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2" r:id="rId3"/>
  </p:sldMasterIdLst>
  <p:notesMasterIdLst>
    <p:notesMasterId r:id="rId43"/>
  </p:notesMasterIdLst>
  <p:sldIdLst>
    <p:sldId id="300" r:id="rId4"/>
    <p:sldId id="428" r:id="rId5"/>
    <p:sldId id="417" r:id="rId6"/>
    <p:sldId id="418" r:id="rId7"/>
    <p:sldId id="468" r:id="rId8"/>
    <p:sldId id="469" r:id="rId9"/>
    <p:sldId id="419" r:id="rId10"/>
    <p:sldId id="420" r:id="rId11"/>
    <p:sldId id="421" r:id="rId12"/>
    <p:sldId id="422" r:id="rId13"/>
    <p:sldId id="424" r:id="rId14"/>
    <p:sldId id="425" r:id="rId15"/>
    <p:sldId id="426" r:id="rId16"/>
    <p:sldId id="427" r:id="rId17"/>
    <p:sldId id="470" r:id="rId18"/>
    <p:sldId id="459" r:id="rId19"/>
    <p:sldId id="462" r:id="rId20"/>
    <p:sldId id="463" r:id="rId21"/>
    <p:sldId id="455" r:id="rId22"/>
    <p:sldId id="464" r:id="rId23"/>
    <p:sldId id="429" r:id="rId24"/>
    <p:sldId id="379" r:id="rId25"/>
    <p:sldId id="403" r:id="rId26"/>
    <p:sldId id="382" r:id="rId27"/>
    <p:sldId id="412" r:id="rId28"/>
    <p:sldId id="416" r:id="rId29"/>
    <p:sldId id="405" r:id="rId30"/>
    <p:sldId id="456" r:id="rId31"/>
    <p:sldId id="457" r:id="rId32"/>
    <p:sldId id="458" r:id="rId33"/>
    <p:sldId id="448" r:id="rId34"/>
    <p:sldId id="374" r:id="rId35"/>
    <p:sldId id="460" r:id="rId36"/>
    <p:sldId id="452" r:id="rId37"/>
    <p:sldId id="467" r:id="rId38"/>
    <p:sldId id="453" r:id="rId39"/>
    <p:sldId id="465" r:id="rId40"/>
    <p:sldId id="466" r:id="rId41"/>
    <p:sldId id="342" r:id="rId42"/>
  </p:sldIdLst>
  <p:sldSz cx="9144000" cy="5143500" type="screen16x9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6" autoAdjust="0"/>
    <p:restoredTop sz="94669"/>
  </p:normalViewPr>
  <p:slideViewPr>
    <p:cSldViewPr>
      <p:cViewPr varScale="1">
        <p:scale>
          <a:sx n="146" d="100"/>
          <a:sy n="146" d="100"/>
        </p:scale>
        <p:origin x="81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600" units="cm"/>
        </inkml:traceFormat>
        <inkml:channelProperties>
          <inkml:channelProperty channel="X" name="resolution" value="28.34995" units="1/cm"/>
          <inkml:channelProperty channel="Y" name="resolution" value="28.36879" units="1/cm"/>
        </inkml:channelProperties>
      </inkml:inkSource>
      <inkml:timestamp xml:id="ts0" timeString="2010-11-03T01:15:33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4723 1509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8008F-8C0F-4F63-86DC-E7B67385E4BD}" type="datetimeFigureOut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38DAD-5F37-4EA5-A798-26ED1E453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1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51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history:  branch predictor.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6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LLVM hardening:    https://</a:t>
            </a:r>
            <a:r>
              <a:rPr lang="en-US" dirty="0" err="1"/>
              <a:t>llvm.org</a:t>
            </a:r>
            <a:r>
              <a:rPr lang="en-US" dirty="0"/>
              <a:t>/docs/</a:t>
            </a:r>
            <a:r>
              <a:rPr lang="en-US" dirty="0" err="1"/>
              <a:t>SpeculativeLoadHardening.html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3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TME: total memory encryption.   Defends against dual-port memory DIMM, and </a:t>
            </a:r>
            <a:r>
              <a:rPr lang="en-US"/>
              <a:t>cold boot attacks.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AMD SME (secure memory encryption) and SEV (secure encrypted virtualization)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8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TME:  total memory encryption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0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Trust Domain </a:t>
            </a:r>
            <a:r>
              <a:rPr lang="en-US" dirty="0" err="1"/>
              <a:t>eXtensions</a:t>
            </a:r>
            <a:r>
              <a:rPr lang="en-US" dirty="0"/>
              <a:t> (TDX)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73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web server use the key?   Must call into enclave code with a request to use the key.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1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stored encrypted in DRAM.   Processor prevents access to data in cache outside of enclave.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87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/>
              <a:t>TME:  total memory encryption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65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SEAM: Secure-Arbitration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1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65066" y="481965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970" y="1814280"/>
            <a:ext cx="4143829" cy="6096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42969" y="2942524"/>
            <a:ext cx="4143829" cy="744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cap="none" spc="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42969" y="2598051"/>
            <a:ext cx="4143829" cy="1451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19" y="1329947"/>
            <a:ext cx="3036948" cy="3036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76750"/>
            <a:ext cx="2438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4987178"/>
            <a:ext cx="9144000" cy="16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4942723"/>
            <a:ext cx="9144001" cy="4949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038668" y="4992222"/>
            <a:ext cx="984019" cy="15127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8DB43-2B2C-452E-9A0B-5DE23E83C7DF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373552" y="1086573"/>
            <a:ext cx="8446037" cy="37048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94214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7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4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1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0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1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6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3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61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3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8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59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6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8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8229600" cy="409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  <p:sldLayoutId id="2147483736" r:id="rId13"/>
    <p:sldLayoutId id="21474837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29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vertLeftWhite2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18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46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90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062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37056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block2x2White1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Ordering of</a:t>
            </a:r>
            <a:r>
              <a:rPr lang="en-US" sz="1400" baseline="0" dirty="0">
                <a:solidFill>
                  <a:prstClr val="black"/>
                </a:solidFill>
              </a:rPr>
              <a:t> </a:t>
            </a:r>
          </a:p>
          <a:p>
            <a:r>
              <a:rPr lang="en-US" sz="1400" baseline="0" dirty="0">
                <a:solidFill>
                  <a:prstClr val="black"/>
                </a:solidFill>
              </a:rPr>
              <a:t>buttons is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13</a:t>
            </a:r>
          </a:p>
          <a:p>
            <a:r>
              <a:rPr lang="en-US" sz="1400" dirty="0">
                <a:solidFill>
                  <a:prstClr val="black"/>
                </a:solidFill>
              </a:rPr>
              <a:t>24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224865" y="2190750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886200" y="2535772"/>
            <a:ext cx="5029200" cy="1905000"/>
          </a:xfrm>
        </p:spPr>
        <p:txBody>
          <a:bodyPr anchor="t">
            <a:noAutofit/>
          </a:bodyPr>
          <a:lstStyle/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Processor security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00280" y="5432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90920" y="533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1741"/>
            <a:ext cx="3200400" cy="3198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CS155</a:t>
            </a:r>
          </a:p>
        </p:txBody>
      </p:sp>
    </p:spTree>
    <p:extLst>
      <p:ext uri="{BB962C8B-B14F-4D97-AF65-F5344CB8AC3E}">
        <p14:creationId xmlns:p14="http://schemas.microsoft.com/office/powerpoint/2010/main" val="338817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99907" y="2177143"/>
            <a:ext cx="2228663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3634376" y="2414814"/>
            <a:ext cx="1148081" cy="673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code runs</a:t>
            </a:r>
          </a:p>
          <a:p>
            <a:r>
              <a:rPr lang="en-US" sz="2400" dirty="0"/>
              <a:t>using enclave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2456" y="3061154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B3474-8C7D-EB41-BB24-CD45BC93BC0D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E68761-D852-A90D-8228-E4AC552D1AFB}"/>
              </a:ext>
            </a:extLst>
          </p:cNvPr>
          <p:cNvSpPr txBox="1"/>
          <p:nvPr/>
        </p:nvSpPr>
        <p:spPr>
          <a:xfrm>
            <a:off x="914400" y="1777033"/>
            <a:ext cx="343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(non-isolated) memory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16E2F0-3DCB-8456-DC8D-16989615C96D}"/>
              </a:ext>
            </a:extLst>
          </p:cNvPr>
          <p:cNvGrpSpPr/>
          <p:nvPr/>
        </p:nvGrpSpPr>
        <p:grpSpPr>
          <a:xfrm>
            <a:off x="6858000" y="2876550"/>
            <a:ext cx="2307206" cy="830997"/>
            <a:chOff x="6858000" y="2933647"/>
            <a:chExt cx="2307206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665CE2-4D50-5AFF-051C-F068D19FFB52}"/>
                </a:ext>
              </a:extLst>
            </p:cNvPr>
            <p:cNvSpPr txBox="1"/>
            <p:nvPr/>
          </p:nvSpPr>
          <p:spPr>
            <a:xfrm>
              <a:off x="7543800" y="2933647"/>
              <a:ext cx="16214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enclave memory:</a:t>
              </a:r>
            </a:p>
            <a:p>
              <a:r>
                <a:rPr lang="en-US" sz="1600" dirty="0"/>
                <a:t>only readable</a:t>
              </a:r>
            </a:p>
            <a:p>
              <a:r>
                <a:rPr lang="en-US" sz="1600" dirty="0"/>
                <a:t>by enclave code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190CE385-A9F4-9ABE-A10F-132A8DEC6072}"/>
                </a:ext>
              </a:extLst>
            </p:cNvPr>
            <p:cNvSpPr/>
            <p:nvPr/>
          </p:nvSpPr>
          <p:spPr>
            <a:xfrm>
              <a:off x="7543800" y="3028950"/>
              <a:ext cx="114767" cy="65377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522E9D3-A35D-E2D3-0BF5-BFAD0A9C9ADE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6858000" y="3355838"/>
              <a:ext cx="685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FF046B-0F83-A329-D5AE-A2AC4BFA8DF2}"/>
              </a:ext>
            </a:extLst>
          </p:cNvPr>
          <p:cNvGrpSpPr/>
          <p:nvPr/>
        </p:nvGrpSpPr>
        <p:grpSpPr>
          <a:xfrm>
            <a:off x="3628570" y="2986975"/>
            <a:ext cx="1153885" cy="673589"/>
            <a:chOff x="3628570" y="2986975"/>
            <a:chExt cx="1153885" cy="673589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3DB0403-C2E1-E7AC-8597-48BEAEA29A67}"/>
                </a:ext>
              </a:extLst>
            </p:cNvPr>
            <p:cNvCxnSpPr/>
            <p:nvPr/>
          </p:nvCxnSpPr>
          <p:spPr>
            <a:xfrm flipH="1">
              <a:off x="3628570" y="2986975"/>
              <a:ext cx="1153885" cy="6735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3F6AE7-03E5-4D31-83D0-65E37B66250A}"/>
                </a:ext>
              </a:extLst>
            </p:cNvPr>
            <p:cNvSpPr txBox="1"/>
            <p:nvPr/>
          </p:nvSpPr>
          <p:spPr>
            <a:xfrm rot="19643823">
              <a:off x="3729961" y="3271422"/>
              <a:ext cx="1047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exit enclave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FE32B26-6C48-9945-6B10-30A719E7F180}"/>
              </a:ext>
            </a:extLst>
          </p:cNvPr>
          <p:cNvSpPr txBox="1"/>
          <p:nvPr/>
        </p:nvSpPr>
        <p:spPr>
          <a:xfrm>
            <a:off x="1403823" y="3515618"/>
            <a:ext cx="221894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code here cannot</a:t>
            </a:r>
            <a:br>
              <a:rPr lang="en-US" dirty="0"/>
            </a:br>
            <a:r>
              <a:rPr lang="en-US" dirty="0"/>
              <a:t>read enclave memory</a:t>
            </a:r>
          </a:p>
        </p:txBody>
      </p:sp>
    </p:spTree>
    <p:extLst>
      <p:ext uri="{BB962C8B-B14F-4D97-AF65-F5344CB8AC3E}">
        <p14:creationId xmlns:p14="http://schemas.microsoft.com/office/powerpoint/2010/main" val="135728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51437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Part of process memory holds the enclave: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0571" y="1791607"/>
            <a:ext cx="7953829" cy="164011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4112" y="3431725"/>
            <a:ext cx="2255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0857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09543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24663" y="1443265"/>
            <a:ext cx="6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63349" y="142875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5771" y="1891808"/>
            <a:ext cx="3439886" cy="148185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12457" y="1428750"/>
            <a:ext cx="113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enclave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0742" y="1936051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12343" y="1936049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B5841-8484-FA4C-A510-9F2BF1907EAE}"/>
              </a:ext>
            </a:extLst>
          </p:cNvPr>
          <p:cNvSpPr txBox="1"/>
          <p:nvPr/>
        </p:nvSpPr>
        <p:spPr>
          <a:xfrm>
            <a:off x="76200" y="4095750"/>
            <a:ext cx="9062096" cy="959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Processor prevents access to cached enclave data outside of enclave.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Enclave code and data are written </a:t>
            </a:r>
            <a:r>
              <a:rPr lang="en-US" sz="2400" b="1" dirty="0"/>
              <a:t>encrypted to RAM   (TME)</a:t>
            </a:r>
          </a:p>
        </p:txBody>
      </p:sp>
    </p:spTree>
    <p:extLst>
      <p:ext uri="{BB962C8B-B14F-4D97-AF65-F5344CB8AC3E}">
        <p14:creationId xmlns:p14="http://schemas.microsoft.com/office/powerpoint/2010/main" val="576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an enclave:  new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95350"/>
            <a:ext cx="8534400" cy="414575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ECREATE</a:t>
            </a:r>
            <a:r>
              <a:rPr lang="en-US" sz="2400" dirty="0">
                <a:solidFill>
                  <a:schemeClr val="tx1"/>
                </a:solidFill>
              </a:rPr>
              <a:t>:	establish memory address for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EADD</a:t>
            </a:r>
            <a:r>
              <a:rPr lang="en-US" sz="2400" dirty="0">
                <a:solidFill>
                  <a:schemeClr val="tx1"/>
                </a:solidFill>
              </a:rPr>
              <a:t>:	copies memory pages into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EEXTEND</a:t>
            </a:r>
            <a:r>
              <a:rPr lang="en-US" sz="2400" dirty="0">
                <a:solidFill>
                  <a:schemeClr val="tx1"/>
                </a:solidFill>
              </a:rPr>
              <a:t>:	computes hash of enclave contents </a:t>
            </a:r>
            <a:r>
              <a:rPr lang="en-US" sz="1800" dirty="0">
                <a:solidFill>
                  <a:schemeClr val="tx1"/>
                </a:solidFill>
              </a:rPr>
              <a:t>(256 bytes at a time)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EINIT</a:t>
            </a:r>
            <a:r>
              <a:rPr lang="en-US" sz="2400" dirty="0">
                <a:solidFill>
                  <a:schemeClr val="tx1"/>
                </a:solidFill>
              </a:rPr>
              <a:t>:	verifies that hashed content is properly signed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if so, initializes enclave   </a:t>
            </a:r>
            <a:r>
              <a:rPr lang="en-US" sz="2000" dirty="0">
                <a:solidFill>
                  <a:schemeClr val="tx1"/>
                </a:solidFill>
              </a:rPr>
              <a:t>(signature = RSA-3072)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EENTER</a:t>
            </a:r>
            <a:r>
              <a:rPr lang="en-US" sz="2400" dirty="0">
                <a:solidFill>
                  <a:schemeClr val="tx1"/>
                </a:solidFill>
              </a:rPr>
              <a:t>:	call a function inside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EEXIT</a:t>
            </a:r>
            <a:r>
              <a:rPr lang="en-US" sz="2400" dirty="0">
                <a:solidFill>
                  <a:schemeClr val="tx1"/>
                </a:solidFill>
              </a:rPr>
              <a:t>:	return from enclave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D17F3-E63A-4C47-BB07-9AD56DD2B917}"/>
              </a:ext>
            </a:extLst>
          </p:cNvPr>
          <p:cNvGrpSpPr/>
          <p:nvPr/>
        </p:nvGrpSpPr>
        <p:grpSpPr>
          <a:xfrm>
            <a:off x="6718434" y="775608"/>
            <a:ext cx="2245894" cy="1231232"/>
            <a:chOff x="6718434" y="838200"/>
            <a:chExt cx="2245894" cy="123123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73FD22-D2FF-AD42-BDE7-6859ECA69C2A}"/>
                </a:ext>
              </a:extLst>
            </p:cNvPr>
            <p:cNvSpPr/>
            <p:nvPr/>
          </p:nvSpPr>
          <p:spPr>
            <a:xfrm>
              <a:off x="6830728" y="838200"/>
              <a:ext cx="21336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Enclave </a:t>
              </a:r>
              <a:r>
                <a:rPr lang="en-US" dirty="0" err="1"/>
                <a:t>init</a:t>
              </a:r>
              <a:r>
                <a:rPr lang="en-US" dirty="0"/>
                <a:t> code</a:t>
              </a:r>
              <a:br>
                <a:rPr lang="en-US" dirty="0"/>
              </a:br>
              <a:r>
                <a:rPr lang="en-US" dirty="0"/>
                <a:t>loaded as cleartext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E567FA5-981E-8E46-AF27-E9DC07256307}"/>
                </a:ext>
              </a:extLst>
            </p:cNvPr>
            <p:cNvSpPr/>
            <p:nvPr/>
          </p:nvSpPr>
          <p:spPr>
            <a:xfrm>
              <a:off x="6718434" y="1453415"/>
              <a:ext cx="1213095" cy="616017"/>
            </a:xfrm>
            <a:custGeom>
              <a:avLst/>
              <a:gdLst>
                <a:gd name="connsiteX0" fmla="*/ 1174282 w 1213095"/>
                <a:gd name="connsiteY0" fmla="*/ 0 h 616017"/>
                <a:gd name="connsiteX1" fmla="*/ 1068404 w 1213095"/>
                <a:gd name="connsiteY1" fmla="*/ 413886 h 616017"/>
                <a:gd name="connsiteX2" fmla="*/ 0 w 1213095"/>
                <a:gd name="connsiteY2" fmla="*/ 616017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3095" h="616017">
                  <a:moveTo>
                    <a:pt x="1174282" y="0"/>
                  </a:moveTo>
                  <a:cubicBezTo>
                    <a:pt x="1219200" y="155608"/>
                    <a:pt x="1264118" y="311217"/>
                    <a:pt x="1068404" y="413886"/>
                  </a:cubicBezTo>
                  <a:cubicBezTo>
                    <a:pt x="872690" y="516556"/>
                    <a:pt x="436345" y="566286"/>
                    <a:pt x="0" y="616017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28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36837" y="2734861"/>
            <a:ext cx="7134819" cy="234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37" y="-190500"/>
            <a:ext cx="8876529" cy="8572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When to send secret data to enclave:  </a:t>
            </a:r>
            <a:r>
              <a:rPr lang="en-US" sz="3600" u="sng" dirty="0"/>
              <a:t>attestation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1127" y="800293"/>
            <a:ext cx="8882873" cy="1619057"/>
          </a:xfrm>
        </p:spPr>
        <p:txBody>
          <a:bodyPr anchor="t"/>
          <a:lstStyle/>
          <a:p>
            <a:r>
              <a:rPr lang="en-US" sz="2400" b="1" dirty="0">
                <a:solidFill>
                  <a:schemeClr val="tx1"/>
                </a:solidFill>
              </a:rPr>
              <a:t>The problem</a:t>
            </a:r>
            <a:r>
              <a:rPr lang="en-US" sz="2400" dirty="0">
                <a:solidFill>
                  <a:schemeClr val="tx1"/>
                </a:solidFill>
              </a:rPr>
              <a:t>: How does a remote system know when it can trust an 	enclave with its data?</a:t>
            </a:r>
          </a:p>
          <a:p>
            <a:pPr>
              <a:spcBef>
                <a:spcPts val="2400"/>
              </a:spcBef>
            </a:pPr>
            <a:r>
              <a:rPr lang="en-US" sz="2400" b="1" dirty="0">
                <a:solidFill>
                  <a:schemeClr val="tx1"/>
                </a:solidFill>
              </a:rPr>
              <a:t>Remote Attestation </a:t>
            </a:r>
            <a:r>
              <a:rPr lang="en-US" sz="2400" dirty="0">
                <a:solidFill>
                  <a:schemeClr val="tx1"/>
                </a:solidFill>
              </a:rPr>
              <a:t>(simplified):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909" y="2943216"/>
            <a:ext cx="979457" cy="16695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6020" y="3226242"/>
            <a:ext cx="1930400" cy="11466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6527" y="2928699"/>
            <a:ext cx="2394858" cy="87085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  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527" y="406699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39441" y="3108757"/>
            <a:ext cx="2226579" cy="690800"/>
            <a:chOff x="2739441" y="3108757"/>
            <a:chExt cx="2226579" cy="690800"/>
          </a:xfrm>
        </p:grpSpPr>
        <p:cxnSp>
          <p:nvCxnSpPr>
            <p:cNvPr id="11" name="Straight Arrow Connector 10"/>
            <p:cNvCxnSpPr>
              <a:stCxn id="5" idx="1"/>
            </p:cNvCxnSpPr>
            <p:nvPr/>
          </p:nvCxnSpPr>
          <p:spPr>
            <a:xfrm flipH="1" flipV="1">
              <a:off x="2739441" y="3226242"/>
              <a:ext cx="2226579" cy="573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892495">
              <a:off x="3055350" y="3108757"/>
              <a:ext cx="1615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 report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8439" y="282849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pk</a:t>
            </a:r>
            <a:r>
              <a:rPr lang="en-US" sz="2400" b="1" dirty="0">
                <a:solidFill>
                  <a:srgbClr val="7030A0"/>
                </a:solidFill>
              </a:rPr>
              <a:t>,  </a:t>
            </a:r>
            <a:r>
              <a:rPr lang="en-US" sz="2400" b="1" dirty="0" err="1">
                <a:solidFill>
                  <a:srgbClr val="7030A0"/>
                </a:solidFill>
              </a:rPr>
              <a:t>sk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</a:p>
        </p:txBody>
      </p:sp>
      <p:cxnSp>
        <p:nvCxnSpPr>
          <p:cNvPr id="17" name="Straight Arrow Connector 16"/>
          <p:cNvCxnSpPr>
            <a:stCxn id="7" idx="2"/>
            <a:endCxn id="9" idx="0"/>
          </p:cNvCxnSpPr>
          <p:nvPr/>
        </p:nvCxnSpPr>
        <p:spPr>
          <a:xfrm>
            <a:off x="1483956" y="3799557"/>
            <a:ext cx="0" cy="267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651548" y="4081504"/>
            <a:ext cx="2733293" cy="573695"/>
            <a:chOff x="2651548" y="4081504"/>
            <a:chExt cx="2733293" cy="5736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681385" y="4081504"/>
              <a:ext cx="2226579" cy="470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20835513">
              <a:off x="2651548" y="4193534"/>
              <a:ext cx="2733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c</a:t>
              </a:r>
              <a:r>
                <a:rPr lang="en-US" sz="2400">
                  <a:solidFill>
                    <a:srgbClr val="7030A0"/>
                  </a:solidFill>
                </a:rPr>
                <a:t>ert </a:t>
              </a:r>
              <a:r>
                <a:rPr lang="en-US" sz="2400" dirty="0">
                  <a:solidFill>
                    <a:srgbClr val="7030A0"/>
                  </a:solidFill>
                </a:rPr>
                <a:t>= [</a:t>
              </a:r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report]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6896420" y="3865063"/>
            <a:ext cx="1137489" cy="21576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757340" y="2002231"/>
            <a:ext cx="37632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report:  contains  hash(code)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1656" y="4467908"/>
            <a:ext cx="17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validate cert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02099" y="555968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9" name="Rectangular Callout 28"/>
          <p:cNvSpPr/>
          <p:nvPr/>
        </p:nvSpPr>
        <p:spPr>
          <a:xfrm>
            <a:off x="6212114" y="1335317"/>
            <a:ext cx="2017486" cy="612648"/>
          </a:xfrm>
          <a:prstGeom prst="wedgeRectCallout">
            <a:avLst>
              <a:gd name="adj1" fmla="val 15138"/>
              <a:gd name="adj2" fmla="val 349162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E(</a:t>
            </a:r>
            <a:r>
              <a:rPr lang="en-US" sz="2400" dirty="0" err="1">
                <a:solidFill>
                  <a:schemeClr val="tx1"/>
                </a:solidFill>
              </a:rPr>
              <a:t>pk</a:t>
            </a:r>
            <a:r>
              <a:rPr lang="en-US" sz="2400" dirty="0">
                <a:solidFill>
                  <a:schemeClr val="tx1"/>
                </a:solidFill>
              </a:rPr>
              <a:t>,  </a:t>
            </a:r>
            <a:r>
              <a:rPr lang="en-US" sz="2400" b="1" dirty="0">
                <a:solidFill>
                  <a:srgbClr val="FF0000"/>
                </a:solidFill>
              </a:rPr>
              <a:t>data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3697" y="3950878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F10E-C66D-3C41-9084-3393B3B44524}"/>
              </a:ext>
            </a:extLst>
          </p:cNvPr>
          <p:cNvSpPr txBox="1"/>
          <p:nvPr/>
        </p:nvSpPr>
        <p:spPr>
          <a:xfrm>
            <a:off x="381000" y="418361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1F955-90D1-BBE6-6013-86123CBD5CF5}"/>
              </a:ext>
            </a:extLst>
          </p:cNvPr>
          <p:cNvSpPr txBox="1"/>
          <p:nvPr/>
        </p:nvSpPr>
        <p:spPr>
          <a:xfrm>
            <a:off x="8029036" y="2800268"/>
            <a:ext cx="882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remote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3614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26" grpId="1" animBg="1"/>
      <p:bldP spid="27" grpId="0"/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4324350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An architecture for managing secret data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Intended to process data that cannot be read by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anyone, except for code running in enclave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Attestation:  proves what code is running in enclave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Minimal TCB:  nothing trusted except for main processor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    ⇒   Memory controller encrypts all writes to RAM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Not suitable for legacy applications:  </a:t>
            </a:r>
            <a:r>
              <a:rPr lang="en-US" sz="2400" dirty="0">
                <a:solidFill>
                  <a:schemeClr val="tx1"/>
                </a:solidFill>
              </a:rPr>
              <a:t>must split app into parts</a:t>
            </a:r>
            <a:endParaRPr lang="en-US" sz="2400" b="1" dirty="0">
              <a:solidFill>
                <a:schemeClr val="tx1"/>
              </a:solidFill>
            </a:endParaRP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Requires lots of code rewriting … not suitable for legacy apps</a:t>
            </a:r>
          </a:p>
          <a:p>
            <a:pPr marL="800100" lvl="1" indent="-342900">
              <a:spcBef>
                <a:spcPts val="2000"/>
              </a:spcBef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TDX Briefly: an easy-to-use </a:t>
            </a:r>
            <a:r>
              <a:rPr lang="en-US" dirty="0" err="1"/>
              <a:t>encalve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1123951"/>
            <a:ext cx="8777514" cy="3657600"/>
          </a:xfrm>
        </p:spPr>
        <p:txBody>
          <a:bodyPr anchor="t">
            <a:noAutofit/>
          </a:bodyPr>
          <a:lstStyle/>
          <a:p>
            <a:pPr>
              <a:spcBef>
                <a:spcPts val="2000"/>
              </a:spcBef>
            </a:pPr>
            <a:r>
              <a:rPr lang="en-US" sz="2400" b="1" u="sng" dirty="0">
                <a:solidFill>
                  <a:schemeClr val="tx1"/>
                </a:solidFill>
              </a:rPr>
              <a:t>TDX</a:t>
            </a:r>
            <a:r>
              <a:rPr lang="en-US" sz="2400" dirty="0">
                <a:solidFill>
                  <a:schemeClr val="tx1"/>
                </a:solidFill>
              </a:rPr>
              <a:t>:  puts an entire VM in an enclave  (e.g., an entire web server)</a:t>
            </a: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Support for attestation and minimal TCB  (as with SGX)</a:t>
            </a: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Isolated VMs are managed by a new </a:t>
            </a:r>
            <a:r>
              <a:rPr lang="en-US" sz="2400" b="1" i="1" dirty="0">
                <a:solidFill>
                  <a:schemeClr val="tx1"/>
                </a:solidFill>
              </a:rPr>
              <a:t>Intel TDX Module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TDX module is implemented in signed code by Intel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It is loaded into an isolated region of physical memory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Creates, manages, and attests to isolated VMs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3D010-2175-0D7B-1ACB-1B730EE4370D}"/>
              </a:ext>
            </a:extLst>
          </p:cNvPr>
          <p:cNvSpPr txBox="1"/>
          <p:nvPr/>
        </p:nvSpPr>
        <p:spPr>
          <a:xfrm>
            <a:off x="4267200" y="4781551"/>
            <a:ext cx="497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https://cdrdv2.intel.com/v1/dl/</a:t>
            </a:r>
            <a:r>
              <a:rPr lang="en-US" dirty="0" err="1"/>
              <a:t>getContent</a:t>
            </a:r>
            <a:r>
              <a:rPr lang="en-US" dirty="0"/>
              <a:t>/690419</a:t>
            </a:r>
          </a:p>
        </p:txBody>
      </p:sp>
    </p:spTree>
    <p:extLst>
      <p:ext uri="{BB962C8B-B14F-4D97-AF65-F5344CB8AC3E}">
        <p14:creationId xmlns:p14="http://schemas.microsoft.com/office/powerpoint/2010/main" val="118257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68534CE-1123-2648-A48D-4E0FC0393DA8}"/>
              </a:ext>
            </a:extLst>
          </p:cNvPr>
          <p:cNvGrpSpPr/>
          <p:nvPr/>
        </p:nvGrpSpPr>
        <p:grpSpPr>
          <a:xfrm>
            <a:off x="2819400" y="2291422"/>
            <a:ext cx="2819400" cy="432728"/>
            <a:chOff x="2819400" y="2291422"/>
            <a:chExt cx="2819400" cy="43272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68560B-4528-E143-B34C-4B62BC9C606A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2291422"/>
              <a:ext cx="2768263" cy="2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B886B3-1F5B-A04F-B5EB-D4B34C957A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2724150"/>
              <a:ext cx="2819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CED6D8-B11D-E54F-9892-2B5647E4BB30}"/>
                </a:ext>
              </a:extLst>
            </p:cNvPr>
            <p:cNvSpPr txBox="1"/>
            <p:nvPr/>
          </p:nvSpPr>
          <p:spPr>
            <a:xfrm>
              <a:off x="3537102" y="2326761"/>
              <a:ext cx="205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MPC protocol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547147" y="3748724"/>
            <a:ext cx="681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we run analysis on  union(dataset1, dataset2)  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4E4D1-AE63-7548-8B19-7272A68F021F}"/>
              </a:ext>
            </a:extLst>
          </p:cNvPr>
          <p:cNvSpPr txBox="1"/>
          <p:nvPr/>
        </p:nvSpPr>
        <p:spPr>
          <a:xfrm>
            <a:off x="533400" y="4369587"/>
            <a:ext cx="8343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cryptographic solutions (e.g., MPC) work for simple computations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72EE85-B07F-2845-A6E4-E3C810427D54}"/>
              </a:ext>
            </a:extLst>
          </p:cNvPr>
          <p:cNvGrpSpPr/>
          <p:nvPr/>
        </p:nvGrpSpPr>
        <p:grpSpPr>
          <a:xfrm>
            <a:off x="3505200" y="2958367"/>
            <a:ext cx="1545596" cy="665989"/>
            <a:chOff x="3505200" y="2958367"/>
            <a:chExt cx="1545596" cy="665989"/>
          </a:xfrm>
        </p:grpSpPr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323D940-5B27-D447-A091-8CF29B43F76A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315BC2-92A0-8C40-A886-041FDE005775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01332" y="2230219"/>
            <a:ext cx="91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code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42054"/>
            <a:ext cx="1218125" cy="369332"/>
            <a:chOff x="4877875" y="1942054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42054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53722"/>
            <a:ext cx="1311607" cy="369332"/>
            <a:chOff x="4953000" y="1915795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1579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0E628C-0B99-AB40-B01D-B6480C290EC4}"/>
              </a:ext>
            </a:extLst>
          </p:cNvPr>
          <p:cNvSpPr txBox="1"/>
          <p:nvPr/>
        </p:nvSpPr>
        <p:spPr>
          <a:xfrm>
            <a:off x="3628179" y="3112689"/>
            <a:ext cx="1391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untrusted</a:t>
            </a:r>
            <a:br>
              <a:rPr lang="en-US" dirty="0"/>
            </a:br>
            <a:r>
              <a:rPr lang="en-US" dirty="0"/>
              <a:t>environment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FC21E7C9-5AE5-954E-903C-EF43CDE6B158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6202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70358" y="2230219"/>
            <a:ext cx="777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data1</a:t>
            </a:r>
          </a:p>
          <a:p>
            <a:pPr algn="ctr"/>
            <a:r>
              <a:rPr lang="en-US" sz="2000" dirty="0"/>
              <a:t>data2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26142"/>
            <a:ext cx="1218125" cy="369332"/>
            <a:chOff x="4877875" y="1926142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26142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73818"/>
            <a:ext cx="1311607" cy="369332"/>
            <a:chOff x="4953000" y="1935891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3589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B40A91-A0A6-3841-9F4B-E5077A4331D2}"/>
              </a:ext>
            </a:extLst>
          </p:cNvPr>
          <p:cNvGrpSpPr/>
          <p:nvPr/>
        </p:nvGrpSpPr>
        <p:grpSpPr>
          <a:xfrm>
            <a:off x="4358893" y="3147478"/>
            <a:ext cx="1545596" cy="665989"/>
            <a:chOff x="3505200" y="2958367"/>
            <a:chExt cx="1545596" cy="665989"/>
          </a:xfrm>
        </p:grpSpPr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AB1C4162-2A71-564A-AF46-198BB1FA8EE8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1B16B8-D76A-E545-9294-174EF8D58836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D590D5B7-5B89-7A41-960F-CA32413EF2CB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35696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insecurity:  (1) side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F809-54F9-5840-895E-3A5B2F0D2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96684"/>
            <a:ext cx="8010659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Attacker controls the OS.   OS sees lots of side-channel info:</a:t>
            </a:r>
          </a:p>
          <a:p>
            <a:r>
              <a:rPr lang="en-US" dirty="0"/>
              <a:t>Memory access patterns</a:t>
            </a:r>
          </a:p>
          <a:p>
            <a:r>
              <a:rPr lang="en-US" dirty="0"/>
              <a:t>State of processor caches as enclave executes</a:t>
            </a:r>
          </a:p>
          <a:p>
            <a:r>
              <a:rPr lang="en-US" dirty="0"/>
              <a:t>State of branch predictor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1381DC-D032-644F-BD6D-1D6EE94E99EE}"/>
              </a:ext>
            </a:extLst>
          </p:cNvPr>
          <p:cNvSpPr/>
          <p:nvPr/>
        </p:nvSpPr>
        <p:spPr>
          <a:xfrm>
            <a:off x="1905000" y="1194316"/>
            <a:ext cx="2057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5A18A-499D-AB4D-B9A9-0E91C7FD04BE}"/>
              </a:ext>
            </a:extLst>
          </p:cNvPr>
          <p:cNvSpPr txBox="1"/>
          <p:nvPr/>
        </p:nvSpPr>
        <p:spPr>
          <a:xfrm>
            <a:off x="2345878" y="2126218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6E82D-E0D6-1842-8827-E81C768E8FCA}"/>
              </a:ext>
            </a:extLst>
          </p:cNvPr>
          <p:cNvSpPr/>
          <p:nvPr/>
        </p:nvSpPr>
        <p:spPr>
          <a:xfrm>
            <a:off x="2057400" y="1803916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795C7-BCCD-BB4C-9AF5-19F07664A65E}"/>
              </a:ext>
            </a:extLst>
          </p:cNvPr>
          <p:cNvSpPr/>
          <p:nvPr/>
        </p:nvSpPr>
        <p:spPr>
          <a:xfrm>
            <a:off x="2057400" y="1422916"/>
            <a:ext cx="1752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enclave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52471-8EC3-B342-8EC9-626E6667E2D5}"/>
              </a:ext>
            </a:extLst>
          </p:cNvPr>
          <p:cNvSpPr/>
          <p:nvPr/>
        </p:nvSpPr>
        <p:spPr>
          <a:xfrm>
            <a:off x="5486400" y="1205853"/>
            <a:ext cx="152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DRAM</a:t>
            </a:r>
            <a:br>
              <a:rPr lang="en-US" sz="2000" dirty="0"/>
            </a:br>
            <a:r>
              <a:rPr lang="en-US" sz="2000" dirty="0"/>
              <a:t>memory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22753-4AD0-3148-A347-A4B980012E38}"/>
              </a:ext>
            </a:extLst>
          </p:cNvPr>
          <p:cNvSpPr/>
          <p:nvPr/>
        </p:nvSpPr>
        <p:spPr>
          <a:xfrm>
            <a:off x="1524000" y="984766"/>
            <a:ext cx="6324600" cy="1510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2E078E-1539-2040-9828-E27928E260F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3962400" y="1689616"/>
            <a:ext cx="1524000" cy="115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AD2D54-F4DC-E843-920F-1890AC8403E5}"/>
              </a:ext>
            </a:extLst>
          </p:cNvPr>
          <p:cNvSpPr txBox="1"/>
          <p:nvPr/>
        </p:nvSpPr>
        <p:spPr>
          <a:xfrm>
            <a:off x="4034952" y="1370826"/>
            <a:ext cx="1362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memory bus</a:t>
            </a:r>
          </a:p>
          <a:p>
            <a:pPr algn="ctr"/>
            <a:r>
              <a:rPr lang="en-US" dirty="0"/>
              <a:t> (enc data)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2CE0A8-8E39-754B-B4B8-674D7819B3B3}"/>
              </a:ext>
            </a:extLst>
          </p:cNvPr>
          <p:cNvGrpSpPr/>
          <p:nvPr/>
        </p:nvGrpSpPr>
        <p:grpSpPr>
          <a:xfrm>
            <a:off x="6248400" y="3434834"/>
            <a:ext cx="2819400" cy="1466850"/>
            <a:chOff x="6477000" y="3434834"/>
            <a:chExt cx="2819400" cy="1466850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EA50D24E-57A1-864A-ABC6-3B33101E3547}"/>
                </a:ext>
              </a:extLst>
            </p:cNvPr>
            <p:cNvSpPr/>
            <p:nvPr/>
          </p:nvSpPr>
          <p:spPr>
            <a:xfrm>
              <a:off x="6477000" y="3434834"/>
              <a:ext cx="381000" cy="146685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995E6D-630A-2A48-AFD4-F4FAF9279D85}"/>
                </a:ext>
              </a:extLst>
            </p:cNvPr>
            <p:cNvSpPr txBox="1"/>
            <p:nvPr/>
          </p:nvSpPr>
          <p:spPr>
            <a:xfrm>
              <a:off x="6990576" y="3533685"/>
              <a:ext cx="230582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All can leak </a:t>
              </a:r>
              <a:br>
                <a:rPr lang="en-US" sz="2400" dirty="0"/>
              </a:br>
              <a:r>
                <a:rPr lang="en-US" sz="2400" dirty="0"/>
                <a:t>enclave data.</a:t>
              </a:r>
            </a:p>
            <a:p>
              <a:r>
                <a:rPr lang="en-US" sz="2400" dirty="0"/>
                <a:t>Difficult to block.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B4FE-3BF9-A547-9CC2-22B3E98F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The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922C-20CE-BE46-A496-D56B3147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1050"/>
            <a:ext cx="8229600" cy="430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 of the trusted computing base (TCB):</a:t>
            </a:r>
          </a:p>
          <a:p>
            <a:pPr>
              <a:spcBef>
                <a:spcPts val="1176"/>
              </a:spcBef>
            </a:pPr>
            <a:r>
              <a:rPr lang="en-US" dirty="0"/>
              <a:t>but is optimized for performance, </a:t>
            </a:r>
            <a:br>
              <a:rPr lang="en-US" dirty="0"/>
            </a:br>
            <a:r>
              <a:rPr lang="en-US" dirty="0"/>
              <a:t>			… security may be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Processor design and security:</a:t>
            </a:r>
          </a:p>
          <a:p>
            <a:pPr>
              <a:spcBef>
                <a:spcPts val="1176"/>
              </a:spcBef>
            </a:pPr>
            <a:r>
              <a:rPr lang="en-US" dirty="0"/>
              <a:t>Important security features:  hardware enclaves,</a:t>
            </a:r>
            <a:br>
              <a:rPr lang="en-US" dirty="0"/>
            </a:br>
            <a:r>
              <a:rPr lang="en-US" dirty="0"/>
              <a:t>	memory encryption (TME),  RDRAND, and others.</a:t>
            </a:r>
          </a:p>
          <a:p>
            <a:pPr>
              <a:spcBef>
                <a:spcPts val="1176"/>
              </a:spcBef>
            </a:pPr>
            <a:r>
              <a:rPr lang="en-US" dirty="0"/>
              <a:t>Some features can be exploited for attacks: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Speculative execution,   transactional memory,  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9ADE1-4A98-9F44-9F27-500FB00A8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3" b="26296"/>
          <a:stretch/>
        </p:blipFill>
        <p:spPr>
          <a:xfrm>
            <a:off x="7010400" y="57150"/>
            <a:ext cx="2133600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SGX insecurity:  (2) extract quoting key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D5C2CC4-97B5-8344-A18D-1305166B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5550"/>
            <a:ext cx="8229600" cy="2647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Attestation:  proves to 3</a:t>
            </a:r>
            <a:r>
              <a:rPr lang="en-US" baseline="30000" dirty="0"/>
              <a:t>rd</a:t>
            </a:r>
            <a:r>
              <a:rPr lang="en-US" dirty="0"/>
              <a:t> party what code is running in enclave</a:t>
            </a:r>
          </a:p>
          <a:p>
            <a:r>
              <a:rPr lang="en-US" dirty="0"/>
              <a:t>Quoting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dirty="0"/>
              <a:t> stored in Intel enclave on untrusted machines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if attacker extracts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from </a:t>
            </a:r>
            <a:r>
              <a:rPr lang="en-US" u="sng" dirty="0"/>
              <a:t>some</a:t>
            </a:r>
            <a:r>
              <a:rPr lang="en-US" dirty="0"/>
              <a:t> quoting enclave?</a:t>
            </a:r>
          </a:p>
          <a:p>
            <a:r>
              <a:rPr lang="en-US" dirty="0"/>
              <a:t>Can attest to arbitrary non-enclave code</a:t>
            </a:r>
          </a:p>
          <a:p>
            <a:pPr marL="0" indent="0">
              <a:buNone/>
            </a:pPr>
            <a:r>
              <a:rPr lang="en-US" dirty="0"/>
              <a:t>	… see Foreshadow attack and Intel’s response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CE80B8C-28AD-2C40-A7FE-38D8D3DE5E55}"/>
              </a:ext>
            </a:extLst>
          </p:cNvPr>
          <p:cNvSpPr/>
          <p:nvPr/>
        </p:nvSpPr>
        <p:spPr>
          <a:xfrm>
            <a:off x="2286000" y="112395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A81AAE-5AAC-5C47-873A-8E472920AFB5}"/>
              </a:ext>
            </a:extLst>
          </p:cNvPr>
          <p:cNvGrpSpPr/>
          <p:nvPr/>
        </p:nvGrpSpPr>
        <p:grpSpPr>
          <a:xfrm>
            <a:off x="4680858" y="1209800"/>
            <a:ext cx="2253342" cy="830997"/>
            <a:chOff x="2681385" y="4152840"/>
            <a:chExt cx="2253342" cy="8309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905F17-0FEF-8544-ABBB-774B5F290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1385" y="4545760"/>
              <a:ext cx="2253342" cy="59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A6180B-7098-FA4E-8673-187A7A6CF194}"/>
                </a:ext>
              </a:extLst>
            </p:cNvPr>
            <p:cNvSpPr txBox="1"/>
            <p:nvPr/>
          </p:nvSpPr>
          <p:spPr>
            <a:xfrm>
              <a:off x="2964720" y="4152840"/>
              <a:ext cx="166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attestation</a:t>
              </a:r>
            </a:p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772ACDB-1C44-3E48-A4C6-16CEEDD4271C}"/>
              </a:ext>
            </a:extLst>
          </p:cNvPr>
          <p:cNvSpPr txBox="1"/>
          <p:nvPr/>
        </p:nvSpPr>
        <p:spPr>
          <a:xfrm>
            <a:off x="2380473" y="124057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70E084-C750-2C44-AAB7-63CCF81C2157}"/>
              </a:ext>
            </a:extLst>
          </p:cNvPr>
          <p:cNvSpPr/>
          <p:nvPr/>
        </p:nvSpPr>
        <p:spPr>
          <a:xfrm>
            <a:off x="1752600" y="819150"/>
            <a:ext cx="55626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Spectre</a:t>
            </a:r>
            <a:r>
              <a:rPr lang="en-US" dirty="0"/>
              <a:t> attack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Speed vs. security in HW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0DC4-B6BC-1F4F-8016-555B384475B1}"/>
              </a:ext>
            </a:extLst>
          </p:cNvPr>
          <p:cNvSpPr txBox="1"/>
          <p:nvPr/>
        </p:nvSpPr>
        <p:spPr>
          <a:xfrm>
            <a:off x="6172200" y="4764777"/>
            <a:ext cx="2941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[slides credit: Paul Kocher]</a:t>
            </a:r>
          </a:p>
        </p:txBody>
      </p:sp>
    </p:spTree>
    <p:extLst>
      <p:ext uri="{BB962C8B-B14F-4D97-AF65-F5344CB8AC3E}">
        <p14:creationId xmlns:p14="http://schemas.microsoft.com/office/powerpoint/2010/main" val="36490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71750" algn="l"/>
              </a:tabLst>
            </a:pPr>
            <a:r>
              <a:rPr lang="en-US" dirty="0"/>
              <a:t>Performance drives CPU purchases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790950"/>
          </a:xfrm>
        </p:spPr>
        <p:txBody>
          <a:bodyPr>
            <a:noAutofit/>
          </a:bodyPr>
          <a:lstStyle/>
          <a:p>
            <a:pPr marL="0" indent="0">
              <a:spcBef>
                <a:spcPts val="1224"/>
              </a:spcBef>
              <a:buNone/>
              <a:tabLst>
                <a:tab pos="2571750" algn="l"/>
              </a:tabLst>
            </a:pPr>
            <a:r>
              <a:rPr lang="en-US" sz="2400" dirty="0"/>
              <a:t>Clock speed maxed out:</a:t>
            </a:r>
            <a:endParaRPr lang="en-US" sz="2400" b="1" u="sng" dirty="0"/>
          </a:p>
          <a:p>
            <a:pPr lvl="1">
              <a:tabLst>
                <a:tab pos="2571750" algn="l"/>
              </a:tabLst>
            </a:pPr>
            <a:r>
              <a:rPr lang="en-US" dirty="0"/>
              <a:t>Pentium 4 reached 3.8 GHz in 2004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Memory latency is slow and not improving much</a:t>
            </a:r>
          </a:p>
          <a:p>
            <a:pPr lvl="1">
              <a:tabLst>
                <a:tab pos="2571750" algn="l"/>
              </a:tabLst>
            </a:pPr>
            <a:endParaRPr lang="en-US" dirty="0"/>
          </a:p>
          <a:p>
            <a:pPr marL="0" indent="0">
              <a:buNone/>
              <a:tabLst>
                <a:tab pos="2571750" algn="l"/>
              </a:tabLst>
            </a:pPr>
            <a:r>
              <a:rPr lang="en-US" sz="2400" dirty="0"/>
              <a:t>To gain performance, need to do more per cycle!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Reduce memory delays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c</a:t>
            </a:r>
            <a:r>
              <a:rPr lang="en-US" dirty="0">
                <a:sym typeface="Wingdings" panose="05000000000000000000" pitchFamily="2" charset="2"/>
              </a:rPr>
              <a:t>aches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Work during delays 	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speculative execution</a:t>
            </a:r>
          </a:p>
        </p:txBody>
      </p:sp>
    </p:spTree>
    <p:extLst>
      <p:ext uri="{BB962C8B-B14F-4D97-AF65-F5344CB8AC3E}">
        <p14:creationId xmlns:p14="http://schemas.microsoft.com/office/powerpoint/2010/main" val="186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D27B6E-A81E-47D7-9A4D-550EF9D417AB}"/>
              </a:ext>
            </a:extLst>
          </p:cNvPr>
          <p:cNvSpPr/>
          <p:nvPr/>
        </p:nvSpPr>
        <p:spPr>
          <a:xfrm>
            <a:off x="2376422" y="1292160"/>
            <a:ext cx="3946421" cy="3543299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FEF9E-ACE5-4E49-93C4-294E011CC626}"/>
              </a:ext>
            </a:extLst>
          </p:cNvPr>
          <p:cNvSpPr/>
          <p:nvPr/>
        </p:nvSpPr>
        <p:spPr>
          <a:xfrm>
            <a:off x="255656" y="1276350"/>
            <a:ext cx="1918607" cy="3559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Memory caches    </a:t>
            </a:r>
            <a:r>
              <a:rPr lang="en-US" sz="2000" dirty="0"/>
              <a:t>(4-way associative)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726241"/>
            <a:ext cx="8631345" cy="4095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Caches hold local (fast) copy of recently-accessed 64-byte chunks of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27B16-DA2C-4B1B-BCDB-A30C25C70D26}"/>
              </a:ext>
            </a:extLst>
          </p:cNvPr>
          <p:cNvSpPr txBox="1"/>
          <p:nvPr/>
        </p:nvSpPr>
        <p:spPr>
          <a:xfrm>
            <a:off x="7652647" y="1276350"/>
            <a:ext cx="1137331" cy="1697006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b="1" dirty="0"/>
              <a:t>MAIN MEMORY</a:t>
            </a:r>
          </a:p>
          <a:p>
            <a:endParaRPr lang="en-US" sz="788" b="1" dirty="0"/>
          </a:p>
          <a:p>
            <a:r>
              <a:rPr lang="en-US" sz="1350" dirty="0"/>
              <a:t>Big, slow</a:t>
            </a:r>
            <a:endParaRPr lang="en-US" sz="788" dirty="0"/>
          </a:p>
          <a:p>
            <a:r>
              <a:rPr lang="en-US" sz="900" dirty="0"/>
              <a:t>e.g. 16GB SDRAM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094A08-52EF-4BBB-8261-ED220E6E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64020"/>
              </p:ext>
            </p:extLst>
          </p:nvPr>
        </p:nvGraphicFramePr>
        <p:xfrm>
          <a:off x="3711479" y="1391728"/>
          <a:ext cx="2478274" cy="3364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724">
                  <a:extLst>
                    <a:ext uri="{9D8B030D-6E8A-4147-A177-3AD203B41FA5}">
                      <a16:colId xmlns:a16="http://schemas.microsoft.com/office/drawing/2014/main" val="176263968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94816327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0007147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Set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Addr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Cached Data ~64B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46587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F0016280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31C6F4C0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339DD740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614F8480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9A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F2..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A7..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44809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71685100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132A4880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2A1C0700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C017E9C0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12873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311956C0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002D47C0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91507E80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55194040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43..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852707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9B27F8C0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8E771100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A001FB40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317178C0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668015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6618E980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BA0CDB40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89E92C00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090F9C40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F1..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1F..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51400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9967B9E-5CC5-4CA2-991C-18220E10D6BF}"/>
              </a:ext>
            </a:extLst>
          </p:cNvPr>
          <p:cNvSpPr txBox="1"/>
          <p:nvPr/>
        </p:nvSpPr>
        <p:spPr>
          <a:xfrm>
            <a:off x="381000" y="2292519"/>
            <a:ext cx="1614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2A1C0700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44D1B-45D4-4388-AE94-540FF5AFC7B3}"/>
              </a:ext>
            </a:extLst>
          </p:cNvPr>
          <p:cNvSpPr txBox="1"/>
          <p:nvPr/>
        </p:nvSpPr>
        <p:spPr>
          <a:xfrm>
            <a:off x="391545" y="2745001"/>
            <a:ext cx="1762377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9E</a:t>
            </a:r>
            <a:r>
              <a:rPr lang="en-US" sz="4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C3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EE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D3..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9C07-B00C-4433-8C72-DA21057101C3}"/>
              </a:ext>
            </a:extLst>
          </p:cNvPr>
          <p:cNvSpPr txBox="1"/>
          <p:nvPr/>
        </p:nvSpPr>
        <p:spPr>
          <a:xfrm>
            <a:off x="381000" y="3105150"/>
            <a:ext cx="160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603EB4-63EA-4441-849C-5775020CBFFE}"/>
              </a:ext>
            </a:extLst>
          </p:cNvPr>
          <p:cNvCxnSpPr>
            <a:cxnSpLocks/>
          </p:cNvCxnSpPr>
          <p:nvPr/>
        </p:nvCxnSpPr>
        <p:spPr>
          <a:xfrm>
            <a:off x="6367729" y="212744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C475B9-2AAC-4E66-9656-E00C7A9D6C41}"/>
              </a:ext>
            </a:extLst>
          </p:cNvPr>
          <p:cNvSpPr txBox="1"/>
          <p:nvPr/>
        </p:nvSpPr>
        <p:spPr>
          <a:xfrm>
            <a:off x="6373178" y="1687461"/>
            <a:ext cx="1229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Address: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F37CD1-80B1-4688-B8DF-EB19B54FAA0D}"/>
              </a:ext>
            </a:extLst>
          </p:cNvPr>
          <p:cNvCxnSpPr>
            <a:cxnSpLocks/>
          </p:cNvCxnSpPr>
          <p:nvPr/>
        </p:nvCxnSpPr>
        <p:spPr>
          <a:xfrm flipH="1">
            <a:off x="6367729" y="224069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4CAA44-CF71-42AD-A6A9-EC7D1F5FACB3}"/>
              </a:ext>
            </a:extLst>
          </p:cNvPr>
          <p:cNvSpPr txBox="1"/>
          <p:nvPr/>
        </p:nvSpPr>
        <p:spPr>
          <a:xfrm>
            <a:off x="381000" y="3532030"/>
            <a:ext cx="1824423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99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8F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44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09..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F9594-E2AB-4F61-ACD3-EA0D30781D47}"/>
              </a:ext>
            </a:extLst>
          </p:cNvPr>
          <p:cNvSpPr txBox="1"/>
          <p:nvPr/>
        </p:nvSpPr>
        <p:spPr>
          <a:xfrm>
            <a:off x="327247" y="3943350"/>
            <a:ext cx="157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DEF4AB-7EB5-43B5-81F5-AEE7208715A4}"/>
              </a:ext>
            </a:extLst>
          </p:cNvPr>
          <p:cNvSpPr txBox="1"/>
          <p:nvPr/>
        </p:nvSpPr>
        <p:spPr>
          <a:xfrm>
            <a:off x="381000" y="4345201"/>
            <a:ext cx="1768556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 99 17 8F 44 09..</a:t>
            </a:r>
            <a:endParaRPr 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B7AA8-C2EC-42EB-BC55-83B613AE37D1}"/>
              </a:ext>
            </a:extLst>
          </p:cNvPr>
          <p:cNvSpPr txBox="1"/>
          <p:nvPr/>
        </p:nvSpPr>
        <p:spPr>
          <a:xfrm>
            <a:off x="2529593" y="2435159"/>
            <a:ext cx="974474" cy="1866604"/>
          </a:xfrm>
          <a:prstGeom prst="rect">
            <a:avLst/>
          </a:prstGeom>
          <a:solidFill>
            <a:srgbClr val="C8E6FF">
              <a:alpha val="85882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dirty="0"/>
              <a:t>hash(</a:t>
            </a:r>
            <a:r>
              <a:rPr lang="en-US" sz="1350" dirty="0" err="1"/>
              <a:t>addr</a:t>
            </a:r>
            <a:r>
              <a:rPr lang="en-US" sz="1350" dirty="0"/>
              <a:t>) to map to cache set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BAAFE3-E547-4173-B57C-045DC7C4FECC}"/>
              </a:ext>
            </a:extLst>
          </p:cNvPr>
          <p:cNvSpPr txBox="1"/>
          <p:nvPr/>
        </p:nvSpPr>
        <p:spPr>
          <a:xfrm>
            <a:off x="4125921" y="3985693"/>
            <a:ext cx="59232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423285-6DBA-4B96-B76E-7198C073E730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Evict</a:t>
            </a:r>
            <a:r>
              <a:rPr lang="en-US" sz="675" dirty="0"/>
              <a:t> </a:t>
            </a:r>
            <a:r>
              <a:rPr lang="en-US" sz="900" dirty="0"/>
              <a:t>to</a:t>
            </a:r>
            <a:r>
              <a:rPr lang="en-US" sz="600" dirty="0"/>
              <a:t> </a:t>
            </a:r>
            <a:r>
              <a:rPr lang="en-US" sz="900" dirty="0"/>
              <a:t>make</a:t>
            </a:r>
            <a:r>
              <a:rPr lang="en-US" sz="675" dirty="0"/>
              <a:t> </a:t>
            </a:r>
            <a:r>
              <a:rPr lang="en-US" sz="900" dirty="0"/>
              <a:t>room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EDB952-D3C8-4EA7-8214-2CDB09D6E5DB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600" dirty="0"/>
              <a:t> </a:t>
            </a:r>
            <a:r>
              <a:rPr lang="en-US" sz="900" dirty="0"/>
              <a:t>17</a:t>
            </a:r>
            <a:r>
              <a:rPr lang="en-US" sz="600" dirty="0"/>
              <a:t> </a:t>
            </a:r>
            <a:r>
              <a:rPr lang="en-US" sz="900" dirty="0"/>
              <a:t>8F</a:t>
            </a:r>
            <a:r>
              <a:rPr lang="en-US" sz="600" dirty="0"/>
              <a:t> </a:t>
            </a:r>
            <a:r>
              <a:rPr lang="en-US" sz="900" dirty="0"/>
              <a:t>44</a:t>
            </a:r>
            <a:r>
              <a:rPr lang="en-US" sz="600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FE8D3-09A1-4C82-AC32-F62CD83F40A1}"/>
              </a:ext>
            </a:extLst>
          </p:cNvPr>
          <p:cNvSpPr/>
          <p:nvPr/>
        </p:nvSpPr>
        <p:spPr>
          <a:xfrm>
            <a:off x="2346025" y="1297092"/>
            <a:ext cx="1159543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MEMORY </a:t>
            </a:r>
          </a:p>
          <a:p>
            <a:pPr algn="ctr"/>
            <a:r>
              <a:rPr lang="en-US" sz="1350" b="1" dirty="0">
                <a:solidFill>
                  <a:schemeClr val="tx1"/>
                </a:solidFill>
              </a:rPr>
              <a:t>CACHE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09642D-E87B-4F02-BFDB-F0A4260880F4}"/>
              </a:ext>
            </a:extLst>
          </p:cNvPr>
          <p:cNvSpPr txBox="1"/>
          <p:nvPr/>
        </p:nvSpPr>
        <p:spPr>
          <a:xfrm>
            <a:off x="4124476" y="2589844"/>
            <a:ext cx="57655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2A1C0700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852516-BAB9-4135-8DCE-0F1A9215856C}"/>
              </a:ext>
            </a:extLst>
          </p:cNvPr>
          <p:cNvSpPr txBox="1"/>
          <p:nvPr/>
        </p:nvSpPr>
        <p:spPr>
          <a:xfrm>
            <a:off x="6446097" y="2281295"/>
            <a:ext cx="1126912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 sz="1350" dirty="0"/>
              <a:t>Data:</a:t>
            </a:r>
          </a:p>
          <a:p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375" dirty="0"/>
              <a:t> </a:t>
            </a:r>
            <a:r>
              <a:rPr lang="en-US" sz="900" dirty="0"/>
              <a:t>17</a:t>
            </a:r>
            <a:r>
              <a:rPr lang="en-US" sz="375" dirty="0"/>
              <a:t> </a:t>
            </a:r>
            <a:r>
              <a:rPr lang="en-US" sz="900" dirty="0"/>
              <a:t>8F</a:t>
            </a:r>
            <a:r>
              <a:rPr lang="en-US" sz="375" dirty="0"/>
              <a:t> </a:t>
            </a:r>
            <a:r>
              <a:rPr lang="en-US" sz="900" dirty="0"/>
              <a:t>44</a:t>
            </a:r>
            <a:r>
              <a:rPr lang="en-US" sz="375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9A8281-2D8B-4CBB-A005-D53CB72A77FA}"/>
              </a:ext>
            </a:extLst>
          </p:cNvPr>
          <p:cNvSpPr/>
          <p:nvPr/>
        </p:nvSpPr>
        <p:spPr>
          <a:xfrm>
            <a:off x="384730" y="1369933"/>
            <a:ext cx="1596470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CPU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Sends address,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Receives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8DC3C4-E1F3-4766-ADA1-0CD8A45AE324}"/>
              </a:ext>
            </a:extLst>
          </p:cNvPr>
          <p:cNvSpPr txBox="1"/>
          <p:nvPr/>
        </p:nvSpPr>
        <p:spPr>
          <a:xfrm>
            <a:off x="6385403" y="3366385"/>
            <a:ext cx="2834797" cy="1455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30969" indent="-130969"/>
            <a:r>
              <a:rPr lang="en-US" dirty="0"/>
              <a:t>Reads </a:t>
            </a:r>
            <a:r>
              <a:rPr lang="en-US" u="sng" dirty="0"/>
              <a:t>change</a:t>
            </a:r>
            <a:r>
              <a:rPr lang="en-US" dirty="0"/>
              <a:t> system state: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newly-cached</a:t>
            </a:r>
            <a:r>
              <a:rPr lang="en-US" dirty="0"/>
              <a:t> location is fast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evicted</a:t>
            </a:r>
            <a:r>
              <a:rPr lang="en-US" dirty="0"/>
              <a:t> location </a:t>
            </a:r>
            <a:br>
              <a:rPr lang="en-US" dirty="0"/>
            </a:br>
            <a:r>
              <a:rPr lang="en-US" dirty="0"/>
              <a:t>is slow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709FE-BF3C-48EC-8681-A0DB405D776F}"/>
              </a:ext>
            </a:extLst>
          </p:cNvPr>
          <p:cNvCxnSpPr>
            <a:cxnSpLocks/>
          </p:cNvCxnSpPr>
          <p:nvPr/>
        </p:nvCxnSpPr>
        <p:spPr>
          <a:xfrm flipV="1">
            <a:off x="2157296" y="2463001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73433B-85A6-4EFB-A752-BCE3A68C6A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33386" y="2659093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3AB535-9F57-453F-9294-4EFD43B53B49}"/>
              </a:ext>
            </a:extLst>
          </p:cNvPr>
          <p:cNvCxnSpPr>
            <a:cxnSpLocks/>
          </p:cNvCxnSpPr>
          <p:nvPr/>
        </p:nvCxnSpPr>
        <p:spPr>
          <a:xfrm>
            <a:off x="2157296" y="3445903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181961-4564-4A21-A3F8-91D9F9932448}"/>
              </a:ext>
            </a:extLst>
          </p:cNvPr>
          <p:cNvCxnSpPr>
            <a:cxnSpLocks/>
          </p:cNvCxnSpPr>
          <p:nvPr/>
        </p:nvCxnSpPr>
        <p:spPr>
          <a:xfrm rot="10800000">
            <a:off x="2157296" y="3622051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B8A862-7BD0-4FA6-A1EF-01A89D08FC1D}"/>
              </a:ext>
            </a:extLst>
          </p:cNvPr>
          <p:cNvCxnSpPr>
            <a:cxnSpLocks/>
          </p:cNvCxnSpPr>
          <p:nvPr/>
        </p:nvCxnSpPr>
        <p:spPr>
          <a:xfrm flipV="1">
            <a:off x="2157296" y="3902154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ED85B6-6C42-4D95-AC62-3BAD57CBCC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44999" y="4053470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AA7F97-0867-4B75-A15F-3CB5C8837A2A}"/>
              </a:ext>
            </a:extLst>
          </p:cNvPr>
          <p:cNvSpPr txBox="1"/>
          <p:nvPr/>
        </p:nvSpPr>
        <p:spPr>
          <a:xfrm rot="20510556">
            <a:off x="3317045" y="2445030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CDAAB4-2CE6-4A26-8D27-EFD32F5DD542}"/>
              </a:ext>
            </a:extLst>
          </p:cNvPr>
          <p:cNvSpPr txBox="1"/>
          <p:nvPr/>
        </p:nvSpPr>
        <p:spPr>
          <a:xfrm rot="347578">
            <a:off x="3236128" y="353181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Slow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79A3F9-2520-450E-BB72-3FEE7DDD1611}"/>
              </a:ext>
            </a:extLst>
          </p:cNvPr>
          <p:cNvSpPr txBox="1"/>
          <p:nvPr/>
        </p:nvSpPr>
        <p:spPr>
          <a:xfrm rot="21400848">
            <a:off x="3236128" y="383354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4551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0" grpId="0"/>
      <p:bldP spid="29" grpId="0"/>
      <p:bldP spid="31" grpId="0"/>
      <p:bldP spid="32" grpId="0"/>
      <p:bldP spid="27" grpId="0" animBg="1"/>
      <p:bldP spid="45" grpId="0" animBg="1"/>
      <p:bldP spid="34" grpId="0" animBg="1"/>
      <p:bldP spid="40" grpId="0" animBg="1"/>
      <p:bldP spid="41" grpId="0"/>
      <p:bldP spid="28" grpId="0"/>
      <p:bldP spid="37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Speculative execution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287DD-EB6C-42C2-B943-76C5D7B13CFB}"/>
              </a:ext>
            </a:extLst>
          </p:cNvPr>
          <p:cNvSpPr txBox="1"/>
          <p:nvPr/>
        </p:nvSpPr>
        <p:spPr>
          <a:xfrm>
            <a:off x="2209799" y="1390810"/>
            <a:ext cx="6574596" cy="965580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pPr marL="150876" lvl="1"/>
            <a:r>
              <a:rPr lang="en-US" sz="2400" dirty="0"/>
              <a:t>if  (</a:t>
            </a:r>
            <a:r>
              <a:rPr lang="en-US" sz="2400" dirty="0" err="1"/>
              <a:t>uncached_value</a:t>
            </a:r>
            <a:r>
              <a:rPr lang="en-US" sz="2400" dirty="0"/>
              <a:t> == 1)     // load from memory</a:t>
            </a:r>
          </a:p>
          <a:p>
            <a:pPr marL="150876" lvl="1"/>
            <a:r>
              <a:rPr lang="en-US" sz="2400" dirty="0"/>
              <a:t>       a = compute(b)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E253F-2EC6-481B-9CC7-BE9AA04CAB6D}"/>
              </a:ext>
            </a:extLst>
          </p:cNvPr>
          <p:cNvSpPr txBox="1">
            <a:spLocks/>
          </p:cNvSpPr>
          <p:nvPr/>
        </p:nvSpPr>
        <p:spPr>
          <a:xfrm>
            <a:off x="359605" y="859139"/>
            <a:ext cx="8380328" cy="91889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CPUs can </a:t>
            </a:r>
            <a:r>
              <a:rPr lang="en-US" i="1" dirty="0"/>
              <a:t>guess</a:t>
            </a:r>
            <a:r>
              <a:rPr lang="en-US" dirty="0"/>
              <a:t> likely program path and do </a:t>
            </a:r>
            <a:r>
              <a:rPr lang="en-US" u="sng" dirty="0"/>
              <a:t>speculative execution</a:t>
            </a:r>
          </a:p>
          <a:p>
            <a:pPr lvl="1"/>
            <a:r>
              <a:rPr lang="en-US" sz="2400" dirty="0"/>
              <a:t>Example: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1997CA-1705-4F41-91B7-4F719D6EC149}"/>
              </a:ext>
            </a:extLst>
          </p:cNvPr>
          <p:cNvSpPr txBox="1">
            <a:spLocks/>
          </p:cNvSpPr>
          <p:nvPr/>
        </p:nvSpPr>
        <p:spPr>
          <a:xfrm>
            <a:off x="286374" y="2584888"/>
            <a:ext cx="8705225" cy="96558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Branch predictor guesses if() is ‘true’  (based on prior history)</a:t>
            </a:r>
          </a:p>
          <a:p>
            <a:pPr lvl="1"/>
            <a:r>
              <a:rPr lang="en-US" sz="2400" dirty="0"/>
              <a:t>Starts executing </a:t>
            </a:r>
            <a:r>
              <a:rPr lang="en-US" sz="2400" i="1" dirty="0"/>
              <a:t>compute(b)</a:t>
            </a:r>
            <a:r>
              <a:rPr lang="en-US" sz="2400" dirty="0"/>
              <a:t> speculatively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9F0886-0785-4F85-B94A-F62664566F5B}"/>
              </a:ext>
            </a:extLst>
          </p:cNvPr>
          <p:cNvSpPr txBox="1">
            <a:spLocks/>
          </p:cNvSpPr>
          <p:nvPr/>
        </p:nvSpPr>
        <p:spPr>
          <a:xfrm>
            <a:off x="271301" y="3663873"/>
            <a:ext cx="8380328" cy="1270077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When value arrives from memory, check if guess was correct:</a:t>
            </a:r>
          </a:p>
          <a:p>
            <a:pPr lvl="3"/>
            <a:r>
              <a:rPr lang="en-US" sz="2200" b="1" dirty="0"/>
              <a:t>Correct</a:t>
            </a:r>
            <a:r>
              <a:rPr lang="en-US" sz="2200" dirty="0"/>
              <a:t>:      Save speculative work  ⇒  performance gain</a:t>
            </a:r>
          </a:p>
          <a:p>
            <a:pPr lvl="3"/>
            <a:r>
              <a:rPr lang="en-US" sz="2200" b="1" dirty="0"/>
              <a:t>Incorrect</a:t>
            </a:r>
            <a:r>
              <a:rPr lang="en-US" sz="2200" dirty="0"/>
              <a:t>:   Discard speculative work  ⇒  no harm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E2518-6308-9F45-8D66-E2FC89FD8326}"/>
              </a:ext>
            </a:extLst>
          </p:cNvPr>
          <p:cNvSpPr txBox="1"/>
          <p:nvPr/>
        </p:nvSpPr>
        <p:spPr>
          <a:xfrm>
            <a:off x="6757149" y="4426863"/>
            <a:ext cx="710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4048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9D8399-420D-4CA7-8E1D-766C0311F1AF}"/>
              </a:ext>
            </a:extLst>
          </p:cNvPr>
          <p:cNvSpPr txBox="1">
            <a:spLocks/>
          </p:cNvSpPr>
          <p:nvPr/>
        </p:nvSpPr>
        <p:spPr>
          <a:xfrm>
            <a:off x="4724400" y="301381"/>
            <a:ext cx="3931748" cy="1986635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b="1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2700" b="1" dirty="0">
                <a:solidFill>
                  <a:srgbClr val="FF8080"/>
                </a:solidFill>
              </a:rPr>
              <a:t>Speculative Execution</a:t>
            </a:r>
          </a:p>
          <a:p>
            <a:pPr marL="0" indent="0" algn="ctr">
              <a:buNone/>
            </a:pPr>
            <a:endParaRPr lang="en-US" sz="1800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FF8080"/>
                </a:solidFill>
              </a:rPr>
              <a:t>CPU regularly performs incorrect calculations, then deletes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01381"/>
            <a:ext cx="4038600" cy="198755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700" b="1" dirty="0"/>
              <a:t>Architectural Guarantee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Register values eventually match </a:t>
            </a:r>
            <a:br>
              <a:rPr lang="en-US" dirty="0"/>
            </a:br>
            <a:r>
              <a:rPr lang="en-US" dirty="0"/>
              <a:t>result of in-order execution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E19FF-6932-4588-ADF1-BFD562D7745E}"/>
              </a:ext>
            </a:extLst>
          </p:cNvPr>
          <p:cNvSpPr txBox="1"/>
          <p:nvPr/>
        </p:nvSpPr>
        <p:spPr>
          <a:xfrm>
            <a:off x="262976" y="2715311"/>
            <a:ext cx="8618047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Is making + discarding mistakes the same as in-order execution?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F10EF-7648-0549-9A54-76E73DA1C493}"/>
              </a:ext>
            </a:extLst>
          </p:cNvPr>
          <p:cNvSpPr txBox="1"/>
          <p:nvPr/>
        </p:nvSpPr>
        <p:spPr>
          <a:xfrm>
            <a:off x="262976" y="3486150"/>
            <a:ext cx="8827738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processor executed instructions that were not supposed to run !!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problem:  instructions can have observable side-effects</a:t>
            </a:r>
          </a:p>
        </p:txBody>
      </p:sp>
    </p:spTree>
    <p:extLst>
      <p:ext uri="{BB962C8B-B14F-4D97-AF65-F5344CB8AC3E}">
        <p14:creationId xmlns:p14="http://schemas.microsoft.com/office/powerpoint/2010/main" val="3182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752600" y="1123878"/>
            <a:ext cx="5486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65D29E2-BE89-428B-B7DC-A88C8F7CE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686800" cy="2800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Suppose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unsigned  int x   </a:t>
            </a:r>
            <a:r>
              <a:rPr lang="en-US" sz="2400" dirty="0"/>
              <a:t>comes from untrusted caller</a:t>
            </a:r>
          </a:p>
          <a:p>
            <a:pPr lvl="1">
              <a:buClr>
                <a:prstClr val="black"/>
              </a:buClr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/>
              <a:t>Execution </a:t>
            </a:r>
            <a:r>
              <a:rPr lang="en-US" sz="2400" u="sng" dirty="0"/>
              <a:t>without</a:t>
            </a:r>
            <a:r>
              <a:rPr lang="en-US" sz="2400" dirty="0"/>
              <a:t> speculation is safe: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array2[array1[x]*4096] </a:t>
            </a:r>
            <a:r>
              <a:rPr lang="en-US" dirty="0">
                <a:cs typeface="Courier New" panose="02070309020205020404" pitchFamily="49" charset="0"/>
              </a:rPr>
              <a:t>not eval </a:t>
            </a:r>
            <a:r>
              <a:rPr lang="en-US" dirty="0"/>
              <a:t>unless</a:t>
            </a:r>
            <a:r>
              <a:rPr lang="en-US" dirty="0">
                <a:cs typeface="Courier New" panose="02070309020205020404" pitchFamily="49" charset="0"/>
              </a:rPr>
              <a:t>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 &lt; array1_size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What about with speculative execution?</a:t>
            </a:r>
          </a:p>
        </p:txBody>
      </p:sp>
    </p:spTree>
    <p:extLst>
      <p:ext uri="{BB962C8B-B14F-4D97-AF65-F5344CB8AC3E}">
        <p14:creationId xmlns:p14="http://schemas.microsoft.com/office/powerpoint/2010/main" val="1573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06EBE63-29DC-094A-9774-A81D708C00CA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94A1E1-D835-4644-9273-E5D9277C9004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4184-0C5B-1A45-B51A-574D5E841274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14E58-D460-4C79-9424-7FE4B8071D97}"/>
              </a:ext>
            </a:extLst>
          </p:cNvPr>
          <p:cNvSpPr txBox="1"/>
          <p:nvPr/>
        </p:nvSpPr>
        <p:spPr>
          <a:xfrm>
            <a:off x="131885" y="2333161"/>
            <a:ext cx="50142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-6858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/>
              <a:t>Before attack: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Train branch predictor to expect if() is true</a:t>
            </a:r>
            <a:br>
              <a:rPr lang="en-US" sz="2000" dirty="0"/>
            </a:br>
            <a:r>
              <a:rPr lang="en-US" sz="2000" dirty="0"/>
              <a:t>(e.g. call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&lt;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)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Evict	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array2[]</a:t>
            </a:r>
            <a:r>
              <a:rPr lang="en-US" sz="2000" dirty="0"/>
              <a:t> from cache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618241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0" y="2266950"/>
            <a:ext cx="543790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Speculative exec while waiting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array1_size:</a:t>
            </a:r>
            <a:endParaRPr lang="en-US" sz="2000" dirty="0"/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Predict that if() is true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address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2000" dirty="0"/>
              <a:t> base +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)  </a:t>
            </a:r>
            <a:br>
              <a:rPr lang="en-US" sz="2000" dirty="0"/>
            </a:br>
            <a:r>
              <a:rPr lang="en-US" sz="2000" dirty="0"/>
              <a:t>  (using out-of-bounds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>
                <a:cs typeface="Courier New" panose="02070309020205020404" pitchFamily="49" charset="0"/>
              </a:rPr>
              <a:t>=1000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/>
              <a:t> 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returns secret byte =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</a:t>
            </a:r>
            <a:br>
              <a:rPr lang="en-US" sz="2000" dirty="0"/>
            </a:br>
            <a:r>
              <a:rPr lang="en-US" sz="2000" dirty="0"/>
              <a:t>  (in cache ⇒  fast )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CC31C0-7211-6845-8F8D-820E870D897C}"/>
              </a:ext>
            </a:extLst>
          </p:cNvPr>
          <p:cNvSpPr/>
          <p:nvPr/>
        </p:nvSpPr>
        <p:spPr>
          <a:xfrm>
            <a:off x="5651679" y="222938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C93A45-DAD8-5C4D-9EB1-6B919CFACE50}"/>
              </a:ext>
            </a:extLst>
          </p:cNvPr>
          <p:cNvCxnSpPr>
            <a:cxnSpLocks/>
          </p:cNvCxnSpPr>
          <p:nvPr/>
        </p:nvCxnSpPr>
        <p:spPr>
          <a:xfrm flipH="1">
            <a:off x="8001000" y="1465546"/>
            <a:ext cx="533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190750"/>
            <a:ext cx="54379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 marL="36576" lvl="1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Next: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Request mem at 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</a:t>
            </a:r>
            <a:r>
              <a:rPr lang="en-US" sz="2000" dirty="0"/>
              <a:t> base +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*4096)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Brings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*4096]</a:t>
            </a:r>
            <a:r>
              <a:rPr lang="en-US" sz="2000" dirty="0"/>
              <a:t> into the cache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Realize if() is false:  discard speculative work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proceed to next instruction</a:t>
            </a:r>
            <a:endParaRPr lang="en-US" sz="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446027-247E-A743-93E3-AF70325E4911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5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Intel  SGX  /  TDX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An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D7945-7E11-6943-BAB2-34E83AFE8E41}"/>
              </a:ext>
            </a:extLst>
          </p:cNvPr>
          <p:cNvSpPr txBox="1"/>
          <p:nvPr/>
        </p:nvSpPr>
        <p:spPr>
          <a:xfrm>
            <a:off x="5105400" y="3790950"/>
            <a:ext cx="3364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Guard </a:t>
            </a:r>
            <a:r>
              <a:rPr lang="en-US" dirty="0" err="1"/>
              <a:t>eXtensions</a:t>
            </a:r>
            <a:r>
              <a:rPr lang="en-US" dirty="0"/>
              <a:t> (SGX)</a:t>
            </a:r>
            <a:br>
              <a:rPr lang="en-US" dirty="0"/>
            </a:br>
            <a:r>
              <a:rPr lang="en-US" dirty="0"/>
              <a:t>Trust Domain </a:t>
            </a:r>
            <a:r>
              <a:rPr lang="en-US" dirty="0" err="1"/>
              <a:t>eXtensions</a:t>
            </a:r>
            <a:r>
              <a:rPr lang="en-US" dirty="0"/>
              <a:t> (TDX)</a:t>
            </a:r>
          </a:p>
          <a:p>
            <a:endParaRPr lang="en-US" dirty="0"/>
          </a:p>
          <a:p>
            <a:r>
              <a:rPr lang="en-US" dirty="0"/>
              <a:t>Also AMD SME and SEV </a:t>
            </a:r>
          </a:p>
        </p:txBody>
      </p:sp>
    </p:spTree>
    <p:extLst>
      <p:ext uri="{BB962C8B-B14F-4D97-AF65-F5344CB8AC3E}">
        <p14:creationId xmlns:p14="http://schemas.microsoft.com/office/powerpoint/2010/main" val="1519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266950"/>
            <a:ext cx="5117067" cy="269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b="1" dirty="0"/>
              <a:t>Attacker</a:t>
            </a:r>
            <a:r>
              <a:rPr lang="en-US" sz="2000" dirty="0"/>
              <a:t>:   (another process or core)</a:t>
            </a:r>
          </a:p>
          <a:p>
            <a:pPr marL="285750" indent="-28575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=0 to 255:  </a:t>
            </a:r>
            <a:br>
              <a:rPr lang="en-US" sz="2000" dirty="0"/>
            </a:br>
            <a:r>
              <a:rPr lang="en-US" sz="2000" dirty="0"/>
              <a:t>   measure read time 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/>
              <a:t>4096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When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read is fast (cached), </a:t>
            </a:r>
            <a:br>
              <a:rPr lang="en-US" sz="2000" dirty="0"/>
            </a:br>
            <a:r>
              <a:rPr lang="en-US" sz="2000" b="1" dirty="0"/>
              <a:t>reveals secret byte !!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Repeat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x=1001,1002,…</a:t>
            </a:r>
            <a:r>
              <a:rPr lang="en-US" sz="2000" dirty="0"/>
              <a:t>   (10KB/s)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7F5391-27C6-4D4D-91CD-507A37E079A5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/>
              <a:t>Violating JavaScript’s sandbox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7D7ED-41F3-49AE-8709-F04DBBBB2E63}"/>
              </a:ext>
            </a:extLst>
          </p:cNvPr>
          <p:cNvSpPr/>
          <p:nvPr/>
        </p:nvSpPr>
        <p:spPr>
          <a:xfrm>
            <a:off x="2210897" y="2328713"/>
            <a:ext cx="229915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A0210E-8553-4C1B-A987-4F5DCF35ADEA}"/>
              </a:ext>
            </a:extLst>
          </p:cNvPr>
          <p:cNvSpPr/>
          <p:nvPr/>
        </p:nvSpPr>
        <p:spPr>
          <a:xfrm>
            <a:off x="1407082" y="2328713"/>
            <a:ext cx="57725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E6545-D74F-494F-9871-9946885E28D0}"/>
              </a:ext>
            </a:extLst>
          </p:cNvPr>
          <p:cNvSpPr txBox="1"/>
          <p:nvPr/>
        </p:nvSpPr>
        <p:spPr>
          <a:xfrm>
            <a:off x="534907" y="1720078"/>
            <a:ext cx="3695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will be in-bounds on training passes,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and out-of-bounds on attack passes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C35FF-39BA-42C4-B172-366865E7C7CE}"/>
              </a:ext>
            </a:extLst>
          </p:cNvPr>
          <p:cNvSpPr txBox="1"/>
          <p:nvPr/>
        </p:nvSpPr>
        <p:spPr>
          <a:xfrm>
            <a:off x="4073288" y="1581150"/>
            <a:ext cx="4972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JIT thinks this check ensures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&lt;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, so it omits bounds check in next line.  Separate code evicts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for attack passes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0DE23-A157-4F24-94E7-5D49D634D093}"/>
              </a:ext>
            </a:extLst>
          </p:cNvPr>
          <p:cNvSpPr/>
          <p:nvPr/>
        </p:nvSpPr>
        <p:spPr>
          <a:xfrm>
            <a:off x="1984338" y="2549844"/>
            <a:ext cx="271359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A78F0-D594-4249-93CE-37AA9866150E}"/>
              </a:ext>
            </a:extLst>
          </p:cNvPr>
          <p:cNvSpPr txBox="1"/>
          <p:nvPr/>
        </p:nvSpPr>
        <p:spPr>
          <a:xfrm>
            <a:off x="5138689" y="2141224"/>
            <a:ext cx="3723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Do the out-of-bounds read on attack passes!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BF0D5D-2869-4771-8501-DE840964BE91}"/>
              </a:ext>
            </a:extLst>
          </p:cNvPr>
          <p:cNvSpPr/>
          <p:nvPr/>
        </p:nvSpPr>
        <p:spPr>
          <a:xfrm>
            <a:off x="4974228" y="2740822"/>
            <a:ext cx="184524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53870-FD8D-49DD-82B1-60EFE44133A5}"/>
              </a:ext>
            </a:extLst>
          </p:cNvPr>
          <p:cNvSpPr txBox="1"/>
          <p:nvPr/>
        </p:nvSpPr>
        <p:spPr>
          <a:xfrm>
            <a:off x="5161326" y="3476594"/>
            <a:ext cx="30851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Keeps the JIT from adding unwanted bounds checks on the next line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473340-9889-48D3-B3D1-4EECE5104C87}"/>
              </a:ext>
            </a:extLst>
          </p:cNvPr>
          <p:cNvSpPr/>
          <p:nvPr/>
        </p:nvSpPr>
        <p:spPr>
          <a:xfrm>
            <a:off x="2509789" y="2954608"/>
            <a:ext cx="196612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1AB1C-EB14-4AE0-A08C-FFD756ACE8D7}"/>
              </a:ext>
            </a:extLst>
          </p:cNvPr>
          <p:cNvSpPr txBox="1"/>
          <p:nvPr/>
        </p:nvSpPr>
        <p:spPr>
          <a:xfrm>
            <a:off x="3569356" y="3979418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Leak out-of-bounds read result into cache state!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54E2C5-DFD3-44A7-84D9-290739E1A31C}"/>
              </a:ext>
            </a:extLst>
          </p:cNvPr>
          <p:cNvSpPr/>
          <p:nvPr/>
        </p:nvSpPr>
        <p:spPr>
          <a:xfrm>
            <a:off x="1139423" y="2954608"/>
            <a:ext cx="103733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971E8-8358-4371-BFC9-246666247866}"/>
              </a:ext>
            </a:extLst>
          </p:cNvPr>
          <p:cNvSpPr txBox="1"/>
          <p:nvPr/>
        </p:nvSpPr>
        <p:spPr>
          <a:xfrm>
            <a:off x="828169" y="3534400"/>
            <a:ext cx="2535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Need to use the result so the operations aren’t optimized away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1C948-6A63-462F-972F-0C8DDC735C6C}"/>
              </a:ext>
            </a:extLst>
          </p:cNvPr>
          <p:cNvSpPr txBox="1"/>
          <p:nvPr/>
        </p:nvSpPr>
        <p:spPr>
          <a:xfrm>
            <a:off x="6996205" y="3013841"/>
            <a:ext cx="19940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“|0” is a JS optimizer trick 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(makes result an integer)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573A6A-92E4-45E8-9E01-B4D0DFD41E3B}"/>
              </a:ext>
            </a:extLst>
          </p:cNvPr>
          <p:cNvCxnSpPr>
            <a:cxnSpLocks/>
          </p:cNvCxnSpPr>
          <p:nvPr/>
        </p:nvCxnSpPr>
        <p:spPr>
          <a:xfrm flipH="1" flipV="1">
            <a:off x="1441619" y="2146413"/>
            <a:ext cx="133212" cy="15150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3248D-0B65-45D4-9146-814868A188F6}"/>
              </a:ext>
            </a:extLst>
          </p:cNvPr>
          <p:cNvCxnSpPr>
            <a:cxnSpLocks/>
          </p:cNvCxnSpPr>
          <p:nvPr/>
        </p:nvCxnSpPr>
        <p:spPr>
          <a:xfrm flipV="1">
            <a:off x="4264473" y="2010842"/>
            <a:ext cx="383727" cy="31787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97C44-7EF3-4301-85DE-65B9EF24F912}"/>
              </a:ext>
            </a:extLst>
          </p:cNvPr>
          <p:cNvCxnSpPr>
            <a:cxnSpLocks/>
          </p:cNvCxnSpPr>
          <p:nvPr/>
        </p:nvCxnSpPr>
        <p:spPr>
          <a:xfrm flipV="1">
            <a:off x="4698489" y="2373234"/>
            <a:ext cx="501605" cy="21410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8625EC-141C-4223-AE59-3F0EEC55A19C}"/>
              </a:ext>
            </a:extLst>
          </p:cNvPr>
          <p:cNvSpPr/>
          <p:nvPr/>
        </p:nvSpPr>
        <p:spPr>
          <a:xfrm>
            <a:off x="7019446" y="2740822"/>
            <a:ext cx="242579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B88EA4-E6CB-4B3D-8FC2-2E0F6775EE65}"/>
              </a:ext>
            </a:extLst>
          </p:cNvPr>
          <p:cNvCxnSpPr>
            <a:cxnSpLocks/>
          </p:cNvCxnSpPr>
          <p:nvPr/>
        </p:nvCxnSpPr>
        <p:spPr>
          <a:xfrm>
            <a:off x="7263668" y="2937625"/>
            <a:ext cx="203932" cy="10324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22A5F0-6E6E-4A1F-B7CB-C3CBF5087C04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6266579" y="2936919"/>
            <a:ext cx="437329" cy="5396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6A1C1F-37FD-40F8-BA79-A69DB5C70157}"/>
              </a:ext>
            </a:extLst>
          </p:cNvPr>
          <p:cNvCxnSpPr>
            <a:cxnSpLocks/>
          </p:cNvCxnSpPr>
          <p:nvPr/>
        </p:nvCxnSpPr>
        <p:spPr>
          <a:xfrm flipH="1" flipV="1">
            <a:off x="3158940" y="3154219"/>
            <a:ext cx="663143" cy="86492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9C2D65-F50F-4AC2-BA1A-02AE59FA56EB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1658091" y="3144948"/>
            <a:ext cx="161606" cy="43555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A51A167-DD8D-459B-893D-93F30BF6F786}"/>
              </a:ext>
            </a:extLst>
          </p:cNvPr>
          <p:cNvSpPr/>
          <p:nvPr/>
        </p:nvSpPr>
        <p:spPr>
          <a:xfrm>
            <a:off x="3158940" y="2746579"/>
            <a:ext cx="131286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F8F3FA-82BA-4E97-84E9-DC6EA4D4D00D}"/>
              </a:ext>
            </a:extLst>
          </p:cNvPr>
          <p:cNvSpPr/>
          <p:nvPr/>
        </p:nvSpPr>
        <p:spPr>
          <a:xfrm>
            <a:off x="933436" y="2289241"/>
            <a:ext cx="711949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(index &lt;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simpleByteArray.length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 | 0];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(((index * TABLE1_STRIDE)|0) &amp; (TABLE1_BYTES-1))|0;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localJunk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^=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probeTable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[index|0]|0;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00B392-460D-4082-AF48-AA2F3F28F7B1}"/>
              </a:ext>
            </a:extLst>
          </p:cNvPr>
          <p:cNvSpPr txBox="1"/>
          <p:nvPr/>
        </p:nvSpPr>
        <p:spPr>
          <a:xfrm>
            <a:off x="3868455" y="3241372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4096 bytes = memory page size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1B948F-098F-4BF1-9903-F9238B62E01A}"/>
              </a:ext>
            </a:extLst>
          </p:cNvPr>
          <p:cNvCxnSpPr>
            <a:cxnSpLocks/>
          </p:cNvCxnSpPr>
          <p:nvPr/>
        </p:nvCxnSpPr>
        <p:spPr>
          <a:xfrm flipH="1" flipV="1">
            <a:off x="4471320" y="2893722"/>
            <a:ext cx="207131" cy="4164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51BB4F6-1361-4993-ACF4-1B3DC006F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427" y="590550"/>
            <a:ext cx="8158307" cy="930977"/>
          </a:xfrm>
        </p:spPr>
        <p:txBody>
          <a:bodyPr>
            <a:noAutofit/>
          </a:bodyPr>
          <a:lstStyle/>
          <a:p>
            <a:r>
              <a:rPr lang="en-US" sz="1800" dirty="0"/>
              <a:t>Browsers run JavaScript from untrusted websites</a:t>
            </a:r>
          </a:p>
          <a:p>
            <a:pPr lvl="1"/>
            <a:r>
              <a:rPr lang="en-US" sz="1600" dirty="0"/>
              <a:t>JIT compiler inserts safety checks, including bounds checks on array accesses</a:t>
            </a:r>
          </a:p>
          <a:p>
            <a:r>
              <a:rPr lang="en-US" sz="1800" dirty="0"/>
              <a:t>Speculative execution runs through safety checks…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84B2C44-EC27-447F-A8BE-B8DE91601FD5}"/>
              </a:ext>
            </a:extLst>
          </p:cNvPr>
          <p:cNvSpPr txBox="1">
            <a:spLocks/>
          </p:cNvSpPr>
          <p:nvPr/>
        </p:nvSpPr>
        <p:spPr>
          <a:xfrm>
            <a:off x="207427" y="4457403"/>
            <a:ext cx="8479373" cy="86492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Can evict length and </a:t>
            </a:r>
            <a:r>
              <a:rPr lang="en-US" sz="1800" dirty="0" err="1"/>
              <a:t>probeTable</a:t>
            </a:r>
            <a:r>
              <a:rPr lang="en-US" sz="1800" dirty="0"/>
              <a:t> from JavaScript (easy)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   … then use timing to detect newly-cached location in </a:t>
            </a:r>
            <a:r>
              <a:rPr lang="en-US" sz="1800" dirty="0" err="1"/>
              <a:t>probeTable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26" grpId="0" animBg="1"/>
      <p:bldP spid="42" grpId="0" animBg="1"/>
      <p:bldP spid="2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16" y="1046723"/>
            <a:ext cx="9009081" cy="3963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Indirect branches:  can go anywhere ,   e.g.  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lvl="1"/>
            <a:r>
              <a:rPr lang="en-US" dirty="0"/>
              <a:t>If destination is delayed, CPU guesses and proceeds speculatively</a:t>
            </a:r>
          </a:p>
          <a:p>
            <a:pPr lvl="1"/>
            <a:r>
              <a:rPr lang="en-US" dirty="0"/>
              <a:t>Find an indirect </a:t>
            </a:r>
            <a:r>
              <a:rPr lang="en-US" dirty="0" err="1"/>
              <a:t>jmp</a:t>
            </a:r>
            <a:r>
              <a:rPr lang="en-US" dirty="0"/>
              <a:t> with attacker controlled register(s)</a:t>
            </a:r>
            <a:br>
              <a:rPr lang="en-US" dirty="0"/>
            </a:br>
            <a:r>
              <a:rPr lang="en-US" dirty="0"/>
              <a:t>… then cause </a:t>
            </a:r>
            <a:r>
              <a:rPr lang="en-US" dirty="0" err="1"/>
              <a:t>mispredict</a:t>
            </a:r>
            <a:r>
              <a:rPr lang="en-US" dirty="0"/>
              <a:t> to a useful ‘gadget’  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y = array2[array1[x]*4096];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1776"/>
              </a:spcBef>
              <a:buNone/>
            </a:pPr>
            <a:r>
              <a:rPr lang="en-US" sz="2400" dirty="0"/>
              <a:t>Attack steps:</a:t>
            </a:r>
          </a:p>
          <a:p>
            <a:pPr lvl="1"/>
            <a:r>
              <a:rPr lang="en-US" sz="2000" b="1" u="sng" dirty="0"/>
              <a:t>Mistrain</a:t>
            </a:r>
            <a:r>
              <a:rPr lang="en-US" sz="2000" b="1" dirty="0"/>
              <a:t> </a:t>
            </a:r>
            <a:r>
              <a:rPr lang="en-US" sz="2000" dirty="0"/>
              <a:t>branch prediction so speculative execution will go to gadget</a:t>
            </a:r>
          </a:p>
          <a:p>
            <a:pPr lvl="1"/>
            <a:r>
              <a:rPr lang="en-US" sz="2000" b="1" u="sng" dirty="0"/>
              <a:t>Evict</a:t>
            </a:r>
            <a:r>
              <a:rPr lang="en-US" sz="2000" dirty="0"/>
              <a:t> address [</a:t>
            </a:r>
            <a:r>
              <a:rPr lang="en-US" sz="2000" dirty="0" err="1"/>
              <a:t>rax</a:t>
            </a:r>
            <a:r>
              <a:rPr lang="en-US" sz="2000" dirty="0"/>
              <a:t>] from cache to cause speculative execution</a:t>
            </a:r>
          </a:p>
          <a:p>
            <a:pPr lvl="1"/>
            <a:r>
              <a:rPr lang="en-US" sz="2000" b="1" u="sng" dirty="0"/>
              <a:t>Execute</a:t>
            </a:r>
            <a:r>
              <a:rPr lang="en-US" sz="2000" dirty="0"/>
              <a:t> victim so it runs gadget speculatively</a:t>
            </a:r>
          </a:p>
          <a:p>
            <a:pPr lvl="1"/>
            <a:r>
              <a:rPr lang="en-US" sz="2000" b="1" u="sng" dirty="0"/>
              <a:t>Detect</a:t>
            </a:r>
            <a:r>
              <a:rPr lang="en-US" sz="2000" dirty="0"/>
              <a:t> change in cache state to determine memory data</a:t>
            </a:r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2:  indirect branches</a:t>
            </a:r>
          </a:p>
        </p:txBody>
      </p:sp>
    </p:spTree>
    <p:extLst>
      <p:ext uri="{BB962C8B-B14F-4D97-AF65-F5344CB8AC3E}">
        <p14:creationId xmlns:p14="http://schemas.microsoft.com/office/powerpoint/2010/main" val="19153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FF416D-6D05-A84C-8F8F-06FF9384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Non-mitigations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361CD-C46C-D349-B7C7-631481AE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4095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we prevent </a:t>
            </a:r>
            <a:r>
              <a:rPr lang="en-US" dirty="0" err="1"/>
              <a:t>Spectre</a:t>
            </a:r>
            <a:r>
              <a:rPr lang="en-US" dirty="0"/>
              <a:t> without a huge cost in performance?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b="1" dirty="0"/>
              <a:t>Idea 1:</a:t>
            </a:r>
            <a:r>
              <a:rPr lang="en-US" dirty="0"/>
              <a:t>  fully restore cache state when speculation fails.    </a:t>
            </a:r>
          </a:p>
          <a:p>
            <a:pPr marL="0" indent="0">
              <a:spcBef>
                <a:spcPts val="1776"/>
              </a:spcBef>
              <a:buNone/>
            </a:pPr>
            <a:r>
              <a:rPr lang="en-US" b="1" dirty="0"/>
              <a:t>Problem: </a:t>
            </a:r>
            <a:r>
              <a:rPr lang="en-US" dirty="0"/>
              <a:t>Insecure!</a:t>
            </a:r>
          </a:p>
          <a:p>
            <a:pPr marL="922338" indent="-922338">
              <a:buNone/>
            </a:pPr>
            <a:r>
              <a:rPr lang="en-US" dirty="0"/>
              <a:t>	Speculative execution can have observable </a:t>
            </a:r>
            <a:br>
              <a:rPr lang="en-US" dirty="0"/>
            </a:br>
            <a:r>
              <a:rPr lang="en-US" dirty="0"/>
              <a:t>side effects beyond the cache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BCEBB-15C9-9148-85D4-11954420D701}"/>
              </a:ext>
            </a:extLst>
          </p:cNvPr>
          <p:cNvSpPr txBox="1"/>
          <p:nvPr/>
        </p:nvSpPr>
        <p:spPr>
          <a:xfrm>
            <a:off x="609600" y="3610511"/>
            <a:ext cx="4906107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array1[x];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do_something_observable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(y);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CAA7B1-3115-A745-9257-3D4AFB40289C}"/>
              </a:ext>
            </a:extLst>
          </p:cNvPr>
          <p:cNvCxnSpPr>
            <a:cxnSpLocks/>
          </p:cNvCxnSpPr>
          <p:nvPr/>
        </p:nvCxnSpPr>
        <p:spPr>
          <a:xfrm flipH="1">
            <a:off x="5638800" y="4448711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18201F4-C308-5F42-A68C-BBC3965B006C}"/>
              </a:ext>
            </a:extLst>
          </p:cNvPr>
          <p:cNvSpPr/>
          <p:nvPr/>
        </p:nvSpPr>
        <p:spPr>
          <a:xfrm>
            <a:off x="6172200" y="3943349"/>
            <a:ext cx="2590800" cy="9905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8788" indent="-458788"/>
            <a:r>
              <a:rPr lang="en-US" dirty="0">
                <a:solidFill>
                  <a:schemeClr val="tx1"/>
                </a:solidFill>
              </a:rPr>
              <a:t>occupy a bus:  detectable from another core,</a:t>
            </a:r>
          </a:p>
          <a:p>
            <a:r>
              <a:rPr lang="en-US" dirty="0">
                <a:solidFill>
                  <a:schemeClr val="tx1"/>
                </a:solidFill>
              </a:rPr>
              <a:t>or cause EM radiation</a:t>
            </a:r>
          </a:p>
        </p:txBody>
      </p:sp>
    </p:spTree>
    <p:extLst>
      <p:ext uri="{BB962C8B-B14F-4D97-AF65-F5344CB8AC3E}">
        <p14:creationId xmlns:p14="http://schemas.microsoft.com/office/powerpoint/2010/main" val="2852775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1400"/>
              </a:spcBef>
            </a:pPr>
            <a:endParaRPr lang="en-US" sz="2400" dirty="0"/>
          </a:p>
          <a:p>
            <a:pPr lvl="1">
              <a:spcBef>
                <a:spcPts val="1400"/>
              </a:spcBef>
            </a:pPr>
            <a:r>
              <a:rPr lang="en-US" sz="2400" dirty="0"/>
              <a:t>Idea:  insert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400" dirty="0"/>
              <a:t> on </a:t>
            </a:r>
            <a:r>
              <a:rPr lang="en-US" sz="2400" u="sng" dirty="0"/>
              <a:t>all</a:t>
            </a:r>
            <a:r>
              <a:rPr lang="en-US" sz="2400" dirty="0"/>
              <a:t> vuln. code paths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DBD31F-2C56-1744-B33D-C510F466D246}"/>
              </a:ext>
            </a:extLst>
          </p:cNvPr>
          <p:cNvSpPr txBox="1"/>
          <p:nvPr/>
        </p:nvSpPr>
        <p:spPr>
          <a:xfrm>
            <a:off x="1676400" y="2357189"/>
            <a:ext cx="54864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dirty="0">
                <a:cs typeface="Courier New" panose="02070309020205020404" pitchFamily="49" charset="0"/>
              </a:rPr>
              <a:t>// processor instruction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0DF91-BA9B-8565-FAD1-F63675912137}"/>
              </a:ext>
            </a:extLst>
          </p:cNvPr>
          <p:cNvSpPr txBox="1"/>
          <p:nvPr/>
        </p:nvSpPr>
        <p:spPr>
          <a:xfrm>
            <a:off x="2133600" y="4525816"/>
            <a:ext cx="4125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LFENCE:  stops speculative execution. </a:t>
            </a:r>
          </a:p>
        </p:txBody>
      </p:sp>
    </p:spTree>
    <p:extLst>
      <p:ext uri="{BB962C8B-B14F-4D97-AF65-F5344CB8AC3E}">
        <p14:creationId xmlns:p14="http://schemas.microsoft.com/office/powerpoint/2010/main" val="975384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26FD6CF3-1CB8-4690-988D-389FBEFD2752}"/>
              </a:ext>
            </a:extLst>
          </p:cNvPr>
          <p:cNvSpPr/>
          <p:nvPr/>
        </p:nvSpPr>
        <p:spPr>
          <a:xfrm>
            <a:off x="1012988" y="1276350"/>
            <a:ext cx="7750011" cy="575460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F00EF11-F85F-4D8F-BA6A-CC5DB4720436}"/>
              </a:ext>
            </a:extLst>
          </p:cNvPr>
          <p:cNvSpPr/>
          <p:nvPr/>
        </p:nvSpPr>
        <p:spPr>
          <a:xfrm>
            <a:off x="1012988" y="2546664"/>
            <a:ext cx="7750011" cy="932099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5"/>
            <a:ext cx="8929263" cy="60081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0E0A0C8E-9451-4A4F-AB0C-79D86C767EE4}"/>
              </a:ext>
            </a:extLst>
          </p:cNvPr>
          <p:cNvSpPr txBox="1">
            <a:spLocks/>
          </p:cNvSpPr>
          <p:nvPr/>
        </p:nvSpPr>
        <p:spPr>
          <a:xfrm>
            <a:off x="914400" y="1427431"/>
            <a:ext cx="7391400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dirty="0"/>
              <a:t>Put LFENCES everywhere? 	</a:t>
            </a:r>
            <a:r>
              <a:rPr lang="en-US" dirty="0">
                <a:solidFill>
                  <a:schemeClr val="tx1"/>
                </a:solidFill>
              </a:rPr>
              <a:t>⇒  Abysmal performance</a:t>
            </a:r>
            <a:endParaRPr lang="en-US" sz="1800" dirty="0"/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99A45E37-1B0A-4927-A0E5-956C9A99A16E}"/>
              </a:ext>
            </a:extLst>
          </p:cNvPr>
          <p:cNvSpPr txBox="1">
            <a:spLocks/>
          </p:cNvSpPr>
          <p:nvPr/>
        </p:nvSpPr>
        <p:spPr>
          <a:xfrm>
            <a:off x="914400" y="2800947"/>
            <a:ext cx="323034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dirty="0"/>
              <a:t>Insert by smart compiler?</a:t>
            </a:r>
            <a:endParaRPr lang="en-US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6AAB66-775F-4E56-8F33-01D751BA2733}"/>
              </a:ext>
            </a:extLst>
          </p:cNvPr>
          <p:cNvSpPr/>
          <p:nvPr/>
        </p:nvSpPr>
        <p:spPr>
          <a:xfrm>
            <a:off x="1192293" y="4593287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Transfer of blame (CPU -&gt; SW):   “you should have put an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>
                <a:solidFill>
                  <a:srgbClr val="C00000"/>
                </a:solidFill>
              </a:rPr>
              <a:t> there”</a:t>
            </a:r>
            <a:endParaRPr lang="en-US" dirty="0"/>
          </a:p>
        </p:txBody>
      </p: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19BCA638-E59F-4EEB-98B8-D617B3CB917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144742" y="2655578"/>
            <a:ext cx="4618257" cy="823185"/>
          </a:xfrm>
        </p:spPr>
        <p:txBody>
          <a:bodyPr>
            <a:noAutofit/>
          </a:bodyPr>
          <a:lstStyle/>
          <a:p>
            <a:pPr marL="150876" lvl="1" indent="0">
              <a:buNone/>
            </a:pPr>
            <a:r>
              <a:rPr lang="en-US" sz="1400" dirty="0"/>
              <a:t>Must protect against all potentially-exploitable patterns</a:t>
            </a:r>
          </a:p>
          <a:p>
            <a:pPr marL="150876" lvl="1" indent="0">
              <a:buNone/>
            </a:pPr>
            <a:r>
              <a:rPr lang="en-US" sz="1400" dirty="0"/>
              <a:t>Supported in LLVM, along with other mitigations</a:t>
            </a:r>
          </a:p>
          <a:p>
            <a:pPr marL="150876" lvl="1" indent="0">
              <a:buNone/>
            </a:pPr>
            <a:r>
              <a:rPr lang="en-US" sz="1400" dirty="0"/>
              <a:t>	⟹ protects all LLVM-based compilers</a:t>
            </a:r>
          </a:p>
        </p:txBody>
      </p:sp>
    </p:spTree>
    <p:extLst>
      <p:ext uri="{BB962C8B-B14F-4D97-AF65-F5344CB8AC3E}">
        <p14:creationId xmlns:p14="http://schemas.microsoft.com/office/powerpoint/2010/main" val="26363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05" grpId="0"/>
      <p:bldP spid="27" grpId="0"/>
      <p:bldP spid="11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Mitigations: 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CA7BDF-9688-4892-9897-06C77CFA2C57}"/>
              </a:ext>
            </a:extLst>
          </p:cNvPr>
          <p:cNvSpPr txBox="1">
            <a:spLocks/>
          </p:cNvSpPr>
          <p:nvPr/>
        </p:nvSpPr>
        <p:spPr>
          <a:xfrm>
            <a:off x="640080" y="971550"/>
            <a:ext cx="8077200" cy="381000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Mitigations are non-trivial for all </a:t>
            </a:r>
            <a:r>
              <a:rPr lang="en-US" dirty="0" err="1">
                <a:solidFill>
                  <a:schemeClr val="tx1"/>
                </a:solidFill>
              </a:rPr>
              <a:t>Spectre</a:t>
            </a:r>
            <a:r>
              <a:rPr lang="en-US" dirty="0">
                <a:solidFill>
                  <a:schemeClr val="tx1"/>
                </a:solidFill>
              </a:rPr>
              <a:t> variants: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Software must deal with microarchitectural complexity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Mitigations are hard to test:</a:t>
            </a:r>
          </a:p>
          <a:p>
            <a:pPr lvl="4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an active area of research  </a:t>
            </a:r>
            <a:r>
              <a:rPr lang="en-US" sz="2000" dirty="0">
                <a:solidFill>
                  <a:schemeClr val="tx1"/>
                </a:solidFill>
              </a:rPr>
              <a:t>(see Prof. Caroline Trippel’s work)</a:t>
            </a:r>
          </a:p>
          <a:p>
            <a:pPr marL="201168" lvl="1" indent="0">
              <a:spcBef>
                <a:spcPts val="2000"/>
              </a:spcBef>
              <a:buNone/>
            </a:pPr>
            <a:endParaRPr lang="en-US" sz="2400" dirty="0">
              <a:solidFill>
                <a:srgbClr val="C00000"/>
              </a:solidFill>
            </a:endParaRPr>
          </a:p>
          <a:p>
            <a:pPr marL="0">
              <a:spcBef>
                <a:spcPts val="200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More ideas needed !</a:t>
            </a:r>
          </a:p>
        </p:txBody>
      </p:sp>
    </p:spTree>
    <p:extLst>
      <p:ext uri="{BB962C8B-B14F-4D97-AF65-F5344CB8AC3E}">
        <p14:creationId xmlns:p14="http://schemas.microsoft.com/office/powerpoint/2010/main" val="31364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38EF8C-047D-B54B-83DD-93B8F35A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but there is more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9864-A00D-8F48-8607-F0507116C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018"/>
            <a:ext cx="8534400" cy="4095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More speculative execution attacks: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Meltdown</a:t>
            </a:r>
          </a:p>
          <a:p>
            <a:pPr>
              <a:spcBef>
                <a:spcPts val="1176"/>
              </a:spcBef>
            </a:pPr>
            <a:r>
              <a:rPr lang="en-US" dirty="0"/>
              <a:t>Rogue inflight data load (</a:t>
            </a:r>
            <a:r>
              <a:rPr lang="en-US" b="1" dirty="0"/>
              <a:t>RIDL</a:t>
            </a:r>
            <a:r>
              <a:rPr lang="en-US" dirty="0"/>
              <a:t>) and </a:t>
            </a:r>
            <a:r>
              <a:rPr lang="en-US" b="1" dirty="0"/>
              <a:t>Fallout</a:t>
            </a:r>
          </a:p>
          <a:p>
            <a:pPr>
              <a:spcBef>
                <a:spcPts val="1176"/>
              </a:spcBef>
            </a:pPr>
            <a:r>
              <a:rPr lang="en-US" b="1" dirty="0" err="1"/>
              <a:t>ZombieLoad</a:t>
            </a:r>
            <a:endParaRPr lang="en-US" b="1" dirty="0"/>
          </a:p>
          <a:p>
            <a:pPr>
              <a:spcBef>
                <a:spcPts val="1176"/>
              </a:spcBef>
            </a:pPr>
            <a:r>
              <a:rPr lang="en-US" b="1" dirty="0"/>
              <a:t>Micro-op caches </a:t>
            </a:r>
            <a:r>
              <a:rPr lang="en-US" sz="1600" dirty="0"/>
              <a:t>(June 2020)</a:t>
            </a:r>
          </a:p>
          <a:p>
            <a:pPr>
              <a:spcBef>
                <a:spcPts val="1176"/>
              </a:spcBef>
            </a:pPr>
            <a:r>
              <a:rPr lang="en-US" b="1" dirty="0"/>
              <a:t>Pointer prefetching in Apple’s M1  </a:t>
            </a:r>
            <a:r>
              <a:rPr lang="en-US" sz="1800" dirty="0"/>
              <a:t>(March 2024)</a:t>
            </a:r>
            <a:endParaRPr lang="en-US" sz="1800" b="1" dirty="0"/>
          </a:p>
          <a:p>
            <a:pPr marL="0" indent="0">
              <a:spcBef>
                <a:spcPts val="2976"/>
              </a:spcBef>
              <a:buNone/>
            </a:pPr>
            <a:r>
              <a:rPr lang="en-US" dirty="0"/>
              <a:t>Enable reading unauthorized memory  (client, cloud, SGX)</a:t>
            </a:r>
          </a:p>
          <a:p>
            <a:pPr>
              <a:spcBef>
                <a:spcPts val="1176"/>
              </a:spcBef>
            </a:pPr>
            <a:r>
              <a:rPr lang="en-US" dirty="0"/>
              <a:t>Mitigating incurs significant performance costs</a:t>
            </a:r>
          </a:p>
        </p:txBody>
      </p:sp>
    </p:spTree>
    <p:extLst>
      <p:ext uri="{BB962C8B-B14F-4D97-AF65-F5344CB8AC3E}">
        <p14:creationId xmlns:p14="http://schemas.microsoft.com/office/powerpoint/2010/main" val="2007096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0CA4-547E-1549-8FC3-9D916B95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evaluate a processor?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40F7-CEBB-064B-8215-5D4DB38B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Processors are measured by their performance on benchmarks:</a:t>
            </a:r>
          </a:p>
          <a:p>
            <a:pPr>
              <a:spcBef>
                <a:spcPts val="1600"/>
              </a:spcBef>
            </a:pPr>
            <a:r>
              <a:rPr lang="en-US" dirty="0"/>
              <a:t>Processor vendors add </a:t>
            </a:r>
            <a:r>
              <a:rPr lang="en-US" u="sng" dirty="0"/>
              <a:t>many</a:t>
            </a:r>
            <a:r>
              <a:rPr lang="en-US" dirty="0"/>
              <a:t> architectural features </a:t>
            </a:r>
            <a:br>
              <a:rPr lang="en-US" dirty="0"/>
            </a:br>
            <a:r>
              <a:rPr lang="en-US" dirty="0"/>
              <a:t>to speed-up benchmarks</a:t>
            </a:r>
          </a:p>
          <a:p>
            <a:pPr>
              <a:spcBef>
                <a:spcPts val="1600"/>
              </a:spcBef>
            </a:pPr>
            <a:r>
              <a:rPr lang="en-US" dirty="0"/>
              <a:t>Until recently:  security implications were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⇒    lots of security issues found in last few years</a:t>
            </a:r>
          </a:p>
          <a:p>
            <a:pPr marL="0" indent="0">
              <a:spcBef>
                <a:spcPts val="1224"/>
              </a:spcBef>
              <a:buNone/>
            </a:pPr>
            <a:r>
              <a:rPr lang="en-US" dirty="0"/>
              <a:t>		   … likely more will be found in coming years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EA7E5E-7B5E-A545-BEB0-E62B5BF892A5}"/>
              </a:ext>
            </a:extLst>
          </p:cNvPr>
          <p:cNvSpPr/>
          <p:nvPr/>
        </p:nvSpPr>
        <p:spPr>
          <a:xfrm>
            <a:off x="1219200" y="3333750"/>
            <a:ext cx="72390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 END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3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/ TDX: 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90286" y="849973"/>
            <a:ext cx="8777514" cy="417196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Extension to Intel processors that support: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Enclaves</a:t>
            </a:r>
            <a:r>
              <a:rPr lang="en-US" sz="2400" dirty="0">
                <a:solidFill>
                  <a:schemeClr val="tx1"/>
                </a:solidFill>
              </a:rPr>
              <a:t>:   running code and memory </a:t>
            </a:r>
            <a:r>
              <a:rPr lang="en-US" sz="2400" u="sng" dirty="0">
                <a:solidFill>
                  <a:schemeClr val="tx1"/>
                </a:solidFill>
              </a:rPr>
              <a:t>isolated</a:t>
            </a:r>
            <a:r>
              <a:rPr lang="en-US" sz="2400" dirty="0">
                <a:solidFill>
                  <a:schemeClr val="tx1"/>
                </a:solidFill>
              </a:rPr>
              <a:t> from the rest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of system  </a:t>
            </a:r>
            <a:r>
              <a:rPr lang="en-US" sz="2000" dirty="0">
                <a:solidFill>
                  <a:schemeClr val="tx1"/>
                </a:solidFill>
              </a:rPr>
              <a:t>(code outside of enclave cannot read enclave memory)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Attestation</a:t>
            </a:r>
            <a:r>
              <a:rPr lang="en-US" sz="2400" dirty="0">
                <a:solidFill>
                  <a:schemeClr val="tx1"/>
                </a:solidFill>
              </a:rPr>
              <a:t>:   prove to a remote system what code is 			running in the enclave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Minimum TCB</a:t>
            </a:r>
            <a:r>
              <a:rPr lang="en-US" sz="2400" dirty="0">
                <a:solidFill>
                  <a:schemeClr val="tx1"/>
                </a:solidFill>
              </a:rPr>
              <a:t>:   only processor is trusted, nothing else!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	RAM and peripherals are untrusted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	⇒ Memory controller must encrypt all writes to RAM   (TME)</a:t>
            </a:r>
          </a:p>
        </p:txBody>
      </p:sp>
    </p:spTree>
    <p:extLst>
      <p:ext uri="{BB962C8B-B14F-4D97-AF65-F5344CB8AC3E}">
        <p14:creationId xmlns:p14="http://schemas.microsoft.com/office/powerpoint/2010/main" val="15968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75A3-9705-6E7F-A11B-0514EDA9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enclaves 1: cloud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CAB5A-F3D4-9F50-B591-490F7D917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28950"/>
            <a:ext cx="8763000" cy="21145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Goal</a:t>
            </a:r>
            <a:r>
              <a:rPr lang="en-US" dirty="0"/>
              <a:t>: move data &amp; VM to the cloud, without cloud seeing them in the clear</a:t>
            </a:r>
          </a:p>
          <a:p>
            <a:pPr>
              <a:spcBef>
                <a:spcPts val="1400"/>
              </a:spcBef>
            </a:pPr>
            <a:r>
              <a:rPr lang="en-US" dirty="0"/>
              <a:t>Simple solution:  encrypt data and VM, key stays with Client</a:t>
            </a:r>
          </a:p>
          <a:p>
            <a:pPr>
              <a:spcBef>
                <a:spcPts val="1400"/>
              </a:spcBef>
            </a:pPr>
            <a:r>
              <a:rPr lang="en-US" dirty="0"/>
              <a:t>The problem:  now cloud cannot search or compute on data</a:t>
            </a:r>
          </a:p>
          <a:p>
            <a:pPr marL="0" indent="0">
              <a:buNone/>
            </a:pPr>
            <a:r>
              <a:rPr lang="en-US" dirty="0"/>
              <a:t>	⇒  defeats the purpose of cloud computing</a:t>
            </a:r>
          </a:p>
        </p:txBody>
      </p:sp>
      <p:pic>
        <p:nvPicPr>
          <p:cNvPr id="5" name="Graphic 4" descr="Female Profile with solid fill">
            <a:extLst>
              <a:ext uri="{FF2B5EF4-FFF2-40B4-BE49-F238E27FC236}">
                <a16:creationId xmlns:a16="http://schemas.microsoft.com/office/drawing/2014/main" id="{68B900F4-1F3A-BCD4-7E14-9B70A4538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1200150"/>
            <a:ext cx="914400" cy="914400"/>
          </a:xfrm>
          <a:prstGeom prst="rect">
            <a:avLst/>
          </a:prstGeom>
        </p:spPr>
      </p:pic>
      <p:pic>
        <p:nvPicPr>
          <p:cNvPr id="7" name="Graphic 6" descr="Syncing cloud with solid fill">
            <a:extLst>
              <a:ext uri="{FF2B5EF4-FFF2-40B4-BE49-F238E27FC236}">
                <a16:creationId xmlns:a16="http://schemas.microsoft.com/office/drawing/2014/main" id="{4941F23F-163D-7392-3EA3-5E91E0D4B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7600" y="1211580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F8E133-1A88-A725-E64F-B5223796B2FE}"/>
              </a:ext>
            </a:extLst>
          </p:cNvPr>
          <p:cNvSpPr txBox="1"/>
          <p:nvPr/>
        </p:nvSpPr>
        <p:spPr>
          <a:xfrm>
            <a:off x="629920" y="2019022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7E0ED-EC7C-82B2-5E91-A0F83F9462F8}"/>
              </a:ext>
            </a:extLst>
          </p:cNvPr>
          <p:cNvSpPr txBox="1"/>
          <p:nvPr/>
        </p:nvSpPr>
        <p:spPr>
          <a:xfrm>
            <a:off x="7082195" y="2019022"/>
            <a:ext cx="171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Cloud</a:t>
            </a:r>
            <a:br>
              <a:rPr lang="en-US" dirty="0"/>
            </a:br>
            <a:r>
              <a:rPr lang="en-US" dirty="0"/>
              <a:t>    (AWS, GCP, …)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7B0089-11F4-89C2-D44E-31C34857D7AF}"/>
              </a:ext>
            </a:extLst>
          </p:cNvPr>
          <p:cNvGrpSpPr/>
          <p:nvPr/>
        </p:nvGrpSpPr>
        <p:grpSpPr>
          <a:xfrm>
            <a:off x="1777736" y="999986"/>
            <a:ext cx="990600" cy="1497846"/>
            <a:chOff x="1777736" y="999986"/>
            <a:chExt cx="990600" cy="14978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EF41E9-D2B3-FC10-AE08-F6581457F70D}"/>
                </a:ext>
              </a:extLst>
            </p:cNvPr>
            <p:cNvSpPr/>
            <p:nvPr/>
          </p:nvSpPr>
          <p:spPr>
            <a:xfrm>
              <a:off x="1777736" y="999986"/>
              <a:ext cx="990600" cy="8572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Virtual</a:t>
              </a:r>
              <a:br>
                <a:rPr lang="en-US" sz="1600" dirty="0"/>
              </a:br>
              <a:r>
                <a:rPr lang="en-US" sz="1600" dirty="0"/>
                <a:t>Machine</a:t>
              </a:r>
            </a:p>
            <a:p>
              <a:pPr algn="ctr"/>
              <a:r>
                <a:rPr lang="en-US" sz="1600" dirty="0"/>
                <a:t>(VM)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522212-8C67-0A4A-9DB7-10ADEE6D76E5}"/>
                </a:ext>
              </a:extLst>
            </p:cNvPr>
            <p:cNvSpPr/>
            <p:nvPr/>
          </p:nvSpPr>
          <p:spPr>
            <a:xfrm>
              <a:off x="1777736" y="1959729"/>
              <a:ext cx="990600" cy="53810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private</a:t>
              </a:r>
              <a:br>
                <a:rPr lang="en-US" sz="1600" dirty="0"/>
              </a:br>
              <a:r>
                <a:rPr lang="en-US" sz="1600" dirty="0"/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9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733E-18 -7.40741E-7 L 0.50139 0.000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75A3-9705-6E7F-A11B-0514EDA9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solution:  a HW enclave</a:t>
            </a:r>
          </a:p>
        </p:txBody>
      </p:sp>
      <p:pic>
        <p:nvPicPr>
          <p:cNvPr id="7" name="Graphic 6" descr="Syncing cloud with solid fill">
            <a:extLst>
              <a:ext uri="{FF2B5EF4-FFF2-40B4-BE49-F238E27FC236}">
                <a16:creationId xmlns:a16="http://schemas.microsoft.com/office/drawing/2014/main" id="{4941F23F-163D-7392-3EA3-5E91E0D4B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7600" y="105918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77E0ED-EC7C-82B2-5E91-A0F83F9462F8}"/>
              </a:ext>
            </a:extLst>
          </p:cNvPr>
          <p:cNvSpPr txBox="1"/>
          <p:nvPr/>
        </p:nvSpPr>
        <p:spPr>
          <a:xfrm>
            <a:off x="7082195" y="1866622"/>
            <a:ext cx="171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Cloud</a:t>
            </a:r>
            <a:br>
              <a:rPr lang="en-US" dirty="0"/>
            </a:br>
            <a:r>
              <a:rPr lang="en-US" dirty="0"/>
              <a:t>    (AWS, GCP, …)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7DD550-79E5-FC8C-50A2-B8FB07A3A0C1}"/>
              </a:ext>
            </a:extLst>
          </p:cNvPr>
          <p:cNvSpPr/>
          <p:nvPr/>
        </p:nvSpPr>
        <p:spPr>
          <a:xfrm>
            <a:off x="1981200" y="3086100"/>
            <a:ext cx="5156464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0168EE-3E35-2527-2A0A-1F92BFA250FE}"/>
              </a:ext>
            </a:extLst>
          </p:cNvPr>
          <p:cNvSpPr/>
          <p:nvPr/>
        </p:nvSpPr>
        <p:spPr>
          <a:xfrm>
            <a:off x="1981200" y="2552700"/>
            <a:ext cx="5156464" cy="533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hypervisor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CA0163-EF6B-55B5-3587-CB41DBF5448F}"/>
              </a:ext>
            </a:extLst>
          </p:cNvPr>
          <p:cNvGrpSpPr/>
          <p:nvPr/>
        </p:nvGrpSpPr>
        <p:grpSpPr>
          <a:xfrm>
            <a:off x="1981200" y="1123950"/>
            <a:ext cx="2743200" cy="1424940"/>
            <a:chOff x="467997" y="2499360"/>
            <a:chExt cx="2743200" cy="14249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C921BB-69BC-45D0-8F9E-56F9E35B370D}"/>
                </a:ext>
              </a:extLst>
            </p:cNvPr>
            <p:cNvSpPr/>
            <p:nvPr/>
          </p:nvSpPr>
          <p:spPr>
            <a:xfrm>
              <a:off x="467997" y="2499360"/>
              <a:ext cx="2743200" cy="14249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TDX Isolated VM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386068-E95C-1A75-6FF3-D84CD5738C22}"/>
                </a:ext>
              </a:extLst>
            </p:cNvPr>
            <p:cNvSpPr txBox="1"/>
            <p:nvPr/>
          </p:nvSpPr>
          <p:spPr>
            <a:xfrm>
              <a:off x="761572" y="3166110"/>
              <a:ext cx="2221634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private code and data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6A41DD8-F76A-EF25-4018-36D78F1F4103}"/>
              </a:ext>
            </a:extLst>
          </p:cNvPr>
          <p:cNvSpPr txBox="1"/>
          <p:nvPr/>
        </p:nvSpPr>
        <p:spPr>
          <a:xfrm>
            <a:off x="893012" y="3790950"/>
            <a:ext cx="7357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850900" algn="l"/>
              </a:tabLst>
            </a:pPr>
            <a:r>
              <a:rPr lang="en-US" sz="2400" b="1" u="sng" dirty="0"/>
              <a:t>Goal</a:t>
            </a:r>
            <a:r>
              <a:rPr lang="en-US" sz="2400" dirty="0"/>
              <a:t>:	no one can read the memory of the isolated VM;</a:t>
            </a:r>
          </a:p>
          <a:p>
            <a:pPr>
              <a:tabLst>
                <a:tab pos="850900" algn="l"/>
              </a:tabLst>
            </a:pPr>
            <a:r>
              <a:rPr lang="en-US" sz="2400" dirty="0"/>
              <a:t>	not the hypervisor, and not even a malicious admin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A5F922-A264-D46B-531B-06981503492E}"/>
              </a:ext>
            </a:extLst>
          </p:cNvPr>
          <p:cNvGrpSpPr/>
          <p:nvPr/>
        </p:nvGrpSpPr>
        <p:grpSpPr>
          <a:xfrm>
            <a:off x="4724400" y="1123950"/>
            <a:ext cx="2413264" cy="1428750"/>
            <a:chOff x="4724400" y="1371600"/>
            <a:chExt cx="2413264" cy="14287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3AE2FA-7C9D-E9A9-B067-3F32D63B8750}"/>
                </a:ext>
              </a:extLst>
            </p:cNvPr>
            <p:cNvSpPr/>
            <p:nvPr/>
          </p:nvSpPr>
          <p:spPr>
            <a:xfrm>
              <a:off x="4724400" y="1371600"/>
              <a:ext cx="2413264" cy="1428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An unprotected VM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7EB4C7-E472-DA6F-8B19-3C5EA21215A2}"/>
                </a:ext>
              </a:extLst>
            </p:cNvPr>
            <p:cNvSpPr txBox="1"/>
            <p:nvPr/>
          </p:nvSpPr>
          <p:spPr>
            <a:xfrm>
              <a:off x="5177941" y="1962150"/>
              <a:ext cx="1449050" cy="58477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hypervisor can </a:t>
              </a:r>
              <a:b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read memory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8F095A-52DE-01D3-CCE4-8221B9556594}"/>
              </a:ext>
            </a:extLst>
          </p:cNvPr>
          <p:cNvSpPr txBox="1"/>
          <p:nvPr/>
        </p:nvSpPr>
        <p:spPr>
          <a:xfrm>
            <a:off x="893012" y="4673084"/>
            <a:ext cx="5712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does this work?    Will see in a minute.</a:t>
            </a:r>
          </a:p>
        </p:txBody>
      </p:sp>
    </p:spTree>
    <p:extLst>
      <p:ext uri="{BB962C8B-B14F-4D97-AF65-F5344CB8AC3E}">
        <p14:creationId xmlns:p14="http://schemas.microsoft.com/office/powerpoint/2010/main" val="182990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enclaves 2: protecting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3731220"/>
            <a:ext cx="8382000" cy="1393751"/>
          </a:xfrm>
          <a:ln>
            <a:solidFill>
              <a:schemeClr val="accent1"/>
            </a:solidFill>
          </a:ln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Storing a Web server HTTPS secret key: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	secret key is only available in the clear inside an enclave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	⇒ malware cannot extract the key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136" y="1050999"/>
            <a:ext cx="979457" cy="1669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F947C3-C4A8-84A2-CE1E-18A8BDE68A81}"/>
              </a:ext>
            </a:extLst>
          </p:cNvPr>
          <p:cNvSpPr txBox="1"/>
          <p:nvPr/>
        </p:nvSpPr>
        <p:spPr>
          <a:xfrm>
            <a:off x="7645446" y="2659618"/>
            <a:ext cx="122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 server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CDC7A-DD1C-E5A5-0B41-A3C8CA61E047}"/>
              </a:ext>
            </a:extLst>
          </p:cNvPr>
          <p:cNvSpPr/>
          <p:nvPr/>
        </p:nvSpPr>
        <p:spPr>
          <a:xfrm>
            <a:off x="457200" y="1834772"/>
            <a:ext cx="65532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CFDE2-AE81-C2BD-9404-5A69DB71C14A}"/>
              </a:ext>
            </a:extLst>
          </p:cNvPr>
          <p:cNvSpPr txBox="1"/>
          <p:nvPr/>
        </p:nvSpPr>
        <p:spPr>
          <a:xfrm>
            <a:off x="594360" y="1466503"/>
            <a:ext cx="283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 server process memory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E97A60-F838-BC2B-64E5-671D84F69123}"/>
              </a:ext>
            </a:extLst>
          </p:cNvPr>
          <p:cNvSpPr/>
          <p:nvPr/>
        </p:nvSpPr>
        <p:spPr>
          <a:xfrm>
            <a:off x="4033520" y="1834772"/>
            <a:ext cx="21336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413" y="1987882"/>
            <a:ext cx="865618" cy="3585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783BB0-2C82-5C0F-4469-9C8984D6A9CF}"/>
              </a:ext>
            </a:extLst>
          </p:cNvPr>
          <p:cNvSpPr txBox="1"/>
          <p:nvPr/>
        </p:nvSpPr>
        <p:spPr>
          <a:xfrm>
            <a:off x="4118452" y="1854506"/>
            <a:ext cx="89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enclave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code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C436F5A-5316-6C87-9CD5-EC4EFD767115}"/>
              </a:ext>
            </a:extLst>
          </p:cNvPr>
          <p:cNvSpPr/>
          <p:nvPr/>
        </p:nvSpPr>
        <p:spPr>
          <a:xfrm rot="16200000" flipV="1">
            <a:off x="4951893" y="556278"/>
            <a:ext cx="271935" cy="210771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A45F88-ED29-1F87-E3F3-91F655198CD1}"/>
              </a:ext>
            </a:extLst>
          </p:cNvPr>
          <p:cNvSpPr txBox="1"/>
          <p:nvPr/>
        </p:nvSpPr>
        <p:spPr>
          <a:xfrm>
            <a:off x="3704221" y="900060"/>
            <a:ext cx="2904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SGX isolated memory pages: </a:t>
            </a:r>
            <a:br>
              <a:rPr lang="en-US" dirty="0"/>
            </a:br>
            <a:r>
              <a:rPr lang="en-US" dirty="0"/>
              <a:t>only enclave code can read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F43145-ADA8-4F8F-28FB-F3EF8C118D65}"/>
              </a:ext>
            </a:extLst>
          </p:cNvPr>
          <p:cNvGrpSpPr/>
          <p:nvPr/>
        </p:nvGrpSpPr>
        <p:grpSpPr>
          <a:xfrm>
            <a:off x="4815534" y="2545593"/>
            <a:ext cx="4023666" cy="864357"/>
            <a:chOff x="4267200" y="2692683"/>
            <a:chExt cx="4023666" cy="864357"/>
          </a:xfrm>
          <a:solidFill>
            <a:schemeClr val="bg1">
              <a:lumMod val="95000"/>
            </a:schemeClr>
          </a:solidFill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726753-0087-8D85-A08C-A508CC49373C}"/>
                </a:ext>
              </a:extLst>
            </p:cNvPr>
            <p:cNvSpPr txBox="1"/>
            <p:nvPr/>
          </p:nvSpPr>
          <p:spPr>
            <a:xfrm>
              <a:off x="4267200" y="3187708"/>
              <a:ext cx="4023666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OS, malware, and admin cannot read key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1EBFD97-6334-E6A2-76FC-37C7920DD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6666" y="2692683"/>
              <a:ext cx="426720" cy="476848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A86E8DB-EBDF-48C9-8E24-B2B77712E094}"/>
              </a:ext>
            </a:extLst>
          </p:cNvPr>
          <p:cNvSpPr/>
          <p:nvPr/>
        </p:nvSpPr>
        <p:spPr>
          <a:xfrm>
            <a:off x="685800" y="1838392"/>
            <a:ext cx="2133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Web server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code and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CAB845-76BC-E657-A70A-3899A972C4D1}"/>
              </a:ext>
            </a:extLst>
          </p:cNvPr>
          <p:cNvGrpSpPr/>
          <p:nvPr/>
        </p:nvGrpSpPr>
        <p:grpSpPr>
          <a:xfrm>
            <a:off x="152400" y="2545593"/>
            <a:ext cx="4132157" cy="850286"/>
            <a:chOff x="5020491" y="2706754"/>
            <a:chExt cx="4132157" cy="850286"/>
          </a:xfrm>
          <a:solidFill>
            <a:schemeClr val="bg1">
              <a:lumMod val="95000"/>
            </a:schemeClr>
          </a:solidFill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2372EF-4618-E01E-F58B-80D1E5D1704C}"/>
                </a:ext>
              </a:extLst>
            </p:cNvPr>
            <p:cNvSpPr txBox="1"/>
            <p:nvPr/>
          </p:nvSpPr>
          <p:spPr>
            <a:xfrm>
              <a:off x="5020491" y="3187708"/>
              <a:ext cx="4132157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OS and malware can read these addresses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5A7B21-7F9F-B4C4-D7E0-DE022D6EF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8691" y="2706754"/>
              <a:ext cx="459107" cy="476848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70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SGX: 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777033"/>
            <a:ext cx="343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(non-isolated) memory</a:t>
            </a:r>
          </a:p>
        </p:txBody>
      </p:sp>
    </p:spTree>
    <p:extLst>
      <p:ext uri="{BB962C8B-B14F-4D97-AF65-F5344CB8AC3E}">
        <p14:creationId xmlns:p14="http://schemas.microsoft.com/office/powerpoint/2010/main" val="176633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0" y="1640114"/>
            <a:ext cx="7242629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2457" y="2153558"/>
            <a:ext cx="2264228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3120571"/>
            <a:ext cx="3435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isolated memory</a:t>
            </a:r>
            <a:br>
              <a:rPr lang="en-US" sz="2400" dirty="0"/>
            </a:br>
            <a:r>
              <a:rPr lang="en-US" sz="2400" dirty="0"/>
              <a:t>in process memory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57C40A-AF55-B9B3-D069-9CE522FC5B44}"/>
              </a:ext>
            </a:extLst>
          </p:cNvPr>
          <p:cNvSpPr txBox="1"/>
          <p:nvPr/>
        </p:nvSpPr>
        <p:spPr>
          <a:xfrm>
            <a:off x="914400" y="1777033"/>
            <a:ext cx="343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(non-isolated) memory</a:t>
            </a:r>
          </a:p>
        </p:txBody>
      </p:sp>
    </p:spTree>
    <p:extLst>
      <p:ext uri="{BB962C8B-B14F-4D97-AF65-F5344CB8AC3E}">
        <p14:creationId xmlns:p14="http://schemas.microsoft.com/office/powerpoint/2010/main" val="20908331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342"/>
</p:tagLst>
</file>

<file path=ppt/theme/theme1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</Template>
  <TotalTime>5301</TotalTime>
  <Words>3151</Words>
  <Application>Microsoft Macintosh PowerPoint</Application>
  <PresentationFormat>On-screen Show (16:9)</PresentationFormat>
  <Paragraphs>549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Courier New</vt:lpstr>
      <vt:lpstr>Wingdings</vt:lpstr>
      <vt:lpstr>Wingdings 3</vt:lpstr>
      <vt:lpstr>1_Lecture</vt:lpstr>
      <vt:lpstr>2_Office Theme</vt:lpstr>
      <vt:lpstr>3_Office Theme</vt:lpstr>
      <vt:lpstr>Processor security</vt:lpstr>
      <vt:lpstr>The processor</vt:lpstr>
      <vt:lpstr>Intel  SGX  /  TDX</vt:lpstr>
      <vt:lpstr>SGX / TDX:  Goals</vt:lpstr>
      <vt:lpstr>Why enclaves 1: cloud computing</vt:lpstr>
      <vt:lpstr>A solution:  a HW enclave</vt:lpstr>
      <vt:lpstr>Why enclaves 2: protecting keys</vt:lpstr>
      <vt:lpstr>Intel SGX: how does it work?</vt:lpstr>
      <vt:lpstr>How does it work?</vt:lpstr>
      <vt:lpstr>How does it work?</vt:lpstr>
      <vt:lpstr>How does it work?</vt:lpstr>
      <vt:lpstr>Creating an enclave:  new instructions</vt:lpstr>
      <vt:lpstr>When to send secret data to enclave:  attestation</vt:lpstr>
      <vt:lpstr>SGX Summary</vt:lpstr>
      <vt:lpstr>TDX Briefly: an easy-to-use encalve</vt:lpstr>
      <vt:lpstr>One more example application</vt:lpstr>
      <vt:lpstr>An example application</vt:lpstr>
      <vt:lpstr>An example application</vt:lpstr>
      <vt:lpstr>SGX insecurity:  (1) side channels</vt:lpstr>
      <vt:lpstr>SGX insecurity:  (2) extract quoting key</vt:lpstr>
      <vt:lpstr>The Spectre attack</vt:lpstr>
      <vt:lpstr>Performance drives CPU purchases</vt:lpstr>
      <vt:lpstr>Memory caches    (4-way associative)</vt:lpstr>
      <vt:lpstr>Speculative execution</vt:lpstr>
      <vt:lpstr>PowerPoint Presentation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Violating JavaScript’s sandbox</vt:lpstr>
      <vt:lpstr>Variant 2:  indirect branches</vt:lpstr>
      <vt:lpstr>Non-mitigations</vt:lpstr>
      <vt:lpstr>PowerPoint Presentation</vt:lpstr>
      <vt:lpstr>PowerPoint Presentation</vt:lpstr>
      <vt:lpstr>Mitigations: summary</vt:lpstr>
      <vt:lpstr>... but there is more</vt:lpstr>
      <vt:lpstr>How to evaluate a processor?</vt:lpstr>
      <vt:lpstr>THE 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Programming</dc:title>
  <dc:creator>OpenClassroom</dc:creator>
  <cp:lastModifiedBy>Dan Boneh</cp:lastModifiedBy>
  <cp:revision>418</cp:revision>
  <dcterms:created xsi:type="dcterms:W3CDTF">2010-11-06T18:36:35Z</dcterms:created>
  <dcterms:modified xsi:type="dcterms:W3CDTF">2024-04-22T20:25:23Z</dcterms:modified>
</cp:coreProperties>
</file>