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65"/>
  </p:notesMasterIdLst>
  <p:sldIdLst>
    <p:sldId id="27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57" r:id="rId12"/>
    <p:sldId id="309" r:id="rId13"/>
    <p:sldId id="310" r:id="rId14"/>
    <p:sldId id="311" r:id="rId15"/>
    <p:sldId id="313" r:id="rId16"/>
    <p:sldId id="312" r:id="rId17"/>
    <p:sldId id="409" r:id="rId18"/>
    <p:sldId id="317" r:id="rId19"/>
    <p:sldId id="318" r:id="rId20"/>
    <p:sldId id="323" r:id="rId21"/>
    <p:sldId id="353" r:id="rId22"/>
    <p:sldId id="326" r:id="rId23"/>
    <p:sldId id="329" r:id="rId24"/>
    <p:sldId id="330" r:id="rId25"/>
    <p:sldId id="332" r:id="rId26"/>
    <p:sldId id="334" r:id="rId27"/>
    <p:sldId id="354" r:id="rId28"/>
    <p:sldId id="406" r:id="rId29"/>
    <p:sldId id="393" r:id="rId30"/>
    <p:sldId id="340" r:id="rId31"/>
    <p:sldId id="1374" r:id="rId32"/>
    <p:sldId id="413" r:id="rId33"/>
    <p:sldId id="1360" r:id="rId34"/>
    <p:sldId id="1356" r:id="rId35"/>
    <p:sldId id="1368" r:id="rId36"/>
    <p:sldId id="1369" r:id="rId37"/>
    <p:sldId id="1370" r:id="rId38"/>
    <p:sldId id="1371" r:id="rId39"/>
    <p:sldId id="1372" r:id="rId40"/>
    <p:sldId id="1373" r:id="rId41"/>
    <p:sldId id="1358" r:id="rId42"/>
    <p:sldId id="407" r:id="rId43"/>
    <p:sldId id="362" r:id="rId44"/>
    <p:sldId id="363" r:id="rId45"/>
    <p:sldId id="364" r:id="rId46"/>
    <p:sldId id="365" r:id="rId47"/>
    <p:sldId id="367" r:id="rId48"/>
    <p:sldId id="410" r:id="rId49"/>
    <p:sldId id="389" r:id="rId50"/>
    <p:sldId id="394" r:id="rId51"/>
    <p:sldId id="391" r:id="rId52"/>
    <p:sldId id="411" r:id="rId53"/>
    <p:sldId id="412" r:id="rId54"/>
    <p:sldId id="371" r:id="rId55"/>
    <p:sldId id="372" r:id="rId56"/>
    <p:sldId id="373" r:id="rId57"/>
    <p:sldId id="408" r:id="rId58"/>
    <p:sldId id="387" r:id="rId59"/>
    <p:sldId id="392" r:id="rId60"/>
    <p:sldId id="388" r:id="rId61"/>
    <p:sldId id="376" r:id="rId62"/>
    <p:sldId id="377" r:id="rId63"/>
    <p:sldId id="384" r:id="rId64"/>
  </p:sldIdLst>
  <p:sldSz cx="9144000" cy="5143500" type="screen16x9"/>
  <p:notesSz cx="6858000" cy="9144000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96" autoAdjust="0"/>
    <p:restoredTop sz="94813"/>
  </p:normalViewPr>
  <p:slideViewPr>
    <p:cSldViewPr>
      <p:cViewPr varScale="1">
        <p:scale>
          <a:sx n="146" d="100"/>
          <a:sy n="146" d="100"/>
        </p:scale>
        <p:origin x="3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gs" Target="tags/tag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21-04-26T03:29:43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13033 10980 6886,'0'0'1794,"0"0"-545,0 0-160,0 0-192,0 0-32,0 0-129,0 0-223,0 0-33,0 0 65,0 0-97,0 0-128,0 0 65,0 0-65,0 0 0,0 0 1,0 0-1,0 0 32,0 0 33,0 0-129,0 0 289,0 0-417,0 0 64,0 0 192,0 0-192,-20 0-31,20 0-194,0 0 322,0 0-257,0 0 128,0 0 160,0 0-352,-19 0 320,19 0-159,0 0-97,0 0 160,-22 0 96,22 0-288,0 0 160,0 0 0,-19 0 1,19 16 191,-19-16-320,19 0 64,0 0 224,-20 0-320,20 0 225,-21 0-129,21 0-128,-19 0 96,19 0 128,-20 0-192,1 0 128,19 0-64,-21 0 160,1 0-256,20 0 64,-19 0 64,-1 0-64,-1 0 0,2 0 193,-1 0-225,1 0-161,-2 0 161,-18 0 32,20 0-32,-3 0 65,3 0-98,-1 0 33,1 0 33,0 0 127,-3-16-256,3 16 96,0 0 0,-1-15 96,-1 15-192,2-15 128,-1 15 224,1-16-448,19 16 320,-22-15-32,22 15 0,-19-16 96,19 0-96,-19 16-32,19-14-32,0-3-128,-20 2 288,20 15-95,0-15-130,-21-1 1,21 1 97,0 0-1,-19-2 64,19 17-192,0-15 192,0 0-224,0 0 320,0-1-416,-20 1 384,20-1-320,0 0 160,0 1 0,0 0 128,0-1-320,0 1 160,0-1 160,-19 1-160,19-1 0,0 1-128,0 0 128,0-2 0,0 2 128,0 0-160,0-1 64,0 16-32,0-15 32,0 0-160,0-1 128,-21 1 0,21-1 0,0 1 0,0 15 0,-20-15 128,20-2-96,0 2-192,0 15 160,0-15-32,-19-1 32,19 16 0,0-15 32,0 0-96,0 15 32,0-16 64,0 0-64,0 0 64,0 16 32,0-14-160,0-2 96,0 16 192,0-16-192,0 16-192,0-15 384,0 15-192,0-16-128,0 0 256,0 16-320,0-14 224,0 14-64,0-16 32,0 16 0,-20-16 0,20 1 0,0 15 32,0-16-64,0 16 64,0 0 128,0-14-352,0 14 320,0-16-96,0 16-192,0 0 160,0 0 0,0 0 0,0 0 0,0 0 0,0-16 160,0 16-320,0 0 256,0 0-288,0 0 96,-21 16 0,21-16-1,-19 0 258,19 16-322,-20-2 258,1 2-226,19-16 129,-21 15-32,1 1 64,1 0-96,19-2 257,-20-14-354,20 16 322,-21 0-161,21-16 64,-19 15-225,19-15 322,0 0-129,0 0-193,-20 0 354,20 16-257,0-16 288,0 0-256,0-16 96,0 16-32,0 0 96,0 0-288,0-15 160,0 15 32,20-16 32,-20 16-192,0-16 128,0 2-32,19 14 160,2-16-320,-21 0 192,20 1 0,-1 15 128,-19-16-320,20 16 192,1-14 64,-2 14 0,-19-16-256,20 16 160,-1 0 0,2 0-33,-1 0 33,-20 0 129,19 16-290,1-16 321,1 14-288,-2-14 385,1 16-354,-1-16 193,2 15-96,-1-15 64,-1 16 193,-19-16-353,19 16 288,-19-16-288,22 0 256,-22 0-224,19 14 128,-19-14 0,0 0-64,20 0-96,-20 16-962,0-16-383,0 16-897,19-16-3812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1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774C4-DFE6-E64B-A992-74756123D6D2}" type="slidenum">
              <a:rPr lang="en-US"/>
              <a:pPr/>
              <a:t>44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54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BE5F8-C5BD-1442-8E9C-EC72D6E3D5F3}" type="slidenum">
              <a:rPr lang="en-US"/>
              <a:pPr/>
              <a:t>52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53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2ACDA-FA24-F44C-A07D-F8951BBBD6EE}" type="slidenum">
              <a:rPr lang="en-US"/>
              <a:pPr/>
              <a:t>54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17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ZKPK:</a:t>
            </a:r>
            <a:r>
              <a:rPr lang="en-US" baseline="0" dirty="0"/>
              <a:t>   can be used for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17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FA4B5-E9B6-A640-8636-A789CF8000A1}" type="slidenum">
              <a:rPr lang="en-US"/>
              <a:pPr/>
              <a:t>59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6721F-0B2A-9341-A5DB-F4B4603F9D65}" type="slidenum">
              <a:rPr lang="en-US"/>
              <a:pPr/>
              <a:t>60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 in CT manually.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31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70888-C4F0-594E-9971-B29D9350E3E6}" type="slidenum">
              <a:rPr lang="en-US"/>
              <a:pPr/>
              <a:t>61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FDC73-57F0-448A-BCA2-5BC539C794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Pentium 4,  2.1GhZ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AES-NI not available (e.g., cheap Android phones) use ChaCha20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8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5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6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5E3B-DAA6-5947-80AB-27B134A4DCCD}" type="slidenum">
              <a:rPr lang="en-US"/>
              <a:pPr/>
              <a:t>41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47DC8-F763-2444-B520-8A933EE505D6}" type="slidenum">
              <a:rPr lang="en-US"/>
              <a:pPr/>
              <a:t>42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 cube and cube root.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0C8B7-BC31-3D4F-9828-9376198FF51E}" type="slidenum">
              <a:rPr lang="en-US"/>
              <a:pPr/>
              <a:t>43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RSA:  skip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Symmetric encryption, Public key encryption, and TLS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Stream ciphers     </a:t>
            </a:r>
            <a:r>
              <a:rPr lang="en-US" sz="2000" b="0"/>
              <a:t>(single use key)</a:t>
            </a:r>
            <a:endParaRPr lang="en-US" sz="200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763000" cy="42481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>
                <a:sym typeface="Symbol" pitchFamily="18" charset="2"/>
              </a:rPr>
              <a:t>Problem:   OTP key is as long as the message</a:t>
            </a:r>
          </a:p>
          <a:p>
            <a:pPr marL="0" indent="0" eaLnBrk="1" hangingPunct="1">
              <a:buNone/>
            </a:pPr>
            <a:r>
              <a:rPr lang="en-US" u="sng" dirty="0">
                <a:sym typeface="Symbol" pitchFamily="18" charset="2"/>
              </a:rPr>
              <a:t>Solution</a:t>
            </a:r>
            <a:r>
              <a:rPr lang="en-US" dirty="0">
                <a:sym typeface="Symbol" pitchFamily="18" charset="2"/>
              </a:rPr>
              <a:t>:    Pseudo random key  --  </a:t>
            </a:r>
            <a:r>
              <a:rPr lang="en-US" b="0" dirty="0">
                <a:sym typeface="Symbol" pitchFamily="18" charset="2"/>
              </a:rPr>
              <a:t>stream ciphers</a:t>
            </a:r>
          </a:p>
          <a:p>
            <a:pPr marL="0" indent="0" eaLnBrk="1" hangingPunct="1">
              <a:buNone/>
            </a:pPr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dirty="0">
                <a:sym typeface="Symbol" pitchFamily="18" charset="2"/>
              </a:rPr>
              <a:t>Example:   </a:t>
            </a:r>
            <a:r>
              <a:rPr lang="en-US" b="1" dirty="0">
                <a:solidFill>
                  <a:srgbClr val="000090"/>
                </a:solidFill>
                <a:sym typeface="Symbol" pitchFamily="18" charset="2"/>
              </a:rPr>
              <a:t>ChaCha</a:t>
            </a:r>
            <a:r>
              <a:rPr lang="en-US" b="1" dirty="0">
                <a:solidFill>
                  <a:srgbClr val="000090"/>
                </a:solidFill>
              </a:rPr>
              <a:t>20     </a:t>
            </a:r>
            <a:r>
              <a:rPr lang="en-US" sz="2000" dirty="0">
                <a:solidFill>
                  <a:srgbClr val="000090"/>
                </a:solidFill>
              </a:rPr>
              <a:t>(one-time if no nonce)        </a:t>
            </a:r>
            <a:r>
              <a:rPr lang="en-US" dirty="0">
                <a:solidFill>
                  <a:srgbClr val="000090"/>
                </a:solidFill>
              </a:rPr>
              <a:t>key:  128 or 256 bits.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2551113" y="1906251"/>
            <a:ext cx="762000" cy="284499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key</a:t>
            </a:r>
          </a:p>
        </p:txBody>
      </p:sp>
      <p:sp>
        <p:nvSpPr>
          <p:cNvPr id="11271" name="Freeform 5"/>
          <p:cNvSpPr>
            <a:spLocks/>
          </p:cNvSpPr>
          <p:nvPr/>
        </p:nvSpPr>
        <p:spPr bwMode="auto">
          <a:xfrm>
            <a:off x="2551113" y="2228850"/>
            <a:ext cx="3048000" cy="1085850"/>
          </a:xfrm>
          <a:custGeom>
            <a:avLst/>
            <a:gdLst>
              <a:gd name="T0" fmla="*/ 0 w 1920"/>
              <a:gd name="T1" fmla="*/ 0 h 912"/>
              <a:gd name="T2" fmla="*/ 0 w 1920"/>
              <a:gd name="T3" fmla="*/ 2147483647 h 912"/>
              <a:gd name="T4" fmla="*/ 2147483647 w 1920"/>
              <a:gd name="T5" fmla="*/ 2147483647 h 912"/>
              <a:gd name="T6" fmla="*/ 2147483647 w 1920"/>
              <a:gd name="T7" fmla="*/ 0 h 912"/>
              <a:gd name="T8" fmla="*/ 0 w 192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912"/>
              <a:gd name="T17" fmla="*/ 1920 w 192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912">
                <a:moveTo>
                  <a:pt x="0" y="0"/>
                </a:moveTo>
                <a:lnTo>
                  <a:pt x="0" y="912"/>
                </a:lnTo>
                <a:lnTo>
                  <a:pt x="1920" y="91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855914" y="2591991"/>
            <a:ext cx="675974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PRG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551113" y="3371850"/>
            <a:ext cx="3048000" cy="285750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message</a:t>
            </a: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2131829" y="31051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>
            <a:off x="2133600" y="3771900"/>
            <a:ext cx="3886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2590800" y="3943349"/>
            <a:ext cx="3048000" cy="285751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ciphertext</a:t>
            </a:r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5927726" y="2331244"/>
            <a:ext cx="2839239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Tahoma" pitchFamily="34" charset="0"/>
              </a:rPr>
              <a:t>c 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 </a:t>
            </a:r>
            <a:r>
              <a:rPr lang="en-US" sz="2400" b="1" dirty="0">
                <a:latin typeface="Tahoma" pitchFamily="34" charset="0"/>
                <a:sym typeface="Symbol" pitchFamily="18" charset="2"/>
              </a:rPr>
              <a:t>PRG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(k)  m</a:t>
            </a:r>
          </a:p>
        </p:txBody>
      </p:sp>
    </p:spTree>
    <p:extLst>
      <p:ext uri="{BB962C8B-B14F-4D97-AF65-F5344CB8AC3E}">
        <p14:creationId xmlns:p14="http://schemas.microsoft.com/office/powerpoint/2010/main" val="404578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1504950"/>
            <a:ext cx="33528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Dangers in using stream ciphers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1550"/>
            <a:ext cx="7772400" cy="41719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/>
              <a:t>One time key !!         “Two time pad” is insecure: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/>
              <a:t>		c</a:t>
            </a:r>
            <a:r>
              <a:rPr lang="en-US" b="0" baseline="-25000" dirty="0"/>
              <a:t>1</a:t>
            </a:r>
            <a:r>
              <a:rPr lang="en-US" b="0" dirty="0"/>
              <a:t>  </a:t>
            </a:r>
            <a:r>
              <a:rPr lang="en-US" b="0" dirty="0">
                <a:sym typeface="Symbol" pitchFamily="18" charset="2"/>
              </a:rPr>
              <a:t>  m</a:t>
            </a:r>
            <a:r>
              <a:rPr lang="en-US" b="0" baseline="-25000" dirty="0">
                <a:sym typeface="Symbol" pitchFamily="18" charset="2"/>
              </a:rPr>
              <a:t>1</a:t>
            </a:r>
            <a:r>
              <a:rPr lang="en-US" b="0" dirty="0">
                <a:sym typeface="Symbol" pitchFamily="18" charset="2"/>
              </a:rPr>
              <a:t>    PRG(k)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/>
              <a:t>2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  m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   PRG(k)</a:t>
            </a:r>
          </a:p>
          <a:p>
            <a:pPr lvl="1" eaLnBrk="1" hangingPunct="1">
              <a:lnSpc>
                <a:spcPct val="140000"/>
              </a:lnSpc>
              <a:spcBef>
                <a:spcPct val="80000"/>
              </a:spcBef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Eavesdropper does: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>
                <a:sym typeface="Symbol" pitchFamily="18" charset="2"/>
              </a:rPr>
              <a:t>1 </a:t>
            </a:r>
            <a:r>
              <a:rPr lang="en-US" dirty="0">
                <a:sym typeface="Symbol" pitchFamily="18" charset="2"/>
              </a:rPr>
              <a:t>   c</a:t>
            </a:r>
            <a:r>
              <a:rPr lang="en-US" baseline="-25000" dirty="0">
                <a:sym typeface="Symbol" pitchFamily="18" charset="2"/>
              </a:rPr>
              <a:t>2    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endParaRPr lang="en-US" baseline="-25000" dirty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Enough redundant information in English that:</a:t>
            </a:r>
          </a:p>
          <a:p>
            <a:pPr lvl="1"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,  m</a:t>
            </a:r>
            <a:r>
              <a:rPr lang="en-US" baseline="-25000" dirty="0">
                <a:sym typeface="Symbol" pitchFamily="18" charset="2"/>
              </a:rPr>
              <a:t>2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D7B77-1A2D-0842-8B82-03931EF28FFB}"/>
              </a:ext>
            </a:extLst>
          </p:cNvPr>
          <p:cNvSpPr txBox="1"/>
          <p:nvPr/>
        </p:nvSpPr>
        <p:spPr>
          <a:xfrm>
            <a:off x="6096000" y="1971585"/>
            <a:ext cx="276678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What if want to use</a:t>
            </a:r>
            <a:br>
              <a:rPr lang="en-US" sz="2400" dirty="0"/>
            </a:br>
            <a:r>
              <a:rPr lang="en-US" sz="2400" dirty="0"/>
              <a:t>same key to encrypt </a:t>
            </a:r>
          </a:p>
          <a:p>
            <a:r>
              <a:rPr lang="en-US" sz="2400" dirty="0"/>
              <a:t>two files? </a:t>
            </a:r>
          </a:p>
        </p:txBody>
      </p:sp>
    </p:spTree>
    <p:extLst>
      <p:ext uri="{BB962C8B-B14F-4D97-AF65-F5344CB8AC3E}">
        <p14:creationId xmlns:p14="http://schemas.microsoft.com/office/powerpoint/2010/main" val="3116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Block ciphers:  crypto work horse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3962400" y="1418035"/>
            <a:ext cx="1371600" cy="742950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2F2F2"/>
                </a:solidFill>
                <a:latin typeface="Tahoma" pitchFamily="34" charset="0"/>
              </a:rPr>
              <a:t>E, D</a:t>
            </a: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>
            <a:off x="3048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5334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62484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 Block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6962369" y="1300718"/>
            <a:ext cx="746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n</a:t>
            </a:r>
            <a:r>
              <a:rPr lang="en-US" sz="1800" dirty="0">
                <a:latin typeface="Tahoma" pitchFamily="34" charset="0"/>
              </a:rPr>
              <a:t> bits</a:t>
            </a: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8636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 Block</a:t>
            </a:r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1477503" y="1276350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 bits</a:t>
            </a: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4191000" y="2618185"/>
            <a:ext cx="9906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</a:t>
            </a: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5247777" y="2639616"/>
            <a:ext cx="74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k Bits</a:t>
            </a:r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 flipV="1">
            <a:off x="4724400" y="21609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746125" y="3344466"/>
            <a:ext cx="18466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1050926" y="3426619"/>
            <a:ext cx="6666761" cy="149432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dirty="0">
                <a:latin typeface="Tahoma" pitchFamily="34" charset="0"/>
              </a:rPr>
              <a:t>Canonical examples: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</a:rPr>
              <a:t>3DES (old):   n= 64 bits,    k = 168 bits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AES:     n=128 bits,   k = 128, 192, 256 bits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112896-92EA-EE40-98F8-52D3E3686B0F}"/>
              </a:ext>
            </a:extLst>
          </p:cNvPr>
          <p:cNvSpPr/>
          <p:nvPr/>
        </p:nvSpPr>
        <p:spPr>
          <a:xfrm>
            <a:off x="746125" y="4400550"/>
            <a:ext cx="7407275" cy="564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Built by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81450"/>
            <a:ext cx="8153400" cy="102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R(</a:t>
            </a:r>
            <a:r>
              <a:rPr lang="en-US" dirty="0" err="1"/>
              <a:t>k,m</a:t>
            </a:r>
            <a:r>
              <a:rPr lang="en-US" dirty="0"/>
              <a:t>):    </a:t>
            </a:r>
            <a:r>
              <a:rPr lang="en-US" b="0" dirty="0"/>
              <a:t>round function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0" dirty="0"/>
              <a:t>	for   AES128: 10 rounds,     AES256: n=14 rounds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009104" y="114300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7" name="Trapezoid 6"/>
          <p:cNvSpPr/>
          <p:nvPr/>
        </p:nvSpPr>
        <p:spPr bwMode="auto">
          <a:xfrm>
            <a:off x="1752600" y="1428750"/>
            <a:ext cx="5638800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48" y="160020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1647827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828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3971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67151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</a:t>
            </a:r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885950" y="2628701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3029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4172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69159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581400" y="3256358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24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4008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676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295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57800" y="3257549"/>
            <a:ext cx="1143000" cy="11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" y="2962930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29527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54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 AES128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6106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1" dirty="0"/>
              <a:t>input</a:t>
            </a:r>
            <a:r>
              <a:rPr lang="en-US" dirty="0"/>
              <a:t>:  128-bit block m,   128-bit key k.     </a:t>
            </a:r>
            <a:r>
              <a:rPr lang="en-US" b="1" dirty="0"/>
              <a:t>output</a:t>
            </a:r>
            <a:r>
              <a:rPr lang="en-US" dirty="0"/>
              <a:t>:  128-bit block c.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dirty="0"/>
              <a:t>Difficult to design:     </a:t>
            </a:r>
            <a:r>
              <a:rPr lang="en-US" b="0" dirty="0"/>
              <a:t>must resist subtle attacks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0" dirty="0"/>
              <a:t>	</a:t>
            </a:r>
            <a:r>
              <a:rPr lang="en-US" b="0" dirty="0">
                <a:sym typeface="Symbol" pitchFamily="18" charset="2"/>
              </a:rPr>
              <a:t>  differential attacks,  linear attacks,  brute-force,  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7E1E35-F9D6-E342-9364-3FD4C77A5BCF}"/>
              </a:ext>
            </a:extLst>
          </p:cNvPr>
          <p:cNvSpPr/>
          <p:nvPr/>
        </p:nvSpPr>
        <p:spPr bwMode="auto">
          <a:xfrm>
            <a:off x="3907236" y="180975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7E4825EB-95F2-374E-B015-AC84183C965D}"/>
              </a:ext>
            </a:extLst>
          </p:cNvPr>
          <p:cNvSpPr/>
          <p:nvPr/>
        </p:nvSpPr>
        <p:spPr bwMode="auto">
          <a:xfrm>
            <a:off x="1338347" y="2057400"/>
            <a:ext cx="6170349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12A7F-9983-604D-B76C-C4FB2DE349D4}"/>
              </a:ext>
            </a:extLst>
          </p:cNvPr>
          <p:cNvSpPr txBox="1"/>
          <p:nvPr/>
        </p:nvSpPr>
        <p:spPr>
          <a:xfrm>
            <a:off x="3573696" y="222885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26DB7B-70A2-5D41-AE6E-19D5EB6E9039}"/>
              </a:ext>
            </a:extLst>
          </p:cNvPr>
          <p:cNvSpPr/>
          <p:nvPr/>
        </p:nvSpPr>
        <p:spPr bwMode="auto">
          <a:xfrm>
            <a:off x="13383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0</a:t>
            </a:r>
            <a:endParaRPr lang="en-US" sz="2000" dirty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40ADC4-FEEC-1044-8566-9149613C43DD}"/>
              </a:ext>
            </a:extLst>
          </p:cNvPr>
          <p:cNvSpPr/>
          <p:nvPr/>
        </p:nvSpPr>
        <p:spPr bwMode="auto">
          <a:xfrm>
            <a:off x="27099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C4ACB0-6215-9947-975A-5FB7CEC895EB}"/>
              </a:ext>
            </a:extLst>
          </p:cNvPr>
          <p:cNvSpPr/>
          <p:nvPr/>
        </p:nvSpPr>
        <p:spPr bwMode="auto">
          <a:xfrm>
            <a:off x="40815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829BB7-229D-0B41-A405-A5014D94222C}"/>
              </a:ext>
            </a:extLst>
          </p:cNvPr>
          <p:cNvSpPr/>
          <p:nvPr/>
        </p:nvSpPr>
        <p:spPr bwMode="auto">
          <a:xfrm>
            <a:off x="6899097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10</a:t>
            </a:r>
            <a:endParaRPr lang="en-US" sz="2000" dirty="0">
              <a:latin typeface="+mn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2C2818-CA3E-CE4B-A6CB-50F83E5425F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472492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062513-75AA-D24C-A204-214D5ABA731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8425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0339B0-4CB8-4F44-94E0-4BFBBD876A3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2141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55DC9C-286D-3045-AA5C-22F4B020DC8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33241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0E77E-DCF0-9F48-9215-C94F3CBC358D}"/>
              </a:ext>
            </a:extLst>
          </p:cNvPr>
          <p:cNvCxnSpPr>
            <a:cxnSpLocks/>
          </p:cNvCxnSpPr>
          <p:nvPr/>
        </p:nvCxnSpPr>
        <p:spPr bwMode="auto">
          <a:xfrm>
            <a:off x="1813137" y="3542108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BE2112-1ADC-C143-8027-30E84A94DD67}"/>
              </a:ext>
            </a:extLst>
          </p:cNvPr>
          <p:cNvCxnSpPr>
            <a:cxnSpLocks/>
          </p:cNvCxnSpPr>
          <p:nvPr/>
        </p:nvCxnSpPr>
        <p:spPr bwMode="auto">
          <a:xfrm>
            <a:off x="4800600" y="3543299"/>
            <a:ext cx="28843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46BCF4-F26A-5D4F-A2E0-5E78AAEE7134}"/>
              </a:ext>
            </a:extLst>
          </p:cNvPr>
          <p:cNvCxnSpPr/>
          <p:nvPr/>
        </p:nvCxnSpPr>
        <p:spPr bwMode="auto">
          <a:xfrm>
            <a:off x="5791200" y="354329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2B10A6-D10F-5247-9510-F62514DAA23F}"/>
              </a:ext>
            </a:extLst>
          </p:cNvPr>
          <p:cNvCxnSpPr/>
          <p:nvPr/>
        </p:nvCxnSpPr>
        <p:spPr bwMode="auto">
          <a:xfrm>
            <a:off x="7374774" y="352854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AC888F-0EA9-7944-9C18-67A485051372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9030" y="3537411"/>
            <a:ext cx="702170" cy="28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9067EA-AC5C-EB47-B38D-AACCE4798753}"/>
              </a:ext>
            </a:extLst>
          </p:cNvPr>
          <p:cNvSpPr txBox="1"/>
          <p:nvPr/>
        </p:nvSpPr>
        <p:spPr>
          <a:xfrm>
            <a:off x="532438" y="3253981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55DC3A-F755-6744-8033-691D328F6C17}"/>
              </a:ext>
            </a:extLst>
          </p:cNvPr>
          <p:cNvSpPr txBox="1"/>
          <p:nvPr/>
        </p:nvSpPr>
        <p:spPr>
          <a:xfrm>
            <a:off x="7908174" y="322374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A02D2-86D4-9245-BACD-65C88677E23D}"/>
              </a:ext>
            </a:extLst>
          </p:cNvPr>
          <p:cNvSpPr txBox="1"/>
          <p:nvPr/>
        </p:nvSpPr>
        <p:spPr>
          <a:xfrm>
            <a:off x="1371600" y="32486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B1FC7C-5DCD-E84C-A96B-49A29F9133D4}"/>
              </a:ext>
            </a:extLst>
          </p:cNvPr>
          <p:cNvCxnSpPr>
            <a:cxnSpLocks/>
          </p:cNvCxnSpPr>
          <p:nvPr/>
        </p:nvCxnSpPr>
        <p:spPr bwMode="auto">
          <a:xfrm>
            <a:off x="990600" y="3543299"/>
            <a:ext cx="45487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02C9DE-35F0-574B-9620-CC9A7909CEF6}"/>
              </a:ext>
            </a:extLst>
          </p:cNvPr>
          <p:cNvSpPr/>
          <p:nvPr/>
        </p:nvSpPr>
        <p:spPr>
          <a:xfrm>
            <a:off x="2098760" y="3303482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2848C1-2439-0D44-BA1B-B4BEF707043C}"/>
              </a:ext>
            </a:extLst>
          </p:cNvPr>
          <p:cNvCxnSpPr>
            <a:cxnSpLocks/>
          </p:cNvCxnSpPr>
          <p:nvPr/>
        </p:nvCxnSpPr>
        <p:spPr bwMode="auto">
          <a:xfrm>
            <a:off x="3168316" y="3545014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7AC5C8-7EC8-F54E-9B6F-D8AD4E2E191B}"/>
              </a:ext>
            </a:extLst>
          </p:cNvPr>
          <p:cNvSpPr txBox="1"/>
          <p:nvPr/>
        </p:nvSpPr>
        <p:spPr>
          <a:xfrm>
            <a:off x="2735092" y="3259899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92F3B9B-B82B-C84D-825B-EE2EA58122B7}"/>
              </a:ext>
            </a:extLst>
          </p:cNvPr>
          <p:cNvSpPr/>
          <p:nvPr/>
        </p:nvSpPr>
        <p:spPr>
          <a:xfrm>
            <a:off x="3462252" y="3314701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BEEA10-DAAC-0A44-8721-6AB6DAB2A8C6}"/>
              </a:ext>
            </a:extLst>
          </p:cNvPr>
          <p:cNvCxnSpPr>
            <a:cxnSpLocks/>
          </p:cNvCxnSpPr>
          <p:nvPr/>
        </p:nvCxnSpPr>
        <p:spPr bwMode="auto">
          <a:xfrm>
            <a:off x="2549440" y="3543300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3503CF6-460C-A74B-9F3C-5D2C281046F3}"/>
              </a:ext>
            </a:extLst>
          </p:cNvPr>
          <p:cNvCxnSpPr>
            <a:cxnSpLocks/>
          </p:cNvCxnSpPr>
          <p:nvPr/>
        </p:nvCxnSpPr>
        <p:spPr bwMode="auto">
          <a:xfrm>
            <a:off x="4547601" y="3540241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1CD474B-B8C1-C146-B13C-420B324C0A88}"/>
              </a:ext>
            </a:extLst>
          </p:cNvPr>
          <p:cNvSpPr txBox="1"/>
          <p:nvPr/>
        </p:nvSpPr>
        <p:spPr>
          <a:xfrm>
            <a:off x="4106064" y="3246813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B6196EB-AEF7-434B-AAC9-0CD8DC61BAE1}"/>
              </a:ext>
            </a:extLst>
          </p:cNvPr>
          <p:cNvCxnSpPr>
            <a:cxnSpLocks/>
          </p:cNvCxnSpPr>
          <p:nvPr/>
        </p:nvCxnSpPr>
        <p:spPr bwMode="auto">
          <a:xfrm>
            <a:off x="3920412" y="3530214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5A2347C-83F3-9240-8056-B25FEBFDD986}"/>
              </a:ext>
            </a:extLst>
          </p:cNvPr>
          <p:cNvSpPr/>
          <p:nvPr/>
        </p:nvSpPr>
        <p:spPr>
          <a:xfrm>
            <a:off x="6284422" y="3309265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810FE82-1565-FF42-8B55-BE788F29CE2A}"/>
              </a:ext>
            </a:extLst>
          </p:cNvPr>
          <p:cNvSpPr txBox="1"/>
          <p:nvPr/>
        </p:nvSpPr>
        <p:spPr>
          <a:xfrm>
            <a:off x="6928234" y="3241377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53D8F1-E201-2949-8339-858580FE0C41}"/>
              </a:ext>
            </a:extLst>
          </p:cNvPr>
          <p:cNvCxnSpPr>
            <a:cxnSpLocks/>
          </p:cNvCxnSpPr>
          <p:nvPr/>
        </p:nvCxnSpPr>
        <p:spPr bwMode="auto">
          <a:xfrm>
            <a:off x="6742582" y="3524778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B0DC389-AC62-2C44-A387-48143A71CB5D}"/>
              </a:ext>
            </a:extLst>
          </p:cNvPr>
          <p:cNvSpPr txBox="1"/>
          <p:nvPr/>
        </p:nvSpPr>
        <p:spPr>
          <a:xfrm>
            <a:off x="6520738" y="3333750"/>
            <a:ext cx="26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B9C8C9-1997-6049-B87F-370A689EBAFC}"/>
              </a:ext>
            </a:extLst>
          </p:cNvPr>
          <p:cNvSpPr/>
          <p:nvPr/>
        </p:nvSpPr>
        <p:spPr>
          <a:xfrm>
            <a:off x="228600" y="1581150"/>
            <a:ext cx="8458200" cy="23622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2ACC-2E1E-3B41-A1A7-4D6F3F29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AES-NI:   AES in hardware  </a:t>
            </a:r>
            <a:r>
              <a:rPr lang="en-US" sz="2700" dirty="0"/>
              <a:t>(Intel, AMD, ARM)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C6D2-9C90-734C-8232-2ED6E362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New x86 hardware instructions used to implement AES:</a:t>
            </a:r>
          </a:p>
          <a:p>
            <a:r>
              <a:rPr lang="en-US" b="1" dirty="0" err="1"/>
              <a:t>aesenc</a:t>
            </a:r>
            <a:r>
              <a:rPr lang="en-US" dirty="0"/>
              <a:t>,  </a:t>
            </a:r>
            <a:r>
              <a:rPr lang="en-US" b="1" dirty="0" err="1"/>
              <a:t>aesenclast</a:t>
            </a:r>
            <a:r>
              <a:rPr lang="en-US" dirty="0"/>
              <a:t>:    one round of AES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 err="1"/>
              <a:t>aesenc</a:t>
            </a:r>
            <a:r>
              <a:rPr lang="en-US" b="1" dirty="0"/>
              <a:t>  xmm1,  xmm2 </a:t>
            </a:r>
            <a:r>
              <a:rPr lang="en-US" dirty="0"/>
              <a:t>	</a:t>
            </a:r>
            <a:r>
              <a:rPr lang="en-US" sz="1800" dirty="0"/>
              <a:t>(result written to xmm1)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2376"/>
              </a:spcBef>
            </a:pPr>
            <a:r>
              <a:rPr lang="en-US" b="1" dirty="0" err="1"/>
              <a:t>aesdec</a:t>
            </a:r>
            <a:r>
              <a:rPr lang="en-US" dirty="0"/>
              <a:t>,  </a:t>
            </a:r>
            <a:r>
              <a:rPr lang="en-US" b="1" dirty="0" err="1"/>
              <a:t>aesdeclast</a:t>
            </a:r>
            <a:r>
              <a:rPr lang="en-US" dirty="0"/>
              <a:t>:  one round of AES</a:t>
            </a:r>
            <a:endParaRPr lang="en-US" b="1" dirty="0"/>
          </a:p>
          <a:p>
            <a:r>
              <a:rPr lang="en-US" b="1" dirty="0" err="1"/>
              <a:t>aeskeygenassist</a:t>
            </a:r>
            <a:r>
              <a:rPr lang="en-US" dirty="0"/>
              <a:t>:  do AES key expansion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⟹  more than 10x speedup over a software AES</a:t>
            </a:r>
          </a:p>
          <a:p>
            <a:pPr marL="0" indent="0">
              <a:buNone/>
            </a:pPr>
            <a:r>
              <a:rPr lang="en-US" dirty="0"/>
              <a:t>⟹  better security:   all AES instructions are </a:t>
            </a:r>
            <a:r>
              <a:rPr lang="en-US" b="1" dirty="0"/>
              <a:t>constant time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8FE6C-E51E-7140-8AB2-46985B5AAE5D}"/>
              </a:ext>
            </a:extLst>
          </p:cNvPr>
          <p:cNvGrpSpPr/>
          <p:nvPr/>
        </p:nvGrpSpPr>
        <p:grpSpPr>
          <a:xfrm>
            <a:off x="3352800" y="2190750"/>
            <a:ext cx="1954403" cy="445532"/>
            <a:chOff x="3352800" y="2190750"/>
            <a:chExt cx="1954403" cy="445532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875C6C68-CE52-AA4F-A831-0B98386CD406}"/>
                </a:ext>
              </a:extLst>
            </p:cNvPr>
            <p:cNvSpPr/>
            <p:nvPr/>
          </p:nvSpPr>
          <p:spPr>
            <a:xfrm rot="16200000">
              <a:off x="3657600" y="1885950"/>
              <a:ext cx="152402" cy="76200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2DDE6DCC-D3FD-844E-9636-B7844083728F}"/>
                </a:ext>
              </a:extLst>
            </p:cNvPr>
            <p:cNvSpPr/>
            <p:nvPr/>
          </p:nvSpPr>
          <p:spPr>
            <a:xfrm rot="16200000">
              <a:off x="4648200" y="1885950"/>
              <a:ext cx="152402" cy="76200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7CFCEA-6A8F-A143-ADBE-DEDEC22393EB}"/>
                </a:ext>
              </a:extLst>
            </p:cNvPr>
            <p:cNvSpPr txBox="1"/>
            <p:nvPr/>
          </p:nvSpPr>
          <p:spPr>
            <a:xfrm>
              <a:off x="4191000" y="2266950"/>
              <a:ext cx="1116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round key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898B89-03A1-0B45-9BDC-36CA7C0B4736}"/>
                </a:ext>
              </a:extLst>
            </p:cNvPr>
            <p:cNvSpPr txBox="1"/>
            <p:nvPr/>
          </p:nvSpPr>
          <p:spPr>
            <a:xfrm>
              <a:off x="3429000" y="2266950"/>
              <a:ext cx="644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7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Incorrect use of block ciphers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305800" cy="35433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Electronic Code Book (ECB):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  <a:r>
              <a:rPr lang="en-US" u="sng" dirty="0"/>
              <a:t>Problem</a:t>
            </a:r>
            <a:r>
              <a:rPr lang="en-US" dirty="0"/>
              <a:t>:   </a:t>
            </a:r>
          </a:p>
          <a:p>
            <a:pPr lvl="1" eaLnBrk="1" hangingPunct="1"/>
            <a:r>
              <a:rPr lang="en-US" dirty="0"/>
              <a:t>if    m</a:t>
            </a:r>
            <a:r>
              <a:rPr lang="en-US" baseline="-25000" dirty="0"/>
              <a:t>1</a:t>
            </a:r>
            <a:r>
              <a:rPr lang="en-US" dirty="0"/>
              <a:t>=m</a:t>
            </a:r>
            <a:r>
              <a:rPr lang="en-US" baseline="-25000" dirty="0"/>
              <a:t>2</a:t>
            </a:r>
            <a:r>
              <a:rPr lang="en-US" dirty="0"/>
              <a:t>     then   c</a:t>
            </a:r>
            <a:r>
              <a:rPr lang="en-US" baseline="-25000" dirty="0"/>
              <a:t>1</a:t>
            </a:r>
            <a:r>
              <a:rPr lang="en-US" dirty="0"/>
              <a:t>=c</a:t>
            </a:r>
            <a:r>
              <a:rPr lang="en-US" baseline="-25000" dirty="0"/>
              <a:t>2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2468564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7350126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6049963" y="217384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27257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43259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18"/>
          <p:cNvSpPr txBox="1">
            <a:spLocks noChangeArrowheads="1"/>
          </p:cNvSpPr>
          <p:nvPr/>
        </p:nvSpPr>
        <p:spPr bwMode="auto">
          <a:xfrm>
            <a:off x="980035" y="1994058"/>
            <a:ext cx="506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PT:</a:t>
            </a:r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6057900" y="2831068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2733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38004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2"/>
          <p:cNvSpPr>
            <a:spLocks noChangeArrowheads="1"/>
          </p:cNvSpPr>
          <p:nvPr/>
        </p:nvSpPr>
        <p:spPr bwMode="auto">
          <a:xfrm>
            <a:off x="1666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3"/>
          <p:cNvSpPr>
            <a:spLocks noChangeArrowheads="1"/>
          </p:cNvSpPr>
          <p:nvPr/>
        </p:nvSpPr>
        <p:spPr bwMode="auto">
          <a:xfrm>
            <a:off x="32670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Rectangle 24"/>
          <p:cNvSpPr>
            <a:spLocks noChangeArrowheads="1"/>
          </p:cNvSpPr>
          <p:nvPr/>
        </p:nvSpPr>
        <p:spPr bwMode="auto">
          <a:xfrm>
            <a:off x="2200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5"/>
          <p:cNvSpPr>
            <a:spLocks noChangeArrowheads="1"/>
          </p:cNvSpPr>
          <p:nvPr/>
        </p:nvSpPr>
        <p:spPr bwMode="auto">
          <a:xfrm>
            <a:off x="4333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4867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67008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5400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72342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77676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989423" y="2659618"/>
            <a:ext cx="518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58938" y="1924208"/>
            <a:ext cx="6634162" cy="400110"/>
            <a:chOff x="1658938" y="1758950"/>
            <a:chExt cx="6634162" cy="400110"/>
          </a:xfrm>
        </p:grpSpPr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37925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6589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32591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2192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4859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66929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Rectangle 15"/>
            <p:cNvSpPr>
              <a:spLocks noChangeArrowheads="1"/>
            </p:cNvSpPr>
            <p:nvPr/>
          </p:nvSpPr>
          <p:spPr bwMode="auto">
            <a:xfrm>
              <a:off x="53927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72263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17"/>
            <p:cNvSpPr>
              <a:spLocks noChangeArrowheads="1"/>
            </p:cNvSpPr>
            <p:nvPr/>
          </p:nvSpPr>
          <p:spPr bwMode="auto">
            <a:xfrm>
              <a:off x="77597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3201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84676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789239" y="2584608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4839" y="2607230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41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pictures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4735" t="12686" r="3424" b="45523"/>
          <a:stretch>
            <a:fillRect/>
          </a:stretch>
        </p:blipFill>
        <p:spPr bwMode="auto">
          <a:xfrm>
            <a:off x="381000" y="1828800"/>
            <a:ext cx="8382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709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90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CTR mode encryption </a:t>
            </a:r>
            <a:r>
              <a:rPr lang="en-US" sz="3600" dirty="0"/>
              <a:t>(eavesdropping security)</a:t>
            </a:r>
            <a:endParaRPr lang="en-US" dirty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143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Counter mode with a random IV:    </a:t>
            </a:r>
            <a:r>
              <a:rPr lang="en-US" b="0" dirty="0"/>
              <a:t>(parallel encryption)</a:t>
            </a:r>
            <a:endParaRPr lang="en-US" dirty="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790825" y="1885950"/>
            <a:ext cx="44196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1524000" y="3086100"/>
            <a:ext cx="58674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28956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m[0]</a:t>
            </a:r>
          </a:p>
        </p:txBody>
      </p:sp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3962400" y="19431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m[1]</a:t>
            </a:r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49530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2895600" y="25146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E(k,IV)</a:t>
            </a:r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39624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E(k,IV+1)</a:t>
            </a:r>
          </a:p>
        </p:txBody>
      </p:sp>
      <p:sp>
        <p:nvSpPr>
          <p:cNvPr id="24589" name="Rectangle 11"/>
          <p:cNvSpPr>
            <a:spLocks noChangeArrowheads="1"/>
          </p:cNvSpPr>
          <p:nvPr/>
        </p:nvSpPr>
        <p:spPr bwMode="auto">
          <a:xfrm>
            <a:off x="49530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60198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m[L]</a:t>
            </a:r>
          </a:p>
        </p:txBody>
      </p:sp>
      <p:sp>
        <p:nvSpPr>
          <p:cNvPr id="24591" name="Rectangle 13"/>
          <p:cNvSpPr>
            <a:spLocks noChangeArrowheads="1"/>
          </p:cNvSpPr>
          <p:nvPr/>
        </p:nvSpPr>
        <p:spPr bwMode="auto">
          <a:xfrm>
            <a:off x="5943600" y="2514600"/>
            <a:ext cx="114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E(k,IV+L)</a:t>
            </a:r>
          </a:p>
        </p:txBody>
      </p:sp>
      <p:sp>
        <p:nvSpPr>
          <p:cNvPr id="24592" name="Text Box 14"/>
          <p:cNvSpPr txBox="1">
            <a:spLocks noChangeArrowheads="1"/>
          </p:cNvSpPr>
          <p:nvPr/>
        </p:nvSpPr>
        <p:spPr bwMode="auto">
          <a:xfrm>
            <a:off x="7315200" y="2137173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>
            <a:off x="1066800" y="2971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Rectangle 16"/>
          <p:cNvSpPr>
            <a:spLocks noChangeArrowheads="1"/>
          </p:cNvSpPr>
          <p:nvPr/>
        </p:nvSpPr>
        <p:spPr bwMode="auto">
          <a:xfrm>
            <a:off x="28956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c[0]</a:t>
            </a:r>
          </a:p>
        </p:txBody>
      </p:sp>
      <p:sp>
        <p:nvSpPr>
          <p:cNvPr id="24595" name="Rectangle 17"/>
          <p:cNvSpPr>
            <a:spLocks noChangeArrowheads="1"/>
          </p:cNvSpPr>
          <p:nvPr/>
        </p:nvSpPr>
        <p:spPr bwMode="auto">
          <a:xfrm>
            <a:off x="3962400" y="314325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c[1]</a:t>
            </a:r>
          </a:p>
        </p:txBody>
      </p:sp>
      <p:sp>
        <p:nvSpPr>
          <p:cNvPr id="24596" name="Rectangle 18"/>
          <p:cNvSpPr>
            <a:spLocks noChangeArrowheads="1"/>
          </p:cNvSpPr>
          <p:nvPr/>
        </p:nvSpPr>
        <p:spPr bwMode="auto">
          <a:xfrm>
            <a:off x="49530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7" name="Rectangle 19"/>
          <p:cNvSpPr>
            <a:spLocks noChangeArrowheads="1"/>
          </p:cNvSpPr>
          <p:nvPr/>
        </p:nvSpPr>
        <p:spPr bwMode="auto">
          <a:xfrm>
            <a:off x="60198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c[L]</a:t>
            </a:r>
          </a:p>
        </p:txBody>
      </p:sp>
      <p:sp>
        <p:nvSpPr>
          <p:cNvPr id="24598" name="Rectangle 20"/>
          <p:cNvSpPr>
            <a:spLocks noChangeArrowheads="1"/>
          </p:cNvSpPr>
          <p:nvPr/>
        </p:nvSpPr>
        <p:spPr bwMode="auto">
          <a:xfrm>
            <a:off x="1828800" y="194310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599" name="Rectangle 21"/>
          <p:cNvSpPr>
            <a:spLocks noChangeArrowheads="1"/>
          </p:cNvSpPr>
          <p:nvPr/>
        </p:nvSpPr>
        <p:spPr bwMode="auto">
          <a:xfrm>
            <a:off x="1828800" y="314325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600" name="Text Box 22"/>
          <p:cNvSpPr txBox="1">
            <a:spLocks noChangeArrowheads="1"/>
          </p:cNvSpPr>
          <p:nvPr/>
        </p:nvSpPr>
        <p:spPr bwMode="auto">
          <a:xfrm>
            <a:off x="4413250" y="3467101"/>
            <a:ext cx="129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ciphertext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746125" y="4305240"/>
            <a:ext cx="8054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Why is this secure for multiple messages?        See the crypto course (cs255)</a:t>
            </a:r>
          </a:p>
        </p:txBody>
      </p:sp>
    </p:spTree>
    <p:extLst>
      <p:ext uri="{BB962C8B-B14F-4D97-AF65-F5344CB8AC3E}">
        <p14:creationId xmlns:p14="http://schemas.microsoft.com/office/powerpoint/2010/main" val="162303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A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3950"/>
            <a:ext cx="8229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6600"/>
                </a:solidFill>
              </a:rPr>
              <a:t>eavesdropping security is insufficient  for most applications </a:t>
            </a:r>
          </a:p>
          <a:p>
            <a:pPr marL="0" indent="0">
              <a:spcBef>
                <a:spcPts val="2976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Need also to defend against active (tampering) attacks.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CTR mode is insecure against active attacks!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Next:    methods to ensure message integrity</a:t>
            </a:r>
          </a:p>
        </p:txBody>
      </p:sp>
    </p:spTree>
    <p:extLst>
      <p:ext uri="{BB962C8B-B14F-4D97-AF65-F5344CB8AC3E}">
        <p14:creationId xmlns:p14="http://schemas.microsoft.com/office/powerpoint/2010/main" val="150908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Cryptography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33450"/>
            <a:ext cx="8153400" cy="40005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Is:</a:t>
            </a:r>
          </a:p>
          <a:p>
            <a:pPr lvl="1" eaLnBrk="1" hangingPunct="1"/>
            <a:r>
              <a:rPr lang="en-US" dirty="0"/>
              <a:t>A tremendous tool for protecting information</a:t>
            </a:r>
          </a:p>
          <a:p>
            <a:pPr lvl="1" eaLnBrk="1" hangingPunct="1"/>
            <a:r>
              <a:rPr lang="en-US" dirty="0"/>
              <a:t>The basis for many security mechanisms</a:t>
            </a:r>
          </a:p>
          <a:p>
            <a:pPr marL="0" indent="0" eaLnBrk="1" hangingPunct="1">
              <a:spcBef>
                <a:spcPct val="80000"/>
              </a:spcBef>
              <a:buNone/>
            </a:pPr>
            <a:r>
              <a:rPr lang="en-US" dirty="0"/>
              <a:t>Is not:</a:t>
            </a:r>
          </a:p>
          <a:p>
            <a:pPr lvl="1" eaLnBrk="1" hangingPunct="1"/>
            <a:r>
              <a:rPr lang="en-US" dirty="0"/>
              <a:t>The solution to all security problems</a:t>
            </a:r>
          </a:p>
          <a:p>
            <a:pPr lvl="1" eaLnBrk="1" hangingPunct="1"/>
            <a:r>
              <a:rPr lang="en-US" dirty="0"/>
              <a:t>Reliable unless implemented and used properly</a:t>
            </a:r>
          </a:p>
          <a:p>
            <a:pPr lvl="1" eaLnBrk="1" hangingPunct="1"/>
            <a:r>
              <a:rPr lang="en-US" dirty="0"/>
              <a:t>Something you should try to invent yourself</a:t>
            </a:r>
          </a:p>
        </p:txBody>
      </p:sp>
    </p:spTree>
    <p:extLst>
      <p:ext uri="{BB962C8B-B14F-4D97-AF65-F5344CB8AC3E}">
        <p14:creationId xmlns:p14="http://schemas.microsoft.com/office/powerpoint/2010/main" val="217280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Message Integrity:    MACs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915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/>
              <a:t>Goal:   provide message integrity.     No confidentiality.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>
                <a:sym typeface="Symbol" pitchFamily="18" charset="2"/>
              </a:rPr>
              <a:t>ex:   Protecting public binaries on disk.   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8382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Alice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64008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Bob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1066800" y="270265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6705600" y="269099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1676400" y="3254156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2286000" y="2854106"/>
            <a:ext cx="2590800" cy="2857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m</a:t>
            </a:r>
            <a:r>
              <a:rPr lang="en-US" sz="1800" dirty="0">
                <a:latin typeface="Arial" charset="0"/>
              </a:rPr>
              <a:t>essage  m 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029200" y="2854106"/>
            <a:ext cx="533400" cy="2857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tag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33400" y="3601819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Generate tag:</a:t>
            </a:r>
          </a:p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     tag </a:t>
            </a:r>
            <a:r>
              <a:rPr lang="en-US" b="1" dirty="0">
                <a:solidFill>
                  <a:srgbClr val="869406"/>
                </a:solidFill>
                <a:latin typeface="Arial" charset="0"/>
                <a:sym typeface="Symbol" pitchFamily="18" charset="2"/>
              </a:rPr>
              <a:t> S(k, m)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62601" y="3597058"/>
            <a:ext cx="2608263" cy="646510"/>
            <a:chOff x="3504" y="2448"/>
            <a:chExt cx="1643" cy="543"/>
          </a:xfrm>
        </p:grpSpPr>
        <p:sp>
          <p:nvSpPr>
            <p:cNvPr id="27664" name="Text Box 14"/>
            <p:cNvSpPr txBox="1">
              <a:spLocks noChangeArrowheads="1"/>
            </p:cNvSpPr>
            <p:nvPr/>
          </p:nvSpPr>
          <p:spPr bwMode="auto">
            <a:xfrm>
              <a:off x="3504" y="2448"/>
              <a:ext cx="16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Verify tag:</a:t>
              </a:r>
            </a:p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    V</a:t>
              </a:r>
              <a:r>
                <a:rPr lang="en-US" b="1" dirty="0">
                  <a:solidFill>
                    <a:srgbClr val="869406"/>
                  </a:solidFill>
                  <a:latin typeface="Arial" charset="0"/>
                  <a:sym typeface="Symbol" pitchFamily="18" charset="2"/>
                </a:rPr>
                <a:t>(k, m, tag)  =  `yes’</a:t>
              </a:r>
            </a:p>
          </p:txBody>
        </p:sp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4520" y="2519"/>
              <a:ext cx="19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5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3905250"/>
            <a:ext cx="7772400" cy="1028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Construction:   HMAC  (Hash-MAC)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33450"/>
            <a:ext cx="8305800" cy="40005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Most widely used MAC on the Internet.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b="0" dirty="0"/>
              <a:t>	H:   hash function.      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       </a:t>
            </a:r>
            <a:r>
              <a:rPr lang="en-US" b="0" dirty="0"/>
              <a:t>example</a:t>
            </a:r>
            <a:r>
              <a:rPr lang="en-US" dirty="0"/>
              <a:t>:   SHA-256</a:t>
            </a:r>
            <a:r>
              <a:rPr lang="en-US" dirty="0">
                <a:sym typeface="Symbol" pitchFamily="18" charset="2"/>
              </a:rPr>
              <a:t>    ;    </a:t>
            </a:r>
            <a:r>
              <a:rPr lang="en-US" b="0" dirty="0">
                <a:sym typeface="Symbol" pitchFamily="18" charset="2"/>
              </a:rPr>
              <a:t>output is 256 bits</a:t>
            </a:r>
            <a:endParaRPr lang="en-US" b="0" baseline="30000" dirty="0">
              <a:sym typeface="Symbol" pitchFamily="18" charset="2"/>
            </a:endParaRPr>
          </a:p>
          <a:p>
            <a:pPr marL="0" indent="0" eaLnBrk="1" hangingPunct="1"/>
            <a:endParaRPr lang="en-US" baseline="30000" dirty="0">
              <a:sym typeface="Symbol" pitchFamily="18" charset="2"/>
            </a:endParaRPr>
          </a:p>
          <a:p>
            <a:pPr marL="0" indent="0" eaLnBrk="1" hangingPunct="1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Building a MAC out of a hash function:</a:t>
            </a: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r>
              <a:rPr lang="en-US" dirty="0">
                <a:sym typeface="Symbol" pitchFamily="18" charset="2"/>
              </a:rPr>
              <a:t>Standardized method:   HMAC</a:t>
            </a:r>
          </a:p>
          <a:p>
            <a:pPr lvl="1">
              <a:buNone/>
            </a:pPr>
            <a:r>
              <a:rPr lang="en-US" dirty="0">
                <a:sym typeface="Symbol" pitchFamily="18" charset="2"/>
              </a:rPr>
              <a:t>		 </a:t>
            </a:r>
            <a:r>
              <a:rPr lang="en-US" sz="2800" dirty="0">
                <a:sym typeface="Symbol" pitchFamily="18" charset="2"/>
              </a:rPr>
              <a:t>S(</a:t>
            </a:r>
            <a:r>
              <a:rPr lang="en-US" dirty="0">
                <a:sym typeface="Symbol" pitchFamily="18" charset="2"/>
              </a:rPr>
              <a:t> k, </a:t>
            </a:r>
            <a:r>
              <a:rPr lang="en-US" dirty="0" err="1">
                <a:sym typeface="Symbol" pitchFamily="18" charset="2"/>
              </a:rPr>
              <a:t>msg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)</a:t>
            </a:r>
            <a:r>
              <a:rPr lang="en-US" dirty="0">
                <a:sym typeface="Symbol" pitchFamily="18" charset="2"/>
              </a:rPr>
              <a:t> =  H</a:t>
            </a:r>
            <a:r>
              <a:rPr lang="en-US" sz="3200" dirty="0">
                <a:sym typeface="Symbol" pitchFamily="18" charset="2"/>
              </a:rPr>
              <a:t>( 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kopad</a:t>
            </a:r>
            <a:r>
              <a:rPr lang="en-US" dirty="0">
                <a:sym typeface="Symbol" pitchFamily="18" charset="2"/>
              </a:rPr>
              <a:t>  ‖  </a:t>
            </a:r>
            <a:r>
              <a:rPr lang="en-US" b="1" dirty="0">
                <a:sym typeface="Symbol" pitchFamily="18" charset="2"/>
              </a:rPr>
              <a:t>H</a:t>
            </a:r>
            <a:r>
              <a:rPr lang="en-US" sz="2800" b="1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b="1" dirty="0" err="1">
                <a:sym typeface="Symbol" pitchFamily="18" charset="2"/>
              </a:rPr>
              <a:t>kipad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‖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b="1" dirty="0" err="1">
                <a:sym typeface="Symbol" pitchFamily="18" charset="2"/>
              </a:rPr>
              <a:t>msg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)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)</a:t>
            </a:r>
          </a:p>
          <a:p>
            <a:pPr marL="0" indent="0" eaLnBrk="1" hangingPunct="1"/>
            <a:endParaRPr lang="en-US" sz="2000" dirty="0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066800" y="1789509"/>
            <a:ext cx="7315200" cy="782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SHA-256:    </a:t>
            </a:r>
            <a:r>
              <a:rPr lang="en-US" dirty="0" err="1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71850"/>
            <a:ext cx="8153400" cy="17716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h(t, m[</a:t>
            </a:r>
            <a:r>
              <a:rPr lang="en-US" dirty="0" err="1"/>
              <a:t>i</a:t>
            </a:r>
            <a:r>
              <a:rPr lang="en-US" dirty="0"/>
              <a:t>]):      compression function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 err="1"/>
              <a:t>Thm</a:t>
            </a:r>
            <a:r>
              <a:rPr lang="en-US" dirty="0"/>
              <a:t> 1:	if   h   is collision resistant then so is   H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/>
              <a:t>“</a:t>
            </a:r>
            <a:r>
              <a:rPr lang="en-US" dirty="0" err="1"/>
              <a:t>Thm</a:t>
            </a:r>
            <a:r>
              <a:rPr lang="en-US" dirty="0"/>
              <a:t> 2”:	if   h   is a “PRF” then HMAC is a secure MAC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85800" y="1085850"/>
            <a:ext cx="7239000" cy="20574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004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77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906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m[0]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514600" y="1314450"/>
            <a:ext cx="1676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m[1]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191000" y="1314450"/>
            <a:ext cx="1600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m[2]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7912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m[3]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8768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14300" y="2089150"/>
            <a:ext cx="1409700" cy="646331"/>
            <a:chOff x="38100" y="2908445"/>
            <a:chExt cx="1409700" cy="861777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8100" y="2908445"/>
              <a:ext cx="782937" cy="861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IV</a:t>
              </a:r>
            </a:p>
            <a:p>
              <a:pPr algn="ctr"/>
              <a:r>
                <a:rPr lang="en-US" dirty="0"/>
                <a:t>(fixed)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18406" y="1600795"/>
            <a:ext cx="305594" cy="629246"/>
            <a:chOff x="1218406" y="2134394"/>
            <a:chExt cx="305594" cy="838994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2895600" y="1600200"/>
            <a:ext cx="305594" cy="629246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572000" y="1600200"/>
            <a:ext cx="305594" cy="629246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172200" y="1600200"/>
            <a:ext cx="305594" cy="629246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4384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1148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791200" y="2456259"/>
            <a:ext cx="685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7391400" y="2456259"/>
            <a:ext cx="9906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988300" y="2012950"/>
            <a:ext cx="70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H(m)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200400" y="2101850"/>
            <a:ext cx="1066800" cy="285750"/>
            <a:chOff x="1524000" y="2819400"/>
            <a:chExt cx="1066800" cy="381000"/>
          </a:xfrm>
        </p:grpSpPr>
        <p:sp>
          <p:nvSpPr>
            <p:cNvPr id="75" name="Right Triangle 7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6" name="Straight Connector 75"/>
            <p:cNvCxnSpPr>
              <a:stCxn id="7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4876800" y="2101850"/>
            <a:ext cx="1066800" cy="285750"/>
            <a:chOff x="1524000" y="2819400"/>
            <a:chExt cx="1066800" cy="381000"/>
          </a:xfrm>
        </p:grpSpPr>
        <p:sp>
          <p:nvSpPr>
            <p:cNvPr id="78" name="Right Triangle 77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9" name="Straight Connector 78"/>
            <p:cNvCxnSpPr>
              <a:stCxn id="78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6477000" y="2101850"/>
            <a:ext cx="1066800" cy="285750"/>
            <a:chOff x="1524000" y="2819400"/>
            <a:chExt cx="1066800" cy="381000"/>
          </a:xfrm>
        </p:grpSpPr>
        <p:sp>
          <p:nvSpPr>
            <p:cNvPr id="81" name="Right Triangle 8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2" name="Straight Connector 81"/>
            <p:cNvCxnSpPr>
              <a:stCxn id="8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 flipV="1">
            <a:off x="1524000" y="2468511"/>
            <a:ext cx="1066800" cy="285750"/>
            <a:chOff x="1524000" y="2819400"/>
            <a:chExt cx="1066800" cy="381000"/>
          </a:xfrm>
        </p:grpSpPr>
        <p:sp>
          <p:nvSpPr>
            <p:cNvPr id="61" name="Right Triangle 6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2" name="Straight Connector 61"/>
            <p:cNvCxnSpPr>
              <a:stCxn id="6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 flipV="1">
            <a:off x="3200400" y="2468511"/>
            <a:ext cx="1066800" cy="285750"/>
            <a:chOff x="1524000" y="2819400"/>
            <a:chExt cx="1066800" cy="381000"/>
          </a:xfrm>
        </p:grpSpPr>
        <p:sp>
          <p:nvSpPr>
            <p:cNvPr id="65" name="Right Triangle 6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7" name="Straight Connector 66"/>
            <p:cNvCxnSpPr>
              <a:stCxn id="6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 flipV="1">
            <a:off x="4876800" y="2468511"/>
            <a:ext cx="1066800" cy="285750"/>
            <a:chOff x="1524000" y="2819400"/>
            <a:chExt cx="1066800" cy="381000"/>
          </a:xfrm>
        </p:grpSpPr>
        <p:sp>
          <p:nvSpPr>
            <p:cNvPr id="83" name="Right Triangle 82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4" name="Straight Connector 83"/>
            <p:cNvCxnSpPr>
              <a:stCxn id="83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 flipV="1">
            <a:off x="6477000" y="2468511"/>
            <a:ext cx="1066800" cy="285750"/>
            <a:chOff x="1524000" y="2819400"/>
            <a:chExt cx="1066800" cy="381000"/>
          </a:xfrm>
        </p:grpSpPr>
        <p:sp>
          <p:nvSpPr>
            <p:cNvPr id="86" name="Right Triangle 85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7" name="Straight Connector 86"/>
            <p:cNvCxnSpPr>
              <a:stCxn id="86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1524000" y="2101850"/>
            <a:ext cx="1066800" cy="285750"/>
            <a:chOff x="1524000" y="2819400"/>
            <a:chExt cx="1066800" cy="381000"/>
          </a:xfrm>
        </p:grpSpPr>
        <p:sp>
          <p:nvSpPr>
            <p:cNvPr id="89" name="Right Triangle 88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90" name="Straight Connector 89"/>
            <p:cNvCxnSpPr>
              <a:stCxn id="89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6378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66750"/>
            <a:ext cx="8229600" cy="44767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Why is this MAC construction secure?</a:t>
            </a:r>
          </a:p>
          <a:p>
            <a:pPr marL="0" indent="0" eaLnBrk="1" hangingPunct="1">
              <a:spcBef>
                <a:spcPts val="1824"/>
              </a:spcBef>
              <a:buNone/>
            </a:pPr>
            <a:r>
              <a:rPr lang="en-US" dirty="0"/>
              <a:t>		… see</a:t>
            </a:r>
            <a:r>
              <a:rPr lang="en-US" b="0" dirty="0"/>
              <a:t> the crypto course (cs255)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60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152400" y="2495550"/>
            <a:ext cx="8991600" cy="1143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5715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Combining MAC and ENC   </a:t>
            </a:r>
            <a:r>
              <a:rPr lang="en-US" sz="3200" dirty="0"/>
              <a:t>(Auth. Enc.)</a:t>
            </a:r>
            <a:endParaRPr lang="en-US" dirty="0"/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178800" cy="41719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>
                <a:latin typeface="Tahoma"/>
                <a:cs typeface="Tahoma"/>
              </a:rPr>
              <a:t>		Encryption key 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E</a:t>
            </a:r>
            <a:r>
              <a:rPr lang="en-US" sz="2000" dirty="0">
                <a:latin typeface="Tahoma"/>
                <a:cs typeface="Tahoma"/>
              </a:rPr>
              <a:t>.      MAC key =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I</a:t>
            </a:r>
            <a:endParaRPr lang="en-US" sz="2000" baseline="-25000" dirty="0">
              <a:latin typeface="Tahoma"/>
              <a:cs typeface="Tahoma"/>
            </a:endParaRPr>
          </a:p>
          <a:p>
            <a:pPr marL="0" indent="0" eaLnBrk="1" hangingPunct="1">
              <a:spcBef>
                <a:spcPct val="90000"/>
              </a:spcBef>
              <a:buNone/>
            </a:pPr>
            <a:r>
              <a:rPr lang="en-US" sz="2000" u="sng" dirty="0"/>
              <a:t>Option 1</a:t>
            </a:r>
            <a:r>
              <a:rPr lang="en-US" sz="2000" dirty="0"/>
              <a:t>:   (SSL)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ct val="60000"/>
              </a:spcBef>
              <a:buNone/>
            </a:pPr>
            <a:r>
              <a:rPr lang="en-US" sz="2000" u="sng" dirty="0"/>
              <a:t>Option 2</a:t>
            </a:r>
            <a:r>
              <a:rPr lang="en-US" sz="2000" dirty="0"/>
              <a:t>:   (IPsec,  TLS 1.3)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000" u="sng" dirty="0"/>
              <a:t>Option 3</a:t>
            </a:r>
            <a:r>
              <a:rPr lang="en-US" sz="2000" dirty="0"/>
              <a:t>:   (SSH)</a:t>
            </a: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928813" y="186571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0" name="AutoShape 6"/>
          <p:cNvSpPr>
            <a:spLocks noChangeArrowheads="1"/>
          </p:cNvSpPr>
          <p:nvPr/>
        </p:nvSpPr>
        <p:spPr bwMode="auto">
          <a:xfrm>
            <a:off x="34528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3986213" y="186571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357813" y="1865710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Tahoma" pitchFamily="34" charset="0"/>
              </a:rPr>
              <a:t>MAC</a:t>
            </a:r>
          </a:p>
        </p:txBody>
      </p:sp>
      <p:sp>
        <p:nvSpPr>
          <p:cNvPr id="33803" name="AutoShape 9"/>
          <p:cNvSpPr>
            <a:spLocks noChangeArrowheads="1"/>
          </p:cNvSpPr>
          <p:nvPr/>
        </p:nvSpPr>
        <p:spPr bwMode="auto">
          <a:xfrm>
            <a:off x="63484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0" descr="Horizontal brick"/>
          <p:cNvSpPr>
            <a:spLocks noChangeArrowheads="1"/>
          </p:cNvSpPr>
          <p:nvPr/>
        </p:nvSpPr>
        <p:spPr bwMode="auto">
          <a:xfrm>
            <a:off x="6881813" y="1865710"/>
            <a:ext cx="1752600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1"/>
          <p:cNvSpPr txBox="1">
            <a:spLocks noChangeArrowheads="1"/>
          </p:cNvSpPr>
          <p:nvPr/>
        </p:nvSpPr>
        <p:spPr bwMode="auto">
          <a:xfrm>
            <a:off x="7634370" y="146685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6" name="Text Box 12"/>
          <p:cNvSpPr txBox="1">
            <a:spLocks noChangeArrowheads="1"/>
          </p:cNvSpPr>
          <p:nvPr/>
        </p:nvSpPr>
        <p:spPr bwMode="auto">
          <a:xfrm>
            <a:off x="5083535" y="1440418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1928813" y="31242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8" name="AutoShape 14"/>
          <p:cNvSpPr>
            <a:spLocks noChangeArrowheads="1"/>
          </p:cNvSpPr>
          <p:nvPr/>
        </p:nvSpPr>
        <p:spPr bwMode="auto">
          <a:xfrm>
            <a:off x="34528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15"/>
          <p:cNvSpPr>
            <a:spLocks noChangeArrowheads="1"/>
          </p:cNvSpPr>
          <p:nvPr/>
        </p:nvSpPr>
        <p:spPr bwMode="auto">
          <a:xfrm>
            <a:off x="56626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6" descr="Horizontal brick"/>
          <p:cNvSpPr>
            <a:spLocks noChangeArrowheads="1"/>
          </p:cNvSpPr>
          <p:nvPr/>
        </p:nvSpPr>
        <p:spPr bwMode="auto">
          <a:xfrm>
            <a:off x="3987801" y="31242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Text Box 17"/>
          <p:cNvSpPr txBox="1">
            <a:spLocks noChangeArrowheads="1"/>
          </p:cNvSpPr>
          <p:nvPr/>
        </p:nvSpPr>
        <p:spPr bwMode="auto">
          <a:xfrm>
            <a:off x="4332705" y="2735818"/>
            <a:ext cx="832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 flipH="1">
            <a:off x="7720013" y="3113485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13" name="Text Box 19"/>
          <p:cNvSpPr txBox="1">
            <a:spLocks noChangeArrowheads="1"/>
          </p:cNvSpPr>
          <p:nvPr/>
        </p:nvSpPr>
        <p:spPr bwMode="auto">
          <a:xfrm flipH="1">
            <a:off x="7475062" y="2685018"/>
            <a:ext cx="1262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c)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14" name="Rectangle 20" descr="Horizontal brick"/>
          <p:cNvSpPr>
            <a:spLocks noChangeArrowheads="1"/>
          </p:cNvSpPr>
          <p:nvPr/>
        </p:nvSpPr>
        <p:spPr bwMode="auto">
          <a:xfrm>
            <a:off x="6272213" y="31146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1928813" y="44958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16" name="AutoShape 22"/>
          <p:cNvSpPr>
            <a:spLocks noChangeArrowheads="1"/>
          </p:cNvSpPr>
          <p:nvPr/>
        </p:nvSpPr>
        <p:spPr bwMode="auto">
          <a:xfrm>
            <a:off x="34528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AutoShape 23"/>
          <p:cNvSpPr>
            <a:spLocks noChangeArrowheads="1"/>
          </p:cNvSpPr>
          <p:nvPr/>
        </p:nvSpPr>
        <p:spPr bwMode="auto">
          <a:xfrm>
            <a:off x="56626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4" descr="Horizontal brick"/>
          <p:cNvSpPr>
            <a:spLocks noChangeArrowheads="1"/>
          </p:cNvSpPr>
          <p:nvPr/>
        </p:nvSpPr>
        <p:spPr bwMode="auto">
          <a:xfrm>
            <a:off x="3987801" y="44958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25"/>
          <p:cNvSpPr txBox="1">
            <a:spLocks noChangeArrowheads="1"/>
          </p:cNvSpPr>
          <p:nvPr/>
        </p:nvSpPr>
        <p:spPr bwMode="auto">
          <a:xfrm>
            <a:off x="4324006" y="410210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 flipH="1">
            <a:off x="7720013" y="4485085"/>
            <a:ext cx="838200" cy="2857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3921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21" name="Text Box 27"/>
          <p:cNvSpPr txBox="1">
            <a:spLocks noChangeArrowheads="1"/>
          </p:cNvSpPr>
          <p:nvPr/>
        </p:nvSpPr>
        <p:spPr bwMode="auto">
          <a:xfrm flipH="1">
            <a:off x="7432007" y="4057650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22" name="Rectangle 28" descr="Horizontal brick"/>
          <p:cNvSpPr>
            <a:spLocks noChangeArrowheads="1"/>
          </p:cNvSpPr>
          <p:nvPr/>
        </p:nvSpPr>
        <p:spPr bwMode="auto">
          <a:xfrm>
            <a:off x="6272213" y="44862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883753"/>
            <a:ext cx="1088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always</a:t>
            </a:r>
            <a:br>
              <a:rPr lang="en-US" sz="2400" b="1" dirty="0">
                <a:solidFill>
                  <a:srgbClr val="008000"/>
                </a:solidFill>
              </a:rPr>
            </a:br>
            <a:r>
              <a:rPr lang="en-US" sz="2400" b="1" dirty="0">
                <a:solidFill>
                  <a:srgbClr val="008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5836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AEAD</a:t>
            </a:r>
            <a:r>
              <a:rPr lang="en-US" dirty="0"/>
              <a:t>:  Auth. Enc. with Assoc.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24" y="3562350"/>
            <a:ext cx="8279476" cy="102864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AES-GCM</a:t>
            </a:r>
            <a:r>
              <a:rPr lang="en-US" dirty="0"/>
              <a:t>:     CTR mode encryption  then   MAC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		</a:t>
            </a:r>
            <a:r>
              <a:rPr lang="en-US" sz="2000" dirty="0"/>
              <a:t>(MAC accelerated via Intel’s PCLMULQDQ instruction)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3554"/>
            <a:ext cx="888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AEAD: </a:t>
            </a:r>
          </a:p>
        </p:txBody>
      </p:sp>
      <p:sp>
        <p:nvSpPr>
          <p:cNvPr id="6" name="Rectangle 10" descr="Horizontal brick"/>
          <p:cNvSpPr>
            <a:spLocks noChangeArrowheads="1"/>
          </p:cNvSpPr>
          <p:nvPr/>
        </p:nvSpPr>
        <p:spPr bwMode="auto">
          <a:xfrm>
            <a:off x="3733800" y="1981200"/>
            <a:ext cx="3276600" cy="3048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90"/>
                </a:solidFill>
                <a:latin typeface="Tahoma"/>
                <a:cs typeface="Tahoma"/>
              </a:rPr>
              <a:t>encrypted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81200" y="1981200"/>
            <a:ext cx="1752600" cy="298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90"/>
                </a:solidFill>
                <a:latin typeface="Tahoma" pitchFamily="34" charset="0"/>
              </a:rPr>
              <a:t>associated data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4457700" y="-114300"/>
            <a:ext cx="76200" cy="502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2354818"/>
            <a:ext cx="150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authenticated</a:t>
            </a:r>
          </a:p>
        </p:txBody>
      </p:sp>
      <p:sp>
        <p:nvSpPr>
          <p:cNvPr id="11" name="Right Brace 10"/>
          <p:cNvSpPr/>
          <p:nvPr/>
        </p:nvSpPr>
        <p:spPr>
          <a:xfrm rot="16200000" flipV="1">
            <a:off x="5295899" y="171449"/>
            <a:ext cx="152401" cy="3276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52550"/>
            <a:ext cx="113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encrypted</a:t>
            </a:r>
          </a:p>
        </p:txBody>
      </p:sp>
    </p:spTree>
    <p:extLst>
      <p:ext uri="{BB962C8B-B14F-4D97-AF65-F5344CB8AC3E}">
        <p14:creationId xmlns:p14="http://schemas.microsoft.com/office/powerpoint/2010/main" val="421822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Example AES-GCM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7164"/>
            <a:ext cx="8001000" cy="2245586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b="1" dirty="0"/>
              <a:t>encrypt</a:t>
            </a:r>
            <a:r>
              <a:rPr lang="en-US" sz="2000" dirty="0"/>
              <a:t>(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key</a:t>
            </a:r>
            <a:r>
              <a:rPr lang="en-US" sz="2000" dirty="0"/>
              <a:t>, 				// key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iv</a:t>
            </a:r>
            <a:r>
              <a:rPr lang="en-US" sz="2000" dirty="0"/>
              <a:t>, 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iv_len</a:t>
            </a:r>
            <a:r>
              <a:rPr lang="en-US" sz="2000" dirty="0"/>
              <a:t>, 			// nonce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plaintext</a:t>
            </a:r>
            <a:r>
              <a:rPr lang="en-US" sz="2000" dirty="0"/>
              <a:t>,  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plaintext_len</a:t>
            </a:r>
            <a:r>
              <a:rPr lang="en-US" sz="2000" dirty="0"/>
              <a:t>, 	// plaintext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 err="1"/>
              <a:t>aad</a:t>
            </a:r>
            <a:r>
              <a:rPr lang="en-US" sz="2000" dirty="0"/>
              <a:t>, 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aad_len</a:t>
            </a:r>
            <a:r>
              <a:rPr lang="en-US" sz="2000" dirty="0"/>
              <a:t>, 		// assoc. data</a:t>
            </a:r>
          </a:p>
          <a:p>
            <a:pPr marL="0" indent="0">
              <a:spcBef>
                <a:spcPts val="1176"/>
              </a:spcBef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ciphertext </a:t>
            </a:r>
            <a:r>
              <a:rPr lang="en-US" sz="2000" dirty="0"/>
              <a:t>)			// output </a:t>
            </a:r>
            <a:r>
              <a:rPr lang="en-US" sz="2000" dirty="0" err="1"/>
              <a:t>ct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53C3F4-491E-E74C-9061-2AC9A4F7A75C}"/>
              </a:ext>
            </a:extLst>
          </p:cNvPr>
          <p:cNvCxnSpPr/>
          <p:nvPr/>
        </p:nvCxnSpPr>
        <p:spPr>
          <a:xfrm>
            <a:off x="1008018" y="2478132"/>
            <a:ext cx="18288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E79829-3D85-E31A-4E67-F42848C31DD1}"/>
              </a:ext>
            </a:extLst>
          </p:cNvPr>
          <p:cNvSpPr txBox="1">
            <a:spLocks/>
          </p:cNvSpPr>
          <p:nvPr/>
        </p:nvSpPr>
        <p:spPr>
          <a:xfrm>
            <a:off x="457200" y="3028950"/>
            <a:ext cx="8001000" cy="1988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int </a:t>
            </a:r>
            <a:r>
              <a:rPr lang="en-US" sz="2000" b="1" dirty="0"/>
              <a:t>decrypt</a:t>
            </a:r>
            <a:r>
              <a:rPr lang="en-US" sz="2000" dirty="0"/>
              <a:t>(		// error if invalid MAC on  (</a:t>
            </a:r>
            <a:r>
              <a:rPr lang="en-US" sz="2000" dirty="0" err="1"/>
              <a:t>aad</a:t>
            </a:r>
            <a:r>
              <a:rPr lang="en-US" sz="2000" dirty="0"/>
              <a:t>, ciphertext)</a:t>
            </a:r>
          </a:p>
          <a:p>
            <a:pPr marL="0" indent="0"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key</a:t>
            </a:r>
            <a:r>
              <a:rPr lang="en-US" sz="2000" dirty="0"/>
              <a:t>, 				// key</a:t>
            </a:r>
          </a:p>
          <a:p>
            <a:pPr marL="0" indent="0"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ciphertext</a:t>
            </a:r>
            <a:r>
              <a:rPr lang="en-US" sz="2000" dirty="0"/>
              <a:t>,    int </a:t>
            </a:r>
            <a:r>
              <a:rPr lang="en-US" sz="2000" dirty="0" err="1"/>
              <a:t>ciphertext_len</a:t>
            </a:r>
            <a:r>
              <a:rPr lang="en-US" sz="2000" dirty="0"/>
              <a:t>, 	// plaintext</a:t>
            </a:r>
          </a:p>
          <a:p>
            <a:pPr marL="0" indent="0"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 err="1"/>
              <a:t>aad</a:t>
            </a:r>
            <a:r>
              <a:rPr lang="en-US" sz="2000" dirty="0"/>
              <a:t>,   int </a:t>
            </a:r>
            <a:r>
              <a:rPr lang="en-US" sz="2000" dirty="0" err="1"/>
              <a:t>aad_len</a:t>
            </a:r>
            <a:r>
              <a:rPr lang="en-US" sz="2000" dirty="0"/>
              <a:t>, 		// assoc. data</a:t>
            </a:r>
          </a:p>
          <a:p>
            <a:pPr marL="0" indent="0">
              <a:spcBef>
                <a:spcPts val="1176"/>
              </a:spcBef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 err="1"/>
              <a:t>plainrtext</a:t>
            </a:r>
            <a:r>
              <a:rPr lang="en-US" sz="2000" b="1" dirty="0"/>
              <a:t> </a:t>
            </a:r>
            <a:r>
              <a:rPr lang="en-US" sz="2000" dirty="0"/>
              <a:t>)			// output </a:t>
            </a:r>
            <a:r>
              <a:rPr lang="en-US" sz="2000" dirty="0" err="1"/>
              <a:t>pt</a:t>
            </a: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2E092A-EB01-32BE-BBF1-3A9CCFB6CB50}"/>
              </a:ext>
            </a:extLst>
          </p:cNvPr>
          <p:cNvCxnSpPr/>
          <p:nvPr/>
        </p:nvCxnSpPr>
        <p:spPr>
          <a:xfrm>
            <a:off x="990600" y="4603023"/>
            <a:ext cx="18288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Generating Randomness    </a:t>
            </a:r>
            <a:r>
              <a:rPr lang="en-US" sz="2400" dirty="0"/>
              <a:t>(e.g. keys, </a:t>
            </a:r>
            <a:r>
              <a:rPr lang="en-US" sz="2400" dirty="0" err="1"/>
              <a:t>nonces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14550"/>
            <a:ext cx="8458200" cy="30289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Pseudo random generators in practice:     </a:t>
            </a:r>
            <a:r>
              <a:rPr lang="en-US" sz="1800" b="0" dirty="0"/>
              <a:t>(e.g.  /dev/random)</a:t>
            </a:r>
            <a:endParaRPr lang="en-US" b="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Continuously add entropy to internal state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Entropy sources:</a:t>
            </a:r>
          </a:p>
          <a:p>
            <a:pPr lvl="2">
              <a:defRPr/>
            </a:pPr>
            <a:r>
              <a:rPr lang="en-US" dirty="0"/>
              <a:t>Hardware RNG:   Intel </a:t>
            </a:r>
            <a:r>
              <a:rPr lang="en-US" b="1" dirty="0" err="1">
                <a:solidFill>
                  <a:srgbClr val="FF0000"/>
                </a:solidFill>
              </a:rPr>
              <a:t>RdRand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inst. </a:t>
            </a:r>
            <a:r>
              <a:rPr lang="en-US" sz="2000" dirty="0"/>
              <a:t>(Ivy Bridge).    3Gb/sec.  </a:t>
            </a:r>
            <a:endParaRPr lang="en-US" u="none" dirty="0"/>
          </a:p>
          <a:p>
            <a:pPr marL="914400" lvl="1" indent="228600">
              <a:buFont typeface="Arial" pitchFamily="34" charset="0"/>
              <a:buChar char="•"/>
              <a:defRPr/>
            </a:pPr>
            <a:r>
              <a:rPr lang="en-US" dirty="0"/>
              <a:t>Timing:  hardware interrupts  (keyboard, mouse)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 l="18611" t="56779" r="15218" b="7062"/>
          <a:stretch>
            <a:fillRect/>
          </a:stretch>
        </p:blipFill>
        <p:spPr bwMode="auto">
          <a:xfrm>
            <a:off x="1676400" y="97155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Freeform 6"/>
          <p:cNvSpPr>
            <a:spLocks noChangeArrowheads="1"/>
          </p:cNvSpPr>
          <p:nvPr/>
        </p:nvSpPr>
        <p:spPr bwMode="auto">
          <a:xfrm>
            <a:off x="1676400" y="1065610"/>
            <a:ext cx="628650" cy="672703"/>
          </a:xfrm>
          <a:custGeom>
            <a:avLst/>
            <a:gdLst>
              <a:gd name="T0" fmla="*/ 612058 w 629265"/>
              <a:gd name="T1" fmla="*/ 734961 h 896784"/>
              <a:gd name="T2" fmla="*/ 285135 w 629265"/>
              <a:gd name="T3" fmla="*/ 894736 h 896784"/>
              <a:gd name="T4" fmla="*/ 34413 w 629265"/>
              <a:gd name="T5" fmla="*/ 747252 h 896784"/>
              <a:gd name="T6" fmla="*/ 78658 w 629265"/>
              <a:gd name="T7" fmla="*/ 334297 h 896784"/>
              <a:gd name="T8" fmla="*/ 211394 w 629265"/>
              <a:gd name="T9" fmla="*/ 39329 h 896784"/>
              <a:gd name="T10" fmla="*/ 565355 w 629265"/>
              <a:gd name="T11" fmla="*/ 98323 h 896784"/>
              <a:gd name="T12" fmla="*/ 594852 w 629265"/>
              <a:gd name="T13" fmla="*/ 231058 h 8967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9265"/>
              <a:gd name="T22" fmla="*/ 0 h 896784"/>
              <a:gd name="T23" fmla="*/ 629265 w 629265"/>
              <a:gd name="T24" fmla="*/ 896784 h 8967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9265" h="896784">
                <a:moveTo>
                  <a:pt x="612058" y="734961"/>
                </a:moveTo>
                <a:cubicBezTo>
                  <a:pt x="540774" y="784122"/>
                  <a:pt x="381409" y="892688"/>
                  <a:pt x="285135" y="894736"/>
                </a:cubicBezTo>
                <a:cubicBezTo>
                  <a:pt x="188861" y="896784"/>
                  <a:pt x="68826" y="840658"/>
                  <a:pt x="34413" y="747252"/>
                </a:cubicBezTo>
                <a:cubicBezTo>
                  <a:pt x="0" y="653846"/>
                  <a:pt x="49161" y="452284"/>
                  <a:pt x="78658" y="334297"/>
                </a:cubicBezTo>
                <a:cubicBezTo>
                  <a:pt x="108155" y="216310"/>
                  <a:pt x="130278" y="78658"/>
                  <a:pt x="211394" y="39329"/>
                </a:cubicBezTo>
                <a:cubicBezTo>
                  <a:pt x="292510" y="0"/>
                  <a:pt x="501445" y="66368"/>
                  <a:pt x="565355" y="98323"/>
                </a:cubicBezTo>
                <a:cubicBezTo>
                  <a:pt x="629265" y="130278"/>
                  <a:pt x="612058" y="180668"/>
                  <a:pt x="594852" y="231058"/>
                </a:cubicBezTo>
              </a:path>
            </a:pathLst>
          </a:cu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9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486150"/>
            <a:ext cx="8305800" cy="129540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7630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Shared secret key: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Used for secure communication and document encryption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Encryption</a:t>
            </a:r>
            <a:r>
              <a:rPr lang="en-US" dirty="0"/>
              <a:t>:   </a:t>
            </a:r>
            <a:r>
              <a:rPr lang="en-US" b="0" dirty="0"/>
              <a:t>(eavesdropping security)      </a:t>
            </a:r>
            <a:r>
              <a:rPr lang="en-US" sz="2000" b="1" dirty="0">
                <a:solidFill>
                  <a:srgbClr val="FF0000"/>
                </a:solidFill>
              </a:rPr>
              <a:t>[should not be used standalone]</a:t>
            </a:r>
          </a:p>
          <a:p>
            <a:pPr marL="0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One-time key:    </a:t>
            </a:r>
            <a:r>
              <a:rPr lang="en-US" dirty="0"/>
              <a:t>ex: a</a:t>
            </a:r>
            <a:r>
              <a:rPr lang="en-US" b="0" dirty="0"/>
              <a:t> stream cipher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Many-time key:   </a:t>
            </a:r>
            <a:r>
              <a:rPr lang="en-US" dirty="0"/>
              <a:t>ex: </a:t>
            </a:r>
            <a:r>
              <a:rPr lang="en-US" b="0" dirty="0"/>
              <a:t>AES-CTR  with a unique/random </a:t>
            </a:r>
            <a:r>
              <a:rPr lang="en-US" dirty="0"/>
              <a:t>nonce</a:t>
            </a:r>
            <a:endParaRPr lang="en-US" b="0" dirty="0"/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Integrity</a:t>
            </a:r>
            <a:r>
              <a:rPr lang="en-US" b="0"/>
              <a:t>:  </a:t>
            </a:r>
            <a:r>
              <a:rPr lang="en-US" b="0" dirty="0"/>
              <a:t>HMAC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Authenticated encryption</a:t>
            </a:r>
            <a:r>
              <a:rPr lang="en-US" dirty="0"/>
              <a:t>:  </a:t>
            </a:r>
            <a:r>
              <a:rPr lang="en-US" b="0" dirty="0"/>
              <a:t>encrypt-then-MAC using AES-GCM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14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encryption and compression problems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5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1:  Secure communication</a:t>
            </a:r>
          </a:p>
        </p:txBody>
      </p:sp>
      <p:pic>
        <p:nvPicPr>
          <p:cNvPr id="5125" name="Picture 3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2133601"/>
            <a:ext cx="173672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7029450" y="1804988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2"/>
          <p:cNvSpPr>
            <a:spLocks noChangeArrowheads="1"/>
          </p:cNvSpPr>
          <p:nvPr/>
        </p:nvSpPr>
        <p:spPr bwMode="auto">
          <a:xfrm>
            <a:off x="8077200" y="314325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4572000" y="287655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AutoShape 14"/>
          <p:cNvSpPr>
            <a:spLocks/>
          </p:cNvSpPr>
          <p:nvPr/>
        </p:nvSpPr>
        <p:spPr bwMode="auto">
          <a:xfrm>
            <a:off x="5867400" y="3762375"/>
            <a:ext cx="28956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8699"/>
              <a:gd name="adj5" fmla="val -100000"/>
              <a:gd name="adj6" fmla="val -1470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</a:rPr>
              <a:t>no eavesdropping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no tampering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E242-F38F-E84E-845B-298884BB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956672"/>
            <a:ext cx="4076700" cy="2291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1C5E62-442F-CC4C-A297-6167248B5E9B}"/>
              </a:ext>
            </a:extLst>
          </p:cNvPr>
          <p:cNvSpPr txBox="1"/>
          <p:nvPr/>
        </p:nvSpPr>
        <p:spPr>
          <a:xfrm>
            <a:off x="5537565" y="731193"/>
            <a:ext cx="35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in motion)</a:t>
            </a:r>
          </a:p>
        </p:txBody>
      </p:sp>
    </p:spTree>
    <p:extLst>
      <p:ext uri="{BB962C8B-B14F-4D97-AF65-F5344CB8AC3E}">
        <p14:creationId xmlns:p14="http://schemas.microsoft.com/office/powerpoint/2010/main" val="4287277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BA75-42D5-BE42-A451-CA24A19D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Autofit/>
          </a:bodyPr>
          <a:lstStyle/>
          <a:p>
            <a:r>
              <a:rPr lang="en-US" sz="3200" dirty="0"/>
              <a:t>Encryption and compression:   oil and vinegar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42755-845F-754A-BD60-CFE4E267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  uses compression to reduce bandwidth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Option 1</a:t>
            </a:r>
            <a:r>
              <a:rPr lang="en-US" dirty="0"/>
              <a:t>:   first encrypt and then compress</a:t>
            </a:r>
          </a:p>
          <a:p>
            <a:pPr>
              <a:spcBef>
                <a:spcPts val="1854"/>
              </a:spcBef>
            </a:pPr>
            <a:r>
              <a:rPr lang="en-US" dirty="0"/>
              <a:t>Does not work </a:t>
            </a:r>
            <a:r>
              <a:rPr lang="is-IS" dirty="0"/>
              <a:t>…  </a:t>
            </a:r>
            <a:r>
              <a:rPr lang="en-US" dirty="0"/>
              <a:t>ciphertext looks like a random string</a:t>
            </a:r>
          </a:p>
          <a:p>
            <a:pPr>
              <a:spcBef>
                <a:spcPts val="1854"/>
              </a:spcBef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Option 2</a:t>
            </a:r>
            <a:r>
              <a:rPr lang="en-US" b="1" dirty="0"/>
              <a:t>:  </a:t>
            </a:r>
            <a:r>
              <a:rPr lang="en-US" dirty="0"/>
              <a:t>first compress and then encrypt</a:t>
            </a:r>
          </a:p>
          <a:p>
            <a:r>
              <a:rPr lang="en-US" dirty="0"/>
              <a:t>Used in many Internet protocols  </a:t>
            </a:r>
            <a:r>
              <a:rPr lang="en-US" sz="1800" dirty="0"/>
              <a:t>(TLS, HTTP, QUIC, </a:t>
            </a:r>
            <a:r>
              <a:rPr lang="is-IS" sz="1800" dirty="0"/>
              <a:t>…)</a:t>
            </a:r>
          </a:p>
          <a:p>
            <a:r>
              <a:rPr lang="en-US" dirty="0"/>
              <a:t>Trouble  …</a:t>
            </a:r>
          </a:p>
          <a:p>
            <a:pPr marL="0" indent="0">
              <a:spcBef>
                <a:spcPts val="1854"/>
              </a:spcBef>
              <a:buNone/>
            </a:pPr>
            <a:endParaRPr lang="is-I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30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 </a:t>
            </a:r>
            <a:r>
              <a:rPr lang="is-IS" dirty="0"/>
              <a:t>…     </a:t>
            </a:r>
            <a:r>
              <a:rPr lang="is-IS" sz="1350" dirty="0"/>
              <a:t>[Kelsey’02]</a:t>
            </a:r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895350"/>
            <a:ext cx="6172200" cy="444854"/>
          </a:xfrm>
        </p:spPr>
        <p:txBody>
          <a:bodyPr>
            <a:normAutofit lnSpcReduction="10000"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/>
              <a:t>Compress-then-encrypt reveals information:</a:t>
            </a:r>
            <a:endParaRPr lang="en-US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70" y="1543381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652" y="1403844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63313" y="1752599"/>
            <a:ext cx="3552985" cy="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60984" y="1879380"/>
            <a:ext cx="3213508" cy="7104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dirty="0" err="1"/>
              <a:t>aapl</a:t>
            </a:r>
            <a:endParaRPr lang="en-US" dirty="0"/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297" y="2903195"/>
            <a:ext cx="944429" cy="764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779" y="2763658"/>
            <a:ext cx="913553" cy="104406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828440" y="3100952"/>
            <a:ext cx="3587858" cy="11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26112" y="3239195"/>
            <a:ext cx="3216714" cy="7104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dirty="0" err="1"/>
              <a:t>g</a:t>
            </a:r>
            <a:r>
              <a:rPr lang="en-US" b="1" dirty="0" err="1">
                <a:solidFill>
                  <a:srgbClr val="FF0000"/>
                </a:solidFill>
              </a:rPr>
              <a:t>oo</a:t>
            </a:r>
            <a:r>
              <a:rPr lang="en-US" dirty="0" err="1"/>
              <a:t>g</a:t>
            </a:r>
            <a:endParaRPr lang="en-US" dirty="0"/>
          </a:p>
          <a:p>
            <a:pPr>
              <a:spcBef>
                <a:spcPts val="450"/>
              </a:spcBef>
            </a:pPr>
            <a:r>
              <a:rPr lang="en-US" dirty="0"/>
              <a:t>C</a:t>
            </a:r>
            <a:r>
              <a:rPr lang="en-US" b="1" dirty="0">
                <a:solidFill>
                  <a:srgbClr val="FF0000"/>
                </a:solidFill>
              </a:rPr>
              <a:t>oo</a:t>
            </a:r>
            <a:r>
              <a:rPr lang="en-US" dirty="0"/>
              <a:t>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288306"/>
            <a:ext cx="8574783" cy="895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Second message compresses better than first: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		network observer can distinguish the two messages!</a:t>
            </a:r>
          </a:p>
        </p:txBody>
      </p:sp>
    </p:spTree>
    <p:extLst>
      <p:ext uri="{BB962C8B-B14F-4D97-AF65-F5344CB8AC3E}">
        <p14:creationId xmlns:p14="http://schemas.microsoft.com/office/powerpoint/2010/main" val="483844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491354" y="1906303"/>
            <a:ext cx="3661474" cy="894049"/>
            <a:chOff x="1797805" y="2541735"/>
            <a:chExt cx="4881965" cy="11920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97805" y="2541735"/>
              <a:ext cx="4881965" cy="154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061368" y="2786531"/>
              <a:ext cx="4284677" cy="9472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POST /</a:t>
              </a:r>
              <a:r>
                <a:rPr lang="en-US" dirty="0" err="1"/>
                <a:t>bank.com</a:t>
              </a:r>
              <a:r>
                <a:rPr lang="en-US" dirty="0"/>
                <a:t>/</a:t>
              </a:r>
              <a:r>
                <a:rPr lang="en-US" dirty="0" err="1"/>
                <a:t>buy?id</a:t>
              </a:r>
              <a:r>
                <a:rPr lang="en-US" dirty="0"/>
                <a:t>=</a:t>
              </a:r>
              <a:r>
                <a:rPr lang="en-US" dirty="0" err="1"/>
                <a:t>aapl</a:t>
              </a:r>
              <a:endParaRPr lang="en-US" dirty="0"/>
            </a:p>
            <a:p>
              <a:pPr>
                <a:spcBef>
                  <a:spcPts val="450"/>
                </a:spcBef>
              </a:pPr>
              <a:r>
                <a:rPr lang="en-US" dirty="0"/>
                <a:t>Cookie: </a:t>
              </a:r>
              <a:r>
                <a:rPr lang="en-US" dirty="0" err="1"/>
                <a:t>uid</a:t>
              </a:r>
              <a:r>
                <a:rPr lang="en-US" dirty="0"/>
                <a:t>=jhPL8g69684rksfsdg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909446" y="3727863"/>
            <a:ext cx="483497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Javascript</a:t>
            </a:r>
            <a:r>
              <a:rPr lang="en-US" sz="2400" dirty="0"/>
              <a:t> can issue requests to Bank,</a:t>
            </a:r>
          </a:p>
          <a:p>
            <a:r>
              <a:rPr lang="en-US" sz="2400" dirty="0"/>
              <a:t>but cannot read Cookie value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9345" y="545289"/>
            <a:ext cx="9781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(simplified)</a:t>
            </a:r>
          </a:p>
        </p:txBody>
      </p:sp>
    </p:spTree>
    <p:extLst>
      <p:ext uri="{BB962C8B-B14F-4D97-AF65-F5344CB8AC3E}">
        <p14:creationId xmlns:p14="http://schemas.microsoft.com/office/powerpoint/2010/main" val="8710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279744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</a:t>
            </a:r>
            <a:r>
              <a:rPr lang="en-US" sz="2400" dirty="0" err="1"/>
              <a:t>ciphertext</a:t>
            </a:r>
            <a:r>
              <a:rPr lang="en-US" sz="2400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1700313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5" y="2044697"/>
            <a:ext cx="3292568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=b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ciphertext size</a:t>
            </a:r>
          </a:p>
        </p:txBody>
      </p:sp>
    </p:spTree>
    <p:extLst>
      <p:ext uri="{BB962C8B-B14F-4D97-AF65-F5344CB8AC3E}">
        <p14:creationId xmlns:p14="http://schemas.microsoft.com/office/powerpoint/2010/main" val="793679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224729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=j</a:t>
            </a:r>
            <a:endParaRPr lang="en-US" sz="3200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</a:t>
            </a:r>
            <a:r>
              <a:rPr lang="en-US" dirty="0"/>
              <a:t>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020629" y="4003929"/>
            <a:ext cx="4712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ciphertext</a:t>
            </a:r>
            <a:r>
              <a:rPr lang="en-US" sz="2400" dirty="0"/>
              <a:t> slightly shorter</a:t>
            </a:r>
          </a:p>
          <a:p>
            <a:r>
              <a:rPr lang="en-US" sz="2400" dirty="0"/>
              <a:t>      ⇒   first character of Cookie is “j”</a:t>
            </a:r>
          </a:p>
        </p:txBody>
      </p:sp>
    </p:spTree>
    <p:extLst>
      <p:ext uri="{BB962C8B-B14F-4D97-AF65-F5344CB8AC3E}">
        <p14:creationId xmlns:p14="http://schemas.microsoft.com/office/powerpoint/2010/main" val="1976284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5" y="2044697"/>
            <a:ext cx="3358292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=ja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</a:t>
            </a:r>
            <a:r>
              <a:rPr lang="en-US" sz="2400" dirty="0" err="1"/>
              <a:t>ciphertext</a:t>
            </a:r>
            <a:r>
              <a:rPr lang="en-US" sz="2400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265854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371116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jh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=jh</a:t>
            </a:r>
            <a:r>
              <a:rPr lang="en-US" dirty="0"/>
              <a:t>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30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ciphertext</a:t>
            </a:r>
            <a:r>
              <a:rPr lang="en-US" sz="2400" dirty="0"/>
              <a:t> slightly shorter</a:t>
            </a:r>
          </a:p>
          <a:p>
            <a:r>
              <a:rPr lang="en-US" sz="2400" dirty="0"/>
              <a:t>    ⇒   2</a:t>
            </a:r>
            <a:r>
              <a:rPr lang="en-US" sz="2400" baseline="30000" dirty="0"/>
              <a:t>nd</a:t>
            </a:r>
            <a:r>
              <a:rPr lang="en-US" sz="2400" dirty="0"/>
              <a:t> character of Cookie is “h”</a:t>
            </a:r>
          </a:p>
        </p:txBody>
      </p:sp>
    </p:spTree>
    <p:extLst>
      <p:ext uri="{BB962C8B-B14F-4D97-AF65-F5344CB8AC3E}">
        <p14:creationId xmlns:p14="http://schemas.microsoft.com/office/powerpoint/2010/main" val="452649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371116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jh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=jh</a:t>
            </a:r>
            <a:r>
              <a:rPr lang="en-US" dirty="0"/>
              <a:t>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933576" y="3383947"/>
            <a:ext cx="4753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Recover entire cookie after</a:t>
            </a:r>
            <a:br>
              <a:rPr lang="en-US" sz="2400" dirty="0"/>
            </a:br>
            <a:r>
              <a:rPr lang="en-US" sz="2400" dirty="0"/>
              <a:t>		256 × |Cookie|    tries</a:t>
            </a:r>
          </a:p>
          <a:p>
            <a:endParaRPr lang="en-US" sz="2400" dirty="0"/>
          </a:p>
          <a:p>
            <a:r>
              <a:rPr lang="en-US" sz="2400" dirty="0"/>
              <a:t>Takes several minutes (simplified)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1483" y="3318122"/>
            <a:ext cx="5186763" cy="16621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037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Disable compression   ☹️</a:t>
            </a:r>
          </a:p>
          <a:p>
            <a:endParaRPr lang="en-US" dirty="0"/>
          </a:p>
          <a:p>
            <a:r>
              <a:rPr lang="en-US" dirty="0"/>
              <a:t>Use a different compression context for parts </a:t>
            </a:r>
            <a:br>
              <a:rPr lang="en-US" dirty="0"/>
            </a:br>
            <a:r>
              <a:rPr lang="en-US" dirty="0"/>
              <a:t>under </a:t>
            </a:r>
            <a:r>
              <a:rPr lang="en-US" dirty="0" err="1"/>
              <a:t>Javascript</a:t>
            </a:r>
            <a:r>
              <a:rPr lang="en-US" dirty="0"/>
              <a:t> control and parts that are not</a:t>
            </a:r>
          </a:p>
          <a:p>
            <a:endParaRPr lang="en-US" dirty="0"/>
          </a:p>
          <a:p>
            <a:r>
              <a:rPr lang="en-US" dirty="0"/>
              <a:t>Change secret (Cookie) after every request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2045777"/>
            <a:ext cx="6071149" cy="2531738"/>
            <a:chOff x="1422399" y="2727702"/>
            <a:chExt cx="8094865" cy="3375651"/>
          </a:xfrm>
        </p:grpSpPr>
        <p:sp>
          <p:nvSpPr>
            <p:cNvPr id="4" name="TextBox 3"/>
            <p:cNvSpPr txBox="1"/>
            <p:nvPr/>
          </p:nvSpPr>
          <p:spPr>
            <a:xfrm>
              <a:off x="1422399" y="5569873"/>
              <a:ext cx="8094865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Does not eliminate inherent leakage due to compression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7619999" y="2727702"/>
              <a:ext cx="330632" cy="88174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Freeform 5"/>
            <p:cNvSpPr/>
            <p:nvPr/>
          </p:nvSpPr>
          <p:spPr>
            <a:xfrm>
              <a:off x="7518399" y="3168815"/>
              <a:ext cx="1348408" cy="2388397"/>
            </a:xfrm>
            <a:custGeom>
              <a:avLst/>
              <a:gdLst>
                <a:gd name="connsiteX0" fmla="*/ 0 w 1348408"/>
                <a:gd name="connsiteY0" fmla="*/ 2388397 h 2388397"/>
                <a:gd name="connsiteX1" fmla="*/ 991892 w 1348408"/>
                <a:gd name="connsiteY1" fmla="*/ 1412004 h 2388397"/>
                <a:gd name="connsiteX2" fmla="*/ 1332855 w 1348408"/>
                <a:gd name="connsiteY2" fmla="*/ 203136 h 2388397"/>
                <a:gd name="connsiteX3" fmla="*/ 557939 w 1348408"/>
                <a:gd name="connsiteY3" fmla="*/ 1658 h 238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408" h="2388397">
                  <a:moveTo>
                    <a:pt x="0" y="2388397"/>
                  </a:moveTo>
                  <a:cubicBezTo>
                    <a:pt x="384874" y="2082305"/>
                    <a:pt x="769749" y="1776214"/>
                    <a:pt x="991892" y="1412004"/>
                  </a:cubicBezTo>
                  <a:cubicBezTo>
                    <a:pt x="1214035" y="1047794"/>
                    <a:pt x="1405180" y="438194"/>
                    <a:pt x="1332855" y="203136"/>
                  </a:cubicBezTo>
                  <a:cubicBezTo>
                    <a:pt x="1260530" y="-31922"/>
                    <a:pt x="557939" y="1658"/>
                    <a:pt x="557939" y="165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8527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/>
              <a:t>Transport </a:t>
            </a:r>
            <a:r>
              <a:rPr lang="en-US"/>
              <a:t>Layer Security / TLS</a:t>
            </a:r>
            <a:endParaRPr lang="en-US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Standard for Internet security</a:t>
            </a:r>
          </a:p>
          <a:p>
            <a:pPr lvl="1" eaLnBrk="1" hangingPunct="1"/>
            <a:r>
              <a:rPr lang="en-US" dirty="0"/>
              <a:t>Goal: “... provide privacy and reliability between two communicating applications”</a:t>
            </a:r>
          </a:p>
          <a:p>
            <a:pPr marL="0" indent="0" eaLnBrk="1" hangingPunct="1">
              <a:spcBef>
                <a:spcPts val="1824"/>
              </a:spcBef>
              <a:buNone/>
            </a:pPr>
            <a:r>
              <a:rPr lang="en-US" u="sng" dirty="0"/>
              <a:t>Two main parts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/>
              <a:t>1. Handshake Protocol:   </a:t>
            </a:r>
            <a:r>
              <a:rPr lang="en-US" b="1" dirty="0"/>
              <a:t>Establish shared secret key </a:t>
            </a:r>
            <a:br>
              <a:rPr lang="en-US" b="1" dirty="0"/>
            </a:br>
            <a:r>
              <a:rPr lang="en-US" b="1" dirty="0"/>
              <a:t>using public-key cryptography    </a:t>
            </a:r>
          </a:p>
          <a:p>
            <a:pPr lvl="1" eaLnBrk="1" hangingPunct="1">
              <a:spcBef>
                <a:spcPts val="2376"/>
              </a:spcBef>
              <a:buFont typeface="Times" pitchFamily="18" charset="0"/>
              <a:buNone/>
            </a:pPr>
            <a:r>
              <a:rPr lang="en-US" dirty="0"/>
              <a:t>2. Record Layer:    </a:t>
            </a:r>
            <a:r>
              <a:rPr lang="en-US" b="1" dirty="0"/>
              <a:t>Transmit data using negotiated key</a:t>
            </a:r>
          </a:p>
          <a:p>
            <a:pPr>
              <a:spcBef>
                <a:spcPts val="2976"/>
              </a:spcBef>
              <a:buNone/>
            </a:pPr>
            <a:r>
              <a:rPr lang="en-US" b="1" dirty="0"/>
              <a:t>	</a:t>
            </a:r>
            <a:r>
              <a:rPr lang="en-US" b="0" dirty="0"/>
              <a:t>Our starting point:  Using a key for encryption and integrity</a:t>
            </a:r>
          </a:p>
        </p:txBody>
      </p:sp>
    </p:spTree>
    <p:extLst>
      <p:ext uri="{BB962C8B-B14F-4D97-AF65-F5344CB8AC3E}">
        <p14:creationId xmlns:p14="http://schemas.microsoft.com/office/powerpoint/2010/main" val="29542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key cryptography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49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304800" y="3409950"/>
            <a:ext cx="8077200" cy="965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4300"/>
            <a:ext cx="8229600" cy="857250"/>
          </a:xfrm>
        </p:spPr>
        <p:txBody>
          <a:bodyPr/>
          <a:lstStyle/>
          <a:p>
            <a:r>
              <a:rPr lang="en-US" dirty="0"/>
              <a:t>(1) Public-key encryption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1788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602038" algn="l"/>
              </a:tabLst>
            </a:pPr>
            <a:r>
              <a:rPr lang="en-US" dirty="0"/>
              <a:t>Tool for managing or generating symmetric keys</a:t>
            </a:r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684"/>
              </a:spcBef>
              <a:tabLst>
                <a:tab pos="3602038" algn="l"/>
              </a:tabLst>
            </a:pPr>
            <a:r>
              <a:rPr lang="en-US" dirty="0"/>
              <a:t>E – Encryption alg.	pk – </a:t>
            </a:r>
            <a:r>
              <a:rPr lang="en-US" u="sng" dirty="0"/>
              <a:t>Public</a:t>
            </a:r>
            <a:r>
              <a:rPr lang="en-US" dirty="0"/>
              <a:t> encryption key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tabLst>
                <a:tab pos="3602038" algn="l"/>
              </a:tabLst>
            </a:pPr>
            <a:r>
              <a:rPr lang="en-US" dirty="0"/>
              <a:t>D – Decryption alg.	</a:t>
            </a:r>
            <a:r>
              <a:rPr lang="en-US" dirty="0" err="1"/>
              <a:t>sk</a:t>
            </a:r>
            <a:r>
              <a:rPr lang="en-US" dirty="0"/>
              <a:t> – </a:t>
            </a:r>
            <a:r>
              <a:rPr lang="en-US" u="sng" dirty="0"/>
              <a:t>Secret</a:t>
            </a:r>
            <a:r>
              <a:rPr lang="en-US" dirty="0"/>
              <a:t> decryption key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ct val="70000"/>
              </a:spcBef>
              <a:buNone/>
              <a:tabLst>
                <a:tab pos="3602038" algn="l"/>
              </a:tabLst>
            </a:pPr>
            <a:r>
              <a:rPr lang="en-US" dirty="0"/>
              <a:t>Algorithms  E, D  are publicly known.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448925" y="14287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1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452563" y="1783556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38163" y="1926431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725996" y="1597422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89097" name="Freeform 9"/>
          <p:cNvSpPr>
            <a:spLocks/>
          </p:cNvSpPr>
          <p:nvPr/>
        </p:nvSpPr>
        <p:spPr bwMode="auto">
          <a:xfrm>
            <a:off x="2214564" y="1926431"/>
            <a:ext cx="1654175" cy="263129"/>
          </a:xfrm>
          <a:custGeom>
            <a:avLst/>
            <a:gdLst>
              <a:gd name="T0" fmla="*/ 0 w 1042"/>
              <a:gd name="T1" fmla="*/ 0 h 221"/>
              <a:gd name="T2" fmla="*/ 1042 w 1042"/>
              <a:gd name="T3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2" h="221">
                <a:moveTo>
                  <a:pt x="0" y="0"/>
                </a:moveTo>
                <a:lnTo>
                  <a:pt x="1042" y="22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2524392" y="1714500"/>
            <a:ext cx="1553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1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pic>
        <p:nvPicPr>
          <p:cNvPr id="89099" name="Picture 11" descr="j0089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1872854"/>
            <a:ext cx="1223963" cy="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6263439" y="1658541"/>
            <a:ext cx="5747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Bob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6137275" y="2033588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D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5407025" y="2376488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5627354" y="2016919"/>
            <a:ext cx="291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c</a:t>
            </a: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6899275" y="2376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7145965" y="2001441"/>
            <a:ext cx="1314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D(</a:t>
            </a:r>
            <a:r>
              <a:rPr lang="en-US" b="1" dirty="0" err="1">
                <a:latin typeface="Tahoma" charset="0"/>
              </a:rPr>
              <a:t>sk</a:t>
            </a:r>
            <a:r>
              <a:rPr lang="en-US" dirty="0" err="1">
                <a:latin typeface="Tahoma" charset="0"/>
              </a:rPr>
              <a:t>,c</a:t>
            </a:r>
            <a:r>
              <a:rPr lang="en-US" dirty="0">
                <a:latin typeface="Tahoma" charset="0"/>
              </a:rPr>
              <a:t>)=m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1444162" y="22669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2</a:t>
            </a:r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1447800" y="2634853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533400" y="277772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721234" y="2461419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89110" name="Freeform 22"/>
          <p:cNvSpPr>
            <a:spLocks/>
          </p:cNvSpPr>
          <p:nvPr/>
        </p:nvSpPr>
        <p:spPr bwMode="auto">
          <a:xfrm>
            <a:off x="2209800" y="2493169"/>
            <a:ext cx="1671638" cy="284560"/>
          </a:xfrm>
          <a:custGeom>
            <a:avLst/>
            <a:gdLst>
              <a:gd name="T0" fmla="*/ 0 w 1053"/>
              <a:gd name="T1" fmla="*/ 239 h 239"/>
              <a:gd name="T2" fmla="*/ 1053 w 1053"/>
              <a:gd name="T3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3" h="239">
                <a:moveTo>
                  <a:pt x="0" y="239"/>
                </a:moveTo>
                <a:lnTo>
                  <a:pt x="10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2449778" y="2658666"/>
            <a:ext cx="1553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55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86000" y="4000500"/>
            <a:ext cx="2743200" cy="5143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block:   trapdoor permutations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7300"/>
            <a:ext cx="8458200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Algorithm </a:t>
            </a:r>
            <a:r>
              <a:rPr lang="en-US" dirty="0" err="1"/>
              <a:t>KeyGen</a:t>
            </a:r>
            <a:r>
              <a:rPr lang="en-US" dirty="0"/>
              <a:t>:    </a:t>
            </a:r>
            <a:r>
              <a:rPr lang="en-US" b="0" dirty="0"/>
              <a:t>outputs  </a:t>
            </a:r>
            <a:r>
              <a:rPr lang="en-US" dirty="0" err="1"/>
              <a:t>pk</a:t>
            </a:r>
            <a:r>
              <a:rPr lang="en-US" b="0" dirty="0"/>
              <a:t> and </a:t>
            </a:r>
            <a:r>
              <a:rPr lang="en-US" dirty="0" err="1"/>
              <a:t>sk</a:t>
            </a:r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r>
              <a:rPr lang="en-US" dirty="0"/>
              <a:t>2. Algorithm   F(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>
                <a:sym typeface="Symbol" charset="0"/>
              </a:rPr>
              <a:t>)  :   </a:t>
            </a:r>
            <a:r>
              <a:rPr lang="en-US" b="0" dirty="0">
                <a:sym typeface="Symbol" charset="0"/>
              </a:rPr>
              <a:t> a one-way function</a:t>
            </a:r>
          </a:p>
          <a:p>
            <a:pPr lvl="1"/>
            <a:r>
              <a:rPr lang="en-US" dirty="0">
                <a:sym typeface="Symbol" charset="0"/>
              </a:rPr>
              <a:t>Computing   y =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is easy</a:t>
            </a:r>
          </a:p>
          <a:p>
            <a:pPr lvl="1"/>
            <a:r>
              <a:rPr lang="en-US" u="sng" dirty="0">
                <a:sym typeface="Symbol" charset="0"/>
              </a:rPr>
              <a:t>One-way</a:t>
            </a:r>
            <a:r>
              <a:rPr lang="en-US" dirty="0">
                <a:sym typeface="Symbol" charset="0"/>
              </a:rPr>
              <a:t>:   given random  y,  finding   x   </a:t>
            </a:r>
            <a:r>
              <a:rPr lang="en-US" dirty="0" err="1">
                <a:sym typeface="Symbol" charset="0"/>
              </a:rPr>
              <a:t>s.t.</a:t>
            </a:r>
            <a:r>
              <a:rPr lang="en-US" dirty="0">
                <a:sym typeface="Symbol" charset="0"/>
              </a:rPr>
              <a:t>  y = F(</a:t>
            </a:r>
            <a:r>
              <a:rPr lang="en-US" dirty="0" err="1">
                <a:sym typeface="Symbol" charset="0"/>
              </a:rPr>
              <a:t>pk,x</a:t>
            </a:r>
            <a:r>
              <a:rPr lang="en-US" dirty="0">
                <a:sym typeface="Symbol" charset="0"/>
              </a:rPr>
              <a:t>)  is difficult</a:t>
            </a:r>
          </a:p>
          <a:p>
            <a:pPr lvl="1"/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3. Algorithm 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)  :        Invert 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)   using trapdoor SK</a:t>
            </a:r>
          </a:p>
          <a:p>
            <a:pPr lvl="1">
              <a:spcBef>
                <a:spcPct val="60000"/>
              </a:spcBef>
              <a:buFont typeface="Times" charset="0"/>
              <a:buNone/>
            </a:pPr>
            <a:r>
              <a:rPr lang="en-US" dirty="0">
                <a:sym typeface="Symbol" charset="0"/>
              </a:rPr>
              <a:t>			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  y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 = 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819400" y="43243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819400" y="32194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  RSA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458200" cy="3790950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1.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KeyGen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	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generate two equal length primes    p, q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	   set    N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 </a:t>
            </a:r>
            <a:r>
              <a:rPr lang="en-US" b="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pq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        </a:t>
            </a:r>
            <a:r>
              <a:rPr lang="en-US" sz="20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(3072 bits    925 digits)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</a:t>
            </a:r>
            <a:r>
              <a:rPr lang="en-US" sz="20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set    e </a:t>
            </a:r>
            <a:r>
              <a:rPr lang="en-US" sz="28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2</a:t>
            </a:r>
            <a:r>
              <a:rPr lang="en-US" b="0" baseline="3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16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+1 = 65537     ;      d </a:t>
            </a:r>
            <a:r>
              <a:rPr lang="en-US" sz="28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e</a:t>
            </a:r>
            <a:r>
              <a:rPr lang="en-US" sz="2000" b="0" baseline="6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-1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(mod (N))</a:t>
            </a:r>
          </a:p>
          <a:p>
            <a:pPr marL="0" indent="0">
              <a:spcBef>
                <a:spcPct val="6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pk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= (N, e)        ;     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sk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= (N, d)</a:t>
            </a:r>
          </a:p>
          <a:p>
            <a:pPr marL="0" indent="0">
              <a:spcBef>
                <a:spcPct val="10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2.  RSA(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x) :	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x</a:t>
            </a:r>
            <a:r>
              <a:rPr lang="en-US" sz="3200" baseline="3000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mod N)</a:t>
            </a:r>
          </a:p>
          <a:p>
            <a:pPr marL="457200" lvl="1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Inverting this function is believed to be as hard as factoring N  </a:t>
            </a:r>
          </a:p>
          <a:p>
            <a:pPr marL="0" indent="0">
              <a:spcBef>
                <a:spcPct val="8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3.  RSA</a:t>
            </a:r>
            <a:r>
              <a:rPr lang="en-US" baseline="5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-1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, y)  :	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(y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d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mod N)</a:t>
            </a:r>
          </a:p>
        </p:txBody>
      </p:sp>
    </p:spTree>
    <p:extLst>
      <p:ext uri="{BB962C8B-B14F-4D97-AF65-F5344CB8AC3E}">
        <p14:creationId xmlns:p14="http://schemas.microsoft.com/office/powerpoint/2010/main" val="3147344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Key Encryption with a TDF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00150"/>
            <a:ext cx="8153400" cy="3429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3094038" algn="l"/>
              </a:tabLst>
            </a:pPr>
            <a:r>
              <a:rPr lang="en-US" dirty="0" err="1"/>
              <a:t>KeyGen</a:t>
            </a:r>
            <a:r>
              <a:rPr lang="en-US" dirty="0"/>
              <a:t>:     </a:t>
            </a:r>
            <a:r>
              <a:rPr lang="en-US" b="0" dirty="0"/>
              <a:t>generate</a:t>
            </a:r>
            <a:r>
              <a:rPr lang="en-US" dirty="0"/>
              <a:t>    </a:t>
            </a:r>
            <a:r>
              <a:rPr lang="en-US" dirty="0" err="1"/>
              <a:t>pk</a:t>
            </a:r>
            <a:r>
              <a:rPr lang="en-US" dirty="0"/>
              <a:t>  </a:t>
            </a:r>
            <a:r>
              <a:rPr lang="en-US" b="0" dirty="0"/>
              <a:t>and</a:t>
            </a:r>
            <a:r>
              <a:rPr lang="en-US" dirty="0"/>
              <a:t>   </a:t>
            </a:r>
            <a:r>
              <a:rPr lang="en-US" dirty="0" err="1"/>
              <a:t>sk</a:t>
            </a:r>
            <a:endParaRPr lang="en-US" dirty="0"/>
          </a:p>
          <a:p>
            <a:pPr marL="0" indent="0"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/>
              <a:t>Encrypt(</a:t>
            </a:r>
            <a:r>
              <a:rPr lang="en-US" dirty="0" err="1"/>
              <a:t>pk</a:t>
            </a:r>
            <a:r>
              <a:rPr lang="en-US" dirty="0"/>
              <a:t>, m):          </a:t>
            </a:r>
          </a:p>
          <a:p>
            <a:pPr lvl="1">
              <a:tabLst>
                <a:tab pos="3094038" algn="l"/>
              </a:tabLst>
            </a:pPr>
            <a:r>
              <a:rPr lang="en-US" dirty="0"/>
              <a:t>choose random   x </a:t>
            </a:r>
            <a:r>
              <a:rPr lang="en-US" dirty="0">
                <a:sym typeface="Symbol" charset="0"/>
              </a:rPr>
              <a:t> domain(F)    and set    k  H(x) 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    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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 ,   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  E(k,  m)	         (E: symmetric cipher)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send      c = 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Decrypt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c=(c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:        x 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)     ,    k  H(x)  ,     m  D(k,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52400" y="1657350"/>
            <a:ext cx="8763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114800" y="4629150"/>
            <a:ext cx="399449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security analysis in crypto course (cs255)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1600" y="1047750"/>
            <a:ext cx="3276600" cy="381000"/>
            <a:chOff x="5181600" y="1047750"/>
            <a:chExt cx="3276600" cy="381000"/>
          </a:xfrm>
        </p:grpSpPr>
        <p:sp>
          <p:nvSpPr>
            <p:cNvPr id="2" name="Rectangle 1"/>
            <p:cNvSpPr/>
            <p:nvPr/>
          </p:nvSpPr>
          <p:spPr>
            <a:xfrm>
              <a:off x="5181600" y="1047750"/>
              <a:ext cx="609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1047750"/>
              <a:ext cx="2667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0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839200" cy="392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document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b="1" dirty="0"/>
              <a:t>Example</a:t>
            </a:r>
            <a:r>
              <a:rPr lang="en-US" dirty="0"/>
              <a:t>:    </a:t>
            </a:r>
            <a:r>
              <a:rPr lang="en-US" b="0" dirty="0"/>
              <a:t>signatures from a trapdoor permutation (e.g. RSA)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r>
              <a:rPr lang="en-US" sz="2400" dirty="0"/>
              <a:t>sign( </a:t>
            </a:r>
            <a:r>
              <a:rPr lang="en-US" dirty="0" err="1"/>
              <a:t>sk</a:t>
            </a:r>
            <a:r>
              <a:rPr lang="en-US" sz="2400" dirty="0"/>
              <a:t>, </a:t>
            </a:r>
            <a:r>
              <a:rPr lang="en-US" dirty="0"/>
              <a:t>m</a:t>
            </a:r>
            <a:r>
              <a:rPr lang="en-US" sz="2400" dirty="0"/>
              <a:t>)    :=     </a:t>
            </a:r>
            <a:r>
              <a:rPr lang="en-US" sz="2400" b="0" dirty="0"/>
              <a:t>F</a:t>
            </a:r>
            <a:r>
              <a:rPr lang="en-US" sz="2400" b="0" baseline="50000" dirty="0"/>
              <a:t>-1</a:t>
            </a:r>
            <a:r>
              <a:rPr lang="en-US" sz="2400" b="0" dirty="0"/>
              <a:t> (</a:t>
            </a:r>
            <a:r>
              <a:rPr lang="en-US" dirty="0" err="1"/>
              <a:t>sk</a:t>
            </a:r>
            <a:r>
              <a:rPr lang="en-US" sz="2400" b="0" dirty="0"/>
              <a:t>,  H(m) )</a:t>
            </a:r>
          </a:p>
          <a:p>
            <a:pPr marL="914400" lvl="2" indent="0">
              <a:lnSpc>
                <a:spcPct val="140000"/>
              </a:lnSpc>
              <a:buNone/>
            </a:pPr>
            <a:r>
              <a:rPr lang="en-US" sz="2400" dirty="0"/>
              <a:t>verify(</a:t>
            </a:r>
            <a:r>
              <a:rPr lang="en-US" dirty="0" err="1"/>
              <a:t>pk</a:t>
            </a:r>
            <a:r>
              <a:rPr lang="en-US" sz="2400" dirty="0"/>
              <a:t>, m, sig)    :=     acce</a:t>
            </a:r>
            <a:r>
              <a:rPr lang="en-US" sz="2400" b="0" dirty="0"/>
              <a:t>pt if    F(</a:t>
            </a:r>
            <a:r>
              <a:rPr lang="en-US" dirty="0" err="1"/>
              <a:t>pk</a:t>
            </a:r>
            <a:r>
              <a:rPr lang="en-US" sz="2400" b="0" dirty="0"/>
              <a:t>, sig) = H(m</a:t>
            </a:r>
            <a:r>
              <a:rPr lang="en-US" sz="2400" dirty="0"/>
              <a:t>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66800" y="3638550"/>
            <a:ext cx="6781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839200" cy="3924300"/>
          </a:xfrm>
        </p:spPr>
        <p:txBody>
          <a:bodyPr rIns="91440">
            <a:normAutofit/>
          </a:bodyPr>
          <a:lstStyle/>
          <a:p>
            <a:pPr marL="0" indent="0">
              <a:buNone/>
            </a:pPr>
            <a:r>
              <a:rPr lang="en-US" dirty="0"/>
              <a:t>Goal: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document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b="1" dirty="0"/>
              <a:t>Example</a:t>
            </a:r>
            <a:r>
              <a:rPr lang="en-US" dirty="0"/>
              <a:t>:    </a:t>
            </a:r>
            <a:r>
              <a:rPr lang="en-US" b="0" dirty="0"/>
              <a:t>signatures from a trapdoor permutation (e.g. RSA)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r>
              <a:rPr lang="en-US" sz="2400" dirty="0"/>
              <a:t>sign( </a:t>
            </a:r>
            <a:r>
              <a:rPr lang="en-US" dirty="0" err="1"/>
              <a:t>sk</a:t>
            </a:r>
            <a:r>
              <a:rPr lang="en-US" sz="2400" dirty="0"/>
              <a:t>, </a:t>
            </a:r>
            <a:r>
              <a:rPr lang="en-US" dirty="0"/>
              <a:t>m</a:t>
            </a:r>
            <a:r>
              <a:rPr lang="en-US" sz="2400" dirty="0"/>
              <a:t>)    :=     </a:t>
            </a:r>
            <a:r>
              <a:rPr lang="en-US" sz="2400" b="0" dirty="0"/>
              <a:t>F</a:t>
            </a:r>
            <a:r>
              <a:rPr lang="en-US" sz="2400" b="0" baseline="50000" dirty="0"/>
              <a:t>-1</a:t>
            </a:r>
            <a:r>
              <a:rPr lang="en-US" sz="2400" b="0" dirty="0"/>
              <a:t> (</a:t>
            </a:r>
            <a:r>
              <a:rPr lang="en-US" dirty="0" err="1"/>
              <a:t>sk</a:t>
            </a:r>
            <a:r>
              <a:rPr lang="en-US" sz="2400" b="0" dirty="0"/>
              <a:t>,  H(m) )</a:t>
            </a:r>
          </a:p>
          <a:p>
            <a:pPr marL="914400" lvl="2" indent="0">
              <a:lnSpc>
                <a:spcPct val="140000"/>
              </a:lnSpc>
              <a:buNone/>
            </a:pPr>
            <a:r>
              <a:rPr lang="en-US" sz="2400" dirty="0"/>
              <a:t>verify(</a:t>
            </a:r>
            <a:r>
              <a:rPr lang="en-US" dirty="0" err="1"/>
              <a:t>pk</a:t>
            </a:r>
            <a:r>
              <a:rPr lang="en-US" sz="2400" dirty="0"/>
              <a:t>, m, sig)    :=     acce</a:t>
            </a:r>
            <a:r>
              <a:rPr lang="en-US" sz="2400" b="0" dirty="0"/>
              <a:t>pt if    F(</a:t>
            </a:r>
            <a:r>
              <a:rPr lang="en-US" dirty="0" err="1"/>
              <a:t>pk</a:t>
            </a:r>
            <a:r>
              <a:rPr lang="en-US" sz="2400" b="0" dirty="0"/>
              <a:t>, sig) = H(m</a:t>
            </a:r>
            <a:r>
              <a:rPr lang="en-US" sz="2400" dirty="0"/>
              <a:t>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66800" y="3638550"/>
            <a:ext cx="6781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04028-E6BE-B945-9797-E16243E991A4}"/>
              </a:ext>
            </a:extLst>
          </p:cNvPr>
          <p:cNvSpPr/>
          <p:nvPr/>
        </p:nvSpPr>
        <p:spPr>
          <a:xfrm>
            <a:off x="457200" y="1123950"/>
            <a:ext cx="8229600" cy="2228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9144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someone who knows </a:t>
            </a:r>
            <a:r>
              <a:rPr lang="en-US" sz="2400" b="1" dirty="0" err="1"/>
              <a:t>sk</a:t>
            </a:r>
            <a:r>
              <a:rPr lang="en-US" sz="2400" dirty="0"/>
              <a:t> can sign a message m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Anyone who has </a:t>
            </a:r>
            <a:r>
              <a:rPr lang="en-US" sz="2400" b="1" dirty="0"/>
              <a:t>pk</a:t>
            </a:r>
            <a:r>
              <a:rPr lang="en-US" sz="2400" dirty="0"/>
              <a:t> can verify a (msg, signature) pair</a:t>
            </a:r>
          </a:p>
        </p:txBody>
      </p:sp>
    </p:spTree>
    <p:extLst>
      <p:ext uri="{BB962C8B-B14F-4D97-AF65-F5344CB8AC3E}">
        <p14:creationId xmlns:p14="http://schemas.microsoft.com/office/powerpoint/2010/main" val="472874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867400" y="3867150"/>
            <a:ext cx="1282634" cy="896324"/>
            <a:chOff x="5867400" y="3867150"/>
            <a:chExt cx="1282634" cy="89632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6248400" y="4171950"/>
              <a:ext cx="0" cy="5915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248400" y="4229040"/>
              <a:ext cx="9016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F(</a:t>
              </a:r>
              <a:r>
                <a:rPr lang="en-US" sz="2000" dirty="0" err="1"/>
                <a:t>pk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67400" y="38671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8839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Sigs. from a Trapdoor Permutation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1000" y="1119485"/>
            <a:ext cx="3276600" cy="3433465"/>
            <a:chOff x="381000" y="1119485"/>
            <a:chExt cx="3276600" cy="3433465"/>
          </a:xfrm>
        </p:grpSpPr>
        <p:sp>
          <p:nvSpPr>
            <p:cNvPr id="3" name="Rectangle 2"/>
            <p:cNvSpPr/>
            <p:nvPr/>
          </p:nvSpPr>
          <p:spPr>
            <a:xfrm>
              <a:off x="7620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" name="Trapezoid 3"/>
            <p:cNvSpPr/>
            <p:nvPr/>
          </p:nvSpPr>
          <p:spPr>
            <a:xfrm flipH="1" flipV="1">
              <a:off x="7620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88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09800" y="371475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09800" y="3713718"/>
              <a:ext cx="1006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</a:t>
              </a:r>
              <a:r>
                <a:rPr lang="en-US" sz="2000" baseline="50000" dirty="0"/>
                <a:t>-1</a:t>
              </a:r>
              <a:r>
                <a:rPr lang="en-US" sz="2000" dirty="0"/>
                <a:t>(</a:t>
              </a:r>
              <a:r>
                <a:rPr lang="en-US" sz="2000" dirty="0" err="1"/>
                <a:t>sk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43243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sig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" y="1119485"/>
              <a:ext cx="1909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sign(</a:t>
              </a:r>
              <a:r>
                <a:rPr lang="en-US" sz="2400" b="1" dirty="0" err="1"/>
                <a:t>sk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):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867400" y="4706382"/>
            <a:ext cx="6858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sig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419600" y="1119485"/>
            <a:ext cx="3276600" cy="2442865"/>
            <a:chOff x="4419600" y="1119485"/>
            <a:chExt cx="3276600" cy="2442865"/>
          </a:xfrm>
        </p:grpSpPr>
        <p:sp>
          <p:nvSpPr>
            <p:cNvPr id="14" name="TextBox 13"/>
            <p:cNvSpPr txBox="1"/>
            <p:nvPr/>
          </p:nvSpPr>
          <p:spPr>
            <a:xfrm>
              <a:off x="4419600" y="1119485"/>
              <a:ext cx="2676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verify(</a:t>
              </a:r>
              <a:r>
                <a:rPr lang="en-US" sz="2400" b="1" dirty="0" err="1"/>
                <a:t>pk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, sig):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06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flipH="1" flipV="1">
              <a:off x="48006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53200" y="3257550"/>
            <a:ext cx="1634705" cy="870324"/>
            <a:chOff x="6553200" y="3257550"/>
            <a:chExt cx="1634705" cy="870324"/>
          </a:xfrm>
        </p:grpSpPr>
        <p:sp>
          <p:nvSpPr>
            <p:cNvPr id="26" name="TextBox 25"/>
            <p:cNvSpPr txBox="1"/>
            <p:nvPr/>
          </p:nvSpPr>
          <p:spPr>
            <a:xfrm>
              <a:off x="6553200" y="3333750"/>
              <a:ext cx="9320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≟  </a:t>
              </a:r>
              <a:r>
                <a:rPr lang="en-US" sz="2400" dirty="0"/>
                <a:t>⇒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3257550"/>
              <a:ext cx="872705" cy="870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dirty="0"/>
                <a:t>accept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or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reject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/>
              <a:t>Certificates:   bind Bob</a:t>
            </a:r>
            <a:r>
              <a:rPr lang="en-US" sz="3600" dirty="0">
                <a:latin typeface="Arial"/>
              </a:rPr>
              <a:t>’</a:t>
            </a:r>
            <a:r>
              <a:rPr lang="en-US" sz="3600" dirty="0"/>
              <a:t>s ID to a PK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4295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Bob’s public key  </a:t>
            </a:r>
            <a:r>
              <a:rPr lang="en-US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00953" y="1809750"/>
            <a:ext cx="1066800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553" y="1809750"/>
            <a:ext cx="9906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4953" y="1477917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89701" y="1867420"/>
            <a:ext cx="2811252" cy="707886"/>
            <a:chOff x="4275348" y="3058221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58221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pk</a:t>
              </a:r>
              <a:r>
                <a:rPr lang="en-US" sz="2000" dirty="0">
                  <a:latin typeface="+mn-lt"/>
                </a:rPr>
                <a:t>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67753" y="2609850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sk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937" y="2370007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416737" y="2781309"/>
            <a:ext cx="2819400" cy="1428750"/>
            <a:chOff x="4302384" y="4276728"/>
            <a:chExt cx="2819400" cy="1904996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276728"/>
              <a:ext cx="230223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</a:t>
              </a:r>
              <a:r>
                <a:rPr lang="en-US" sz="2000" dirty="0" err="1"/>
                <a:t>sk</a:t>
              </a:r>
              <a:r>
                <a:rPr lang="en-US" sz="2000" baseline="-25000" dirty="0" err="1">
                  <a:latin typeface="+mn-lt"/>
                </a:rPr>
                <a:t>CA</a:t>
              </a:r>
              <a:r>
                <a:rPr lang="en-US" sz="2000" baseline="-25000" dirty="0">
                  <a:latin typeface="+mn-lt"/>
                </a:rPr>
                <a:t>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092222" cy="943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>
                    <a:latin typeface="+mn-lt"/>
                  </a:rPr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81153" y="3409953"/>
            <a:ext cx="1783830" cy="1028698"/>
            <a:chOff x="1066800" y="5114925"/>
            <a:chExt cx="1783830" cy="1371597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295397"/>
              <a:chOff x="5257800" y="4682645"/>
              <a:chExt cx="1752600" cy="1295397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29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226017" cy="94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/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57553" y="1809750"/>
            <a:ext cx="15240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953" y="1861320"/>
            <a:ext cx="112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generate</a:t>
            </a:r>
          </a:p>
          <a:p>
            <a:r>
              <a:rPr lang="en-US" sz="2000" dirty="0">
                <a:latin typeface="+mn-lt"/>
              </a:rPr>
              <a:t>   (</a:t>
            </a:r>
            <a:r>
              <a:rPr lang="en-US" sz="2000" dirty="0" err="1"/>
              <a:t>sk</a:t>
            </a:r>
            <a:r>
              <a:rPr lang="en-US" sz="2000" dirty="0" err="1">
                <a:latin typeface="+mn-lt"/>
              </a:rPr>
              <a:t>,pk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8937" y="14668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673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713" y="3540264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dirty="0">
                <a:latin typeface="+mn-lt"/>
              </a:rPr>
              <a:t>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855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1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FB0BA-2A99-6E4C-9927-76593827E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2415"/>
            <a:ext cx="3993320" cy="2154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6E4F0-F089-7642-96C5-3AC980810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623"/>
          <a:stretch/>
        </p:blipFill>
        <p:spPr>
          <a:xfrm>
            <a:off x="2971800" y="2190750"/>
            <a:ext cx="3886200" cy="142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CE80E-4F6D-0147-9C5E-271BFB07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147" y="3409950"/>
            <a:ext cx="4340225" cy="15810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AF5D23-5F09-AF4B-8E8E-0E27FB5CCF13}"/>
              </a:ext>
            </a:extLst>
          </p:cNvPr>
          <p:cNvSpPr/>
          <p:nvPr/>
        </p:nvSpPr>
        <p:spPr>
          <a:xfrm>
            <a:off x="3124200" y="1091295"/>
            <a:ext cx="3733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B6BC4-5876-6D44-81D2-E0A715197C77}"/>
              </a:ext>
            </a:extLst>
          </p:cNvPr>
          <p:cNvSpPr/>
          <p:nvPr/>
        </p:nvSpPr>
        <p:spPr>
          <a:xfrm>
            <a:off x="3124200" y="2190750"/>
            <a:ext cx="3733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E2F61-6B10-8244-A202-F31EE9C0E428}"/>
              </a:ext>
            </a:extLst>
          </p:cNvPr>
          <p:cNvSpPr/>
          <p:nvPr/>
        </p:nvSpPr>
        <p:spPr>
          <a:xfrm>
            <a:off x="3124200" y="3536222"/>
            <a:ext cx="3733800" cy="1454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6890655" y="3368586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0AC7228-50C6-9B4B-B8CA-19F59D3E66CB}"/>
              </a:ext>
            </a:extLst>
          </p:cNvPr>
          <p:cNvSpPr/>
          <p:nvPr/>
        </p:nvSpPr>
        <p:spPr>
          <a:xfrm>
            <a:off x="5295500" y="325755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14C9A-306F-F0D2-850F-BECDF5C1E6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704"/>
          <a:stretch/>
        </p:blipFill>
        <p:spPr>
          <a:xfrm>
            <a:off x="2971800" y="136616"/>
            <a:ext cx="4267200" cy="7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6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2:   protected files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76600" y="2082403"/>
            <a:ext cx="2057400" cy="2089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582194" y="1682261"/>
            <a:ext cx="1979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File system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733800" y="2343150"/>
            <a:ext cx="10668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1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733800" y="3371850"/>
            <a:ext cx="10668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2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1752600" y="268605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38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Alice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800600" y="268605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315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+mn-lt"/>
              </a:rPr>
              <a:t>Alice</a:t>
            </a:r>
          </a:p>
        </p:txBody>
      </p:sp>
      <p:sp>
        <p:nvSpPr>
          <p:cNvPr id="47116" name="AutoShape 12"/>
          <p:cNvSpPr>
            <a:spLocks/>
          </p:cNvSpPr>
          <p:nvPr/>
        </p:nvSpPr>
        <p:spPr bwMode="auto">
          <a:xfrm>
            <a:off x="5715000" y="3053954"/>
            <a:ext cx="29718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24569"/>
              <a:gd name="adj5" fmla="val -26500"/>
              <a:gd name="adj6" fmla="val -347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000">
                <a:latin typeface="+mn-lt"/>
              </a:rPr>
              <a:t>No eavesdropping</a:t>
            </a:r>
          </a:p>
          <a:p>
            <a:pPr>
              <a:defRPr/>
            </a:pPr>
            <a:r>
              <a:rPr lang="en-US" sz="2000">
                <a:latin typeface="+mn-lt"/>
              </a:rPr>
              <a:t>No tampering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D3059-2B54-7B4C-8F39-C518E0C728D9}"/>
              </a:ext>
            </a:extLst>
          </p:cNvPr>
          <p:cNvSpPr txBox="1"/>
          <p:nvPr/>
        </p:nvSpPr>
        <p:spPr>
          <a:xfrm>
            <a:off x="6001473" y="717343"/>
            <a:ext cx="314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at rest)</a:t>
            </a:r>
          </a:p>
        </p:txBody>
      </p:sp>
    </p:spTree>
    <p:extLst>
      <p:ext uri="{BB962C8B-B14F-4D97-AF65-F5344CB8AC3E}">
        <p14:creationId xmlns:p14="http://schemas.microsoft.com/office/powerpoint/2010/main" val="17683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04B4-B007-6C42-8A3D-A4665575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Signature schemes used in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5989B-F1CE-364C-9494-6A696DF5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RSA signature scheme:</a:t>
            </a:r>
          </a:p>
          <a:p>
            <a:r>
              <a:rPr lang="en-US" dirty="0"/>
              <a:t>Fast to verify, but signatures are long</a:t>
            </a:r>
          </a:p>
          <a:p>
            <a:r>
              <a:rPr lang="en-US" dirty="0"/>
              <a:t>Often used in certificates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ECDSA, </a:t>
            </a:r>
            <a:r>
              <a:rPr lang="en-US" dirty="0" err="1"/>
              <a:t>Schnorr</a:t>
            </a:r>
            <a:r>
              <a:rPr lang="en-US" dirty="0"/>
              <a:t>, BLS signature schemes:</a:t>
            </a:r>
          </a:p>
          <a:p>
            <a:r>
              <a:rPr lang="en-US" dirty="0"/>
              <a:t>Faster to generate signature and more compact than RSA</a:t>
            </a:r>
          </a:p>
          <a:p>
            <a:r>
              <a:rPr lang="en-US" dirty="0"/>
              <a:t>Used everywhere, other than web certificates</a:t>
            </a:r>
          </a:p>
        </p:txBody>
      </p:sp>
    </p:spTree>
    <p:extLst>
      <p:ext uri="{BB962C8B-B14F-4D97-AF65-F5344CB8AC3E}">
        <p14:creationId xmlns:p14="http://schemas.microsoft.com/office/powerpoint/2010/main" val="2632943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7038-425C-D341-89BF-86E04552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</a:t>
            </a:r>
            <a:r>
              <a:rPr lang="en-US"/>
              <a:t>Key exchange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DF709-F328-F648-8A59-9A6E36447FE1}"/>
              </a:ext>
            </a:extLst>
          </p:cNvPr>
          <p:cNvSpPr/>
          <p:nvPr/>
        </p:nvSpPr>
        <p:spPr>
          <a:xfrm>
            <a:off x="73152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Server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BDB52-4ACE-9E49-9543-5D30143B0F2E}"/>
              </a:ext>
            </a:extLst>
          </p:cNvPr>
          <p:cNvSpPr/>
          <p:nvPr/>
        </p:nvSpPr>
        <p:spPr>
          <a:xfrm>
            <a:off x="3810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Browser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B30AB7-7997-D747-973B-0914D8B9B26C}"/>
              </a:ext>
            </a:extLst>
          </p:cNvPr>
          <p:cNvCxnSpPr/>
          <p:nvPr/>
        </p:nvCxnSpPr>
        <p:spPr>
          <a:xfrm flipH="1">
            <a:off x="1828800" y="20891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B53FA9-2B7F-124A-B447-91152E8A5D68}"/>
              </a:ext>
            </a:extLst>
          </p:cNvPr>
          <p:cNvSpPr txBox="1"/>
          <p:nvPr/>
        </p:nvSpPr>
        <p:spPr>
          <a:xfrm>
            <a:off x="171885" y="971550"/>
            <a:ext cx="880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Goal</a:t>
            </a:r>
            <a:r>
              <a:rPr lang="en-US" sz="2400" dirty="0"/>
              <a:t>:  Browser and Server want a shared secret, unknown to attacker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97180F-8EBD-CC4E-8079-F945DE22261B}"/>
              </a:ext>
            </a:extLst>
          </p:cNvPr>
          <p:cNvCxnSpPr/>
          <p:nvPr/>
        </p:nvCxnSpPr>
        <p:spPr>
          <a:xfrm>
            <a:off x="1828800" y="18097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5BFA53-7A8A-454D-872A-5B345992C4F9}"/>
              </a:ext>
            </a:extLst>
          </p:cNvPr>
          <p:cNvCxnSpPr/>
          <p:nvPr/>
        </p:nvCxnSpPr>
        <p:spPr>
          <a:xfrm>
            <a:off x="1828800" y="23685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73CAC-EBD9-264A-ABED-0CC0212F93D2}"/>
              </a:ext>
            </a:extLst>
          </p:cNvPr>
          <p:cNvCxnSpPr/>
          <p:nvPr/>
        </p:nvCxnSpPr>
        <p:spPr>
          <a:xfrm flipH="1">
            <a:off x="1828800" y="26479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97AB96-7FC7-4C43-8295-229A0F3608A2}"/>
              </a:ext>
            </a:extLst>
          </p:cNvPr>
          <p:cNvSpPr txBox="1"/>
          <p:nvPr/>
        </p:nvSpPr>
        <p:spPr>
          <a:xfrm>
            <a:off x="1004482" y="3349103"/>
            <a:ext cx="6700654" cy="172354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Example:  </a:t>
            </a:r>
            <a:r>
              <a:rPr lang="en-US" sz="2400" b="1" dirty="0"/>
              <a:t>Diffie-Hellman key exchange</a:t>
            </a:r>
            <a:r>
              <a:rPr lang="en-US" sz="2400" dirty="0"/>
              <a:t>. 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Only secure against eavesdropping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TLS 1.3:  enhances Diffie-Hellman key exchange </a:t>
            </a:r>
            <a:br>
              <a:rPr lang="en-US" sz="2400" dirty="0"/>
            </a:br>
            <a:r>
              <a:rPr lang="en-US" sz="2400" dirty="0"/>
              <a:t>		⟹  security against an active attacker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FA96C4-1133-F24D-9213-6AE268D7A18E}"/>
              </a:ext>
            </a:extLst>
          </p:cNvPr>
          <p:cNvGrpSpPr/>
          <p:nvPr/>
        </p:nvGrpSpPr>
        <p:grpSpPr>
          <a:xfrm>
            <a:off x="4277160" y="2762665"/>
            <a:ext cx="1919734" cy="571085"/>
            <a:chOff x="4277160" y="2762665"/>
            <a:chExt cx="1919734" cy="5710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F56124-2E84-794A-8308-B94204B7274A}"/>
                </a:ext>
              </a:extLst>
            </p:cNvPr>
            <p:cNvSpPr txBox="1"/>
            <p:nvPr/>
          </p:nvSpPr>
          <p:spPr>
            <a:xfrm>
              <a:off x="4648200" y="2872085"/>
              <a:ext cx="1548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attacker ??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14:cNvPr>
                <p14:cNvContentPartPr/>
                <p14:nvPr/>
              </p14:nvContentPartPr>
              <p14:xfrm>
                <a:off x="4277160" y="2762665"/>
                <a:ext cx="415080" cy="36230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67800" y="2753311"/>
                  <a:ext cx="433800" cy="381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70AED7-8DC8-8746-B760-7DD384B73C76}"/>
              </a:ext>
            </a:extLst>
          </p:cNvPr>
          <p:cNvGrpSpPr/>
          <p:nvPr/>
        </p:nvGrpSpPr>
        <p:grpSpPr>
          <a:xfrm>
            <a:off x="408783" y="2738795"/>
            <a:ext cx="499560" cy="819654"/>
            <a:chOff x="408783" y="2886730"/>
            <a:chExt cx="499560" cy="819654"/>
          </a:xfrm>
        </p:grpSpPr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CDD3E9F4-9270-9F43-9D1A-EAC3A54D6EA5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13FDF8-CC86-474A-94BA-A453083C7590}"/>
                </a:ext>
              </a:extLst>
            </p:cNvPr>
            <p:cNvSpPr txBox="1"/>
            <p:nvPr/>
          </p:nvSpPr>
          <p:spPr>
            <a:xfrm>
              <a:off x="408783" y="3337052"/>
              <a:ext cx="49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A524F1-76AD-AF46-89D0-DFF32F2E5D2C}"/>
              </a:ext>
            </a:extLst>
          </p:cNvPr>
          <p:cNvGrpSpPr/>
          <p:nvPr/>
        </p:nvGrpSpPr>
        <p:grpSpPr>
          <a:xfrm flipH="1">
            <a:off x="7772400" y="2726072"/>
            <a:ext cx="499560" cy="819654"/>
            <a:chOff x="408783" y="2886730"/>
            <a:chExt cx="499560" cy="819654"/>
          </a:xfrm>
        </p:grpSpPr>
        <p:sp>
          <p:nvSpPr>
            <p:cNvPr id="29" name="Down Arrow 28">
              <a:extLst>
                <a:ext uri="{FF2B5EF4-FFF2-40B4-BE49-F238E27FC236}">
                  <a16:creationId xmlns:a16="http://schemas.microsoft.com/office/drawing/2014/main" id="{E17DC0DC-B20D-8942-9854-CA5B10CDDFD9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29F4FC-C87A-0E42-B1B1-233E3C1AA868}"/>
                </a:ext>
              </a:extLst>
            </p:cNvPr>
            <p:cNvSpPr txBox="1"/>
            <p:nvPr/>
          </p:nvSpPr>
          <p:spPr>
            <a:xfrm>
              <a:off x="408783" y="3337052"/>
              <a:ext cx="49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0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to 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457200" y="123229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C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V="1">
            <a:off x="1943100" y="1391841"/>
            <a:ext cx="3162300" cy="95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832225" y="2591991"/>
            <a:ext cx="32654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905000" y="3334941"/>
            <a:ext cx="32908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826813" y="1085850"/>
            <a:ext cx="1158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solidFill>
                  <a:schemeClr val="tx2"/>
                </a:solidFill>
                <a:latin typeface="Tahoma" charset="0"/>
              </a:rPr>
              <a:t>ClientHello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17604" y="1401366"/>
            <a:ext cx="1821396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ServerHello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, 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[Finished]</a:t>
            </a: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7404100" y="117514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S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876426" y="2426891"/>
            <a:ext cx="1758879" cy="15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Finished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sz="1600" dirty="0">
              <a:solidFill>
                <a:schemeClr val="tx2"/>
              </a:solidFill>
              <a:latin typeface="Tahoma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AppilcationData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905000" y="3906441"/>
            <a:ext cx="32908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3973514" y="4477941"/>
            <a:ext cx="32654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562600" y="4166064"/>
            <a:ext cx="15955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ApplicationData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2286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72390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7684888" y="1681252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9EF420-EC60-EA47-AAFC-1FA38E7A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88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B14F1A-A8F8-5345-BE62-1EC23E72474C}"/>
              </a:ext>
            </a:extLst>
          </p:cNvPr>
          <p:cNvGrpSpPr/>
          <p:nvPr/>
        </p:nvGrpSpPr>
        <p:grpSpPr>
          <a:xfrm>
            <a:off x="1833561" y="1041797"/>
            <a:ext cx="3500438" cy="369093"/>
            <a:chOff x="1833561" y="1041797"/>
            <a:chExt cx="3500438" cy="36909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843086" y="1391840"/>
              <a:ext cx="31623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833561" y="1041797"/>
              <a:ext cx="3500438" cy="369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 ,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32D3404-16C6-9945-A541-6113FF5FF97D}"/>
              </a:ext>
            </a:extLst>
          </p:cNvPr>
          <p:cNvGrpSpPr/>
          <p:nvPr/>
        </p:nvGrpSpPr>
        <p:grpSpPr>
          <a:xfrm>
            <a:off x="2133599" y="1538287"/>
            <a:ext cx="5314951" cy="721518"/>
            <a:chOff x="2133599" y="1538287"/>
            <a:chExt cx="5314951" cy="721518"/>
          </a:xfrm>
        </p:grpSpPr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2133599" y="1907380"/>
              <a:ext cx="51816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471736" y="1538287"/>
              <a:ext cx="4976814" cy="7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128585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3152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7610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804985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1907312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8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794099" y="3833396"/>
            <a:ext cx="5509988" cy="795754"/>
            <a:chOff x="1894114" y="3833396"/>
            <a:chExt cx="5509988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8615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00600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521234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4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Properties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850" y="1128849"/>
            <a:ext cx="8863149" cy="4038600"/>
          </a:xfrm>
        </p:spPr>
        <p:txBody>
          <a:bodyPr>
            <a:normAutofit/>
          </a:bodyPr>
          <a:lstStyle/>
          <a:p>
            <a:pPr marL="0" indent="0">
              <a:spcBef>
                <a:spcPct val="80000"/>
              </a:spcBef>
              <a:buNone/>
            </a:pPr>
            <a:r>
              <a:rPr lang="en-US" b="1" dirty="0" err="1"/>
              <a:t>Nonces</a:t>
            </a:r>
            <a:r>
              <a:rPr lang="en-US" dirty="0"/>
              <a:t>:  </a:t>
            </a:r>
            <a:r>
              <a:rPr lang="en-US" b="0" dirty="0"/>
              <a:t>prevent replay of an old session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Forward secrecy</a:t>
            </a:r>
            <a:r>
              <a:rPr lang="en-US" dirty="0"/>
              <a:t>:  server compromise does not expose old sessions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Some identity protection</a:t>
            </a:r>
            <a:r>
              <a:rPr lang="en-US" dirty="0"/>
              <a:t>:  certificates are sent encrypted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b="1" dirty="0"/>
              <a:t>One sided authentication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Browser identifies server using server-cert</a:t>
            </a:r>
          </a:p>
          <a:p>
            <a:pPr lvl="1"/>
            <a:r>
              <a:rPr lang="en-US" dirty="0"/>
              <a:t>TLS has support for mutual authentication</a:t>
            </a:r>
          </a:p>
          <a:p>
            <a:pPr lvl="2">
              <a:buFontTx/>
              <a:buChar char="•"/>
            </a:pPr>
            <a:r>
              <a:rPr lang="en-US" dirty="0"/>
              <a:t> requires a client pk/</a:t>
            </a:r>
            <a:r>
              <a:rPr lang="en-US" dirty="0" err="1"/>
              <a:t>sk</a:t>
            </a:r>
            <a:r>
              <a:rPr lang="en-US" dirty="0"/>
              <a:t> and client-cert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D3C68-1C15-1C4F-84C6-701B70158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57" y="133350"/>
            <a:ext cx="4648200" cy="923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772761-1589-024C-ACA0-2915FE5CD9F8}"/>
              </a:ext>
            </a:extLst>
          </p:cNvPr>
          <p:cNvSpPr txBox="1"/>
          <p:nvPr/>
        </p:nvSpPr>
        <p:spPr>
          <a:xfrm>
            <a:off x="8321155" y="105703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Gmail</a:t>
            </a:r>
          </a:p>
        </p:txBody>
      </p:sp>
    </p:spTree>
    <p:extLst>
      <p:ext uri="{BB962C8B-B14F-4D97-AF65-F5344CB8AC3E}">
        <p14:creationId xmlns:p14="http://schemas.microsoft.com/office/powerpoint/2010/main" val="34795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brief sample of advanced crypto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2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we do the same without</a:t>
            </a:r>
            <a:br>
              <a:rPr lang="en-US" dirty="0"/>
            </a:br>
            <a:r>
              <a:rPr lang="en-US" dirty="0"/>
              <a:t>a trusted party?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38800" y="264795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trusted</a:t>
            </a:r>
            <a:br>
              <a:rPr lang="en-US" dirty="0"/>
            </a:br>
            <a:r>
              <a:rPr lang="en-US" dirty="0"/>
              <a:t>authority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4795777" y="2114550"/>
            <a:ext cx="843023" cy="6096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5519677" y="2114550"/>
            <a:ext cx="42874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 flipH="1">
            <a:off x="6219946" y="2114550"/>
            <a:ext cx="23631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</p:cNvCxnSpPr>
          <p:nvPr/>
        </p:nvCxnSpPr>
        <p:spPr>
          <a:xfrm flipH="1">
            <a:off x="6629401" y="2114550"/>
            <a:ext cx="33807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6781" y="3790950"/>
            <a:ext cx="232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MAJ(v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781800" y="3028950"/>
            <a:ext cx="1295400" cy="762000"/>
            <a:chOff x="6781800" y="3028950"/>
            <a:chExt cx="1371600" cy="457200"/>
          </a:xfrm>
        </p:grpSpPr>
        <p:cxnSp>
          <p:nvCxnSpPr>
            <p:cNvPr id="23" name="Straight Arrow Connector 22"/>
            <p:cNvCxnSpPr>
              <a:stCxn id="10" idx="3"/>
            </p:cNvCxnSpPr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139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r>
              <a:rPr lang="en-US" dirty="0"/>
              <a:t>Private auctions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Secure multi-party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800350"/>
            <a:ext cx="7622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Goal:   compute   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>
              <a:tabLst>
                <a:tab pos="1092200" algn="l"/>
              </a:tabLst>
            </a:pPr>
            <a:r>
              <a:rPr lang="en-US" sz="2400" dirty="0"/>
              <a:t>“</a:t>
            </a:r>
            <a:r>
              <a:rPr lang="en-US" sz="2400" dirty="0" err="1"/>
              <a:t>Thm</a:t>
            </a:r>
            <a:r>
              <a:rPr lang="en-US" sz="2400" dirty="0"/>
              <a:t>:”   anything that can be done with a </a:t>
            </a:r>
            <a:r>
              <a:rPr lang="en-US" sz="2400"/>
              <a:t>trusted authority</a:t>
            </a:r>
            <a:br>
              <a:rPr lang="en-US" sz="2400" dirty="0"/>
            </a:br>
            <a:r>
              <a:rPr lang="en-US" sz="2400" dirty="0"/>
              <a:t>	can also be done without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1"/>
            <a:endCxn id="6" idx="3"/>
          </p:cNvCxnSpPr>
          <p:nvPr/>
        </p:nvCxnSpPr>
        <p:spPr>
          <a:xfrm>
            <a:off x="4981455" y="1768475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77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5400000" flipV="1">
            <a:off x="5638800" y="2266950"/>
            <a:ext cx="914400" cy="457200"/>
            <a:chOff x="6781800" y="3028950"/>
            <a:chExt cx="1371600" cy="4572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24600" y="2719685"/>
            <a:ext cx="187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65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Magical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229600" cy="2895600"/>
          </a:xfrm>
        </p:spPr>
        <p:txBody>
          <a:bodyPr/>
          <a:lstStyle/>
          <a:p>
            <a:r>
              <a:rPr lang="en-US" dirty="0"/>
              <a:t>Privately outsourcing computation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776"/>
              </a:spcBef>
            </a:pPr>
            <a:r>
              <a:rPr lang="en-US" dirty="0"/>
              <a:t>Zero knowledge </a:t>
            </a:r>
            <a:r>
              <a:rPr lang="en-US" sz="1800" dirty="0"/>
              <a:t>(proof of knowledge)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85731" y="1733550"/>
            <a:ext cx="1076739" cy="990600"/>
            <a:chOff x="4038600" y="1123950"/>
            <a:chExt cx="1076739" cy="99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00669" y="1428750"/>
            <a:ext cx="79973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search</a:t>
            </a:r>
            <a:br>
              <a:rPr lang="en-US" dirty="0"/>
            </a:br>
            <a:r>
              <a:rPr lang="en-US" dirty="0"/>
              <a:t>query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72400" y="1809750"/>
            <a:ext cx="914400" cy="923636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6553200" y="971550"/>
            <a:ext cx="2133600" cy="609600"/>
          </a:xfrm>
          <a:prstGeom prst="cloudCallout">
            <a:avLst>
              <a:gd name="adj1" fmla="val 18642"/>
              <a:gd name="adj2" fmla="val 979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What did she search for?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647950"/>
            <a:ext cx="8130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95600" y="3333750"/>
            <a:ext cx="4724400" cy="1562219"/>
            <a:chOff x="2895600" y="3333750"/>
            <a:chExt cx="4724400" cy="1562219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95600" y="4476750"/>
              <a:ext cx="3505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25965" y="4095750"/>
              <a:ext cx="252229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 know the factors of N !!</a:t>
              </a:r>
            </a:p>
            <a:p>
              <a:pPr algn="ctr">
                <a:spcBef>
                  <a:spcPts val="1200"/>
                </a:spcBef>
              </a:pPr>
              <a:r>
                <a:rPr lang="en-US" dirty="0"/>
                <a:t>proof  π</a:t>
              </a:r>
            </a:p>
          </p:txBody>
        </p:sp>
        <p:sp>
          <p:nvSpPr>
            <p:cNvPr id="28" name="Cloud Callout 27"/>
            <p:cNvSpPr/>
            <p:nvPr/>
          </p:nvSpPr>
          <p:spPr>
            <a:xfrm>
              <a:off x="5715000" y="3333750"/>
              <a:ext cx="1905000" cy="609600"/>
            </a:xfrm>
            <a:prstGeom prst="cloudCallout">
              <a:avLst>
                <a:gd name="adj1" fmla="val 18642"/>
                <a:gd name="adj2" fmla="val 9791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???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5800" y="1638240"/>
            <a:ext cx="2743200" cy="400110"/>
            <a:chOff x="4495800" y="1638240"/>
            <a:chExt cx="27432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495800" y="2038350"/>
              <a:ext cx="2743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05400" y="1638240"/>
              <a:ext cx="11857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query ]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247840"/>
            <a:ext cx="2667000" cy="400110"/>
            <a:chOff x="4572000" y="2247840"/>
            <a:chExt cx="2667000" cy="40011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572000" y="2266950"/>
              <a:ext cx="266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29200" y="2247840"/>
              <a:ext cx="128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results ]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32194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9600" y="4019550"/>
            <a:ext cx="2219739" cy="990600"/>
            <a:chOff x="609600" y="4019550"/>
            <a:chExt cx="2219739" cy="990600"/>
          </a:xfrm>
        </p:grpSpPr>
        <p:grpSp>
          <p:nvGrpSpPr>
            <p:cNvPr id="20" name="Group 19"/>
            <p:cNvGrpSpPr/>
            <p:nvPr/>
          </p:nvGrpSpPr>
          <p:grpSpPr>
            <a:xfrm>
              <a:off x="1752600" y="4019550"/>
              <a:ext cx="1076739" cy="990600"/>
              <a:chOff x="4038600" y="1123950"/>
              <a:chExt cx="1076739" cy="9906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038600" y="1123950"/>
                <a:ext cx="1076739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343400" y="1200150"/>
                <a:ext cx="63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Alice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09600" y="4171950"/>
              <a:ext cx="937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N=</a:t>
              </a:r>
              <a:r>
                <a:rPr lang="en-US" sz="2400" dirty="0" err="1"/>
                <a:t>p∙q</a:t>
              </a:r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00800" y="4171950"/>
            <a:ext cx="1831138" cy="914400"/>
            <a:chOff x="6400800" y="4171950"/>
            <a:chExt cx="1831138" cy="914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400800" y="4171950"/>
              <a:ext cx="1066800" cy="914400"/>
              <a:chOff x="7543800" y="971550"/>
              <a:chExt cx="1295400" cy="130848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543800" y="971550"/>
                <a:ext cx="1295400" cy="1308485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133569" y="1352550"/>
                <a:ext cx="553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848600" y="4171950"/>
              <a:ext cx="383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90752" y="2647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C00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601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Privacy:   Group Signatures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41897"/>
            <a:ext cx="8382000" cy="112037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Simple solution:   give all users same private key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en-US" dirty="0"/>
              <a:t>	… but also need to revoke signers when they misbehave</a:t>
            </a:r>
          </a:p>
        </p:txBody>
      </p:sp>
      <p:pic>
        <p:nvPicPr>
          <p:cNvPr id="65540" name="Picture 4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dawrz4zx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838200" cy="6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55171" y="2000251"/>
            <a:ext cx="1482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Key Issuer</a:t>
            </a:r>
          </a:p>
        </p:txBody>
      </p:sp>
      <p:pic>
        <p:nvPicPr>
          <p:cNvPr id="65543" name="Picture 7" descr="ge0ur_eq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28700"/>
            <a:ext cx="1057275" cy="4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51473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958494" y="1896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1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942619" y="3039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2</a:t>
            </a:r>
          </a:p>
        </p:txBody>
      </p: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2057400" y="1371600"/>
            <a:ext cx="2971800" cy="1657350"/>
            <a:chOff x="1296" y="1152"/>
            <a:chExt cx="1872" cy="1392"/>
          </a:xfrm>
        </p:grpSpPr>
        <p:pic>
          <p:nvPicPr>
            <p:cNvPr id="65548" name="Picture 12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1152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49" name="Picture 13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2083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 flipV="1">
              <a:off x="1296" y="1392"/>
              <a:ext cx="120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1" name="Line 15"/>
            <p:cNvSpPr>
              <a:spLocks noChangeShapeType="1"/>
            </p:cNvSpPr>
            <p:nvPr/>
          </p:nvSpPr>
          <p:spPr bwMode="auto">
            <a:xfrm>
              <a:off x="1296" y="1632"/>
              <a:ext cx="1152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>
              <a:off x="1824" y="2016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6705600" y="1428750"/>
            <a:ext cx="1905000" cy="1828800"/>
            <a:chOff x="4224" y="1200"/>
            <a:chExt cx="1200" cy="1536"/>
          </a:xfrm>
        </p:grpSpPr>
        <p:sp>
          <p:nvSpPr>
            <p:cNvPr id="65554" name="AutoShape 18"/>
            <p:cNvSpPr>
              <a:spLocks noChangeArrowheads="1"/>
            </p:cNvSpPr>
            <p:nvPr/>
          </p:nvSpPr>
          <p:spPr bwMode="auto">
            <a:xfrm>
              <a:off x="4224" y="2160"/>
              <a:ext cx="1200" cy="576"/>
            </a:xfrm>
            <a:prstGeom prst="wedgeRoundRectCallout">
              <a:avLst>
                <a:gd name="adj1" fmla="val 31583"/>
                <a:gd name="adj2" fmla="val -8773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 b="1">
                  <a:latin typeface="Arial" charset="0"/>
                </a:rPr>
                <a:t>Is  sig  from user 1 or 2?</a:t>
              </a:r>
            </a:p>
          </p:txBody>
        </p:sp>
        <p:grpSp>
          <p:nvGrpSpPr>
            <p:cNvPr id="65555" name="Group 19"/>
            <p:cNvGrpSpPr>
              <a:grpSpLocks/>
            </p:cNvGrpSpPr>
            <p:nvPr/>
          </p:nvGrpSpPr>
          <p:grpSpPr bwMode="auto">
            <a:xfrm>
              <a:off x="4992" y="1200"/>
              <a:ext cx="386" cy="848"/>
              <a:chOff x="4992" y="1200"/>
              <a:chExt cx="386" cy="848"/>
            </a:xfrm>
          </p:grpSpPr>
          <p:sp>
            <p:nvSpPr>
              <p:cNvPr id="65556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4992" y="1200"/>
                <a:ext cx="386" cy="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7" name="Freeform 21"/>
              <p:cNvSpPr>
                <a:spLocks/>
              </p:cNvSpPr>
              <p:nvPr/>
            </p:nvSpPr>
            <p:spPr bwMode="auto">
              <a:xfrm>
                <a:off x="5189" y="1200"/>
                <a:ext cx="27" cy="28"/>
              </a:xfrm>
              <a:custGeom>
                <a:avLst/>
                <a:gdLst>
                  <a:gd name="T0" fmla="*/ 0 w 54"/>
                  <a:gd name="T1" fmla="*/ 42 h 57"/>
                  <a:gd name="T2" fmla="*/ 39 w 54"/>
                  <a:gd name="T3" fmla="*/ 0 h 57"/>
                  <a:gd name="T4" fmla="*/ 54 w 54"/>
                  <a:gd name="T5" fmla="*/ 16 h 57"/>
                  <a:gd name="T6" fmla="*/ 16 w 54"/>
                  <a:gd name="T7" fmla="*/ 57 h 57"/>
                  <a:gd name="T8" fmla="*/ 0 w 54"/>
                  <a:gd name="T9" fmla="*/ 4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0" y="42"/>
                    </a:moveTo>
                    <a:lnTo>
                      <a:pt x="39" y="0"/>
                    </a:lnTo>
                    <a:lnTo>
                      <a:pt x="54" y="16"/>
                    </a:lnTo>
                    <a:lnTo>
                      <a:pt x="16" y="5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8" name="Freeform 22"/>
              <p:cNvSpPr>
                <a:spLocks/>
              </p:cNvSpPr>
              <p:nvPr/>
            </p:nvSpPr>
            <p:spPr bwMode="auto">
              <a:xfrm>
                <a:off x="5203" y="1240"/>
                <a:ext cx="30" cy="18"/>
              </a:xfrm>
              <a:custGeom>
                <a:avLst/>
                <a:gdLst>
                  <a:gd name="T0" fmla="*/ 0 w 58"/>
                  <a:gd name="T1" fmla="*/ 17 h 38"/>
                  <a:gd name="T2" fmla="*/ 53 w 58"/>
                  <a:gd name="T3" fmla="*/ 0 h 38"/>
                  <a:gd name="T4" fmla="*/ 58 w 58"/>
                  <a:gd name="T5" fmla="*/ 23 h 38"/>
                  <a:gd name="T6" fmla="*/ 6 w 58"/>
                  <a:gd name="T7" fmla="*/ 38 h 38"/>
                  <a:gd name="T8" fmla="*/ 0 w 58"/>
                  <a:gd name="T9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8">
                    <a:moveTo>
                      <a:pt x="0" y="17"/>
                    </a:moveTo>
                    <a:lnTo>
                      <a:pt x="53" y="0"/>
                    </a:lnTo>
                    <a:lnTo>
                      <a:pt x="58" y="23"/>
                    </a:lnTo>
                    <a:lnTo>
                      <a:pt x="6" y="3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9" name="Freeform 23"/>
              <p:cNvSpPr>
                <a:spLocks/>
              </p:cNvSpPr>
              <p:nvPr/>
            </p:nvSpPr>
            <p:spPr bwMode="auto">
              <a:xfrm>
                <a:off x="5208" y="1279"/>
                <a:ext cx="29" cy="15"/>
              </a:xfrm>
              <a:custGeom>
                <a:avLst/>
                <a:gdLst>
                  <a:gd name="T0" fmla="*/ 4 w 57"/>
                  <a:gd name="T1" fmla="*/ 0 h 29"/>
                  <a:gd name="T2" fmla="*/ 57 w 57"/>
                  <a:gd name="T3" fmla="*/ 8 h 29"/>
                  <a:gd name="T4" fmla="*/ 54 w 57"/>
                  <a:gd name="T5" fmla="*/ 29 h 29"/>
                  <a:gd name="T6" fmla="*/ 0 w 57"/>
                  <a:gd name="T7" fmla="*/ 23 h 29"/>
                  <a:gd name="T8" fmla="*/ 4 w 5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4" y="0"/>
                    </a:moveTo>
                    <a:lnTo>
                      <a:pt x="57" y="8"/>
                    </a:lnTo>
                    <a:lnTo>
                      <a:pt x="54" y="29"/>
                    </a:lnTo>
                    <a:lnTo>
                      <a:pt x="0" y="2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0" name="Freeform 24"/>
              <p:cNvSpPr>
                <a:spLocks/>
              </p:cNvSpPr>
              <p:nvPr/>
            </p:nvSpPr>
            <p:spPr bwMode="auto">
              <a:xfrm flipH="1">
                <a:off x="4998" y="1496"/>
                <a:ext cx="373" cy="551"/>
              </a:xfrm>
              <a:custGeom>
                <a:avLst/>
                <a:gdLst>
                  <a:gd name="T0" fmla="*/ 722 w 748"/>
                  <a:gd name="T1" fmla="*/ 916 h 1102"/>
                  <a:gd name="T2" fmla="*/ 748 w 748"/>
                  <a:gd name="T3" fmla="*/ 807 h 1102"/>
                  <a:gd name="T4" fmla="*/ 675 w 748"/>
                  <a:gd name="T5" fmla="*/ 678 h 1102"/>
                  <a:gd name="T6" fmla="*/ 564 w 748"/>
                  <a:gd name="T7" fmla="*/ 616 h 1102"/>
                  <a:gd name="T8" fmla="*/ 555 w 748"/>
                  <a:gd name="T9" fmla="*/ 613 h 1102"/>
                  <a:gd name="T10" fmla="*/ 600 w 748"/>
                  <a:gd name="T11" fmla="*/ 350 h 1102"/>
                  <a:gd name="T12" fmla="*/ 670 w 748"/>
                  <a:gd name="T13" fmla="*/ 306 h 1102"/>
                  <a:gd name="T14" fmla="*/ 683 w 748"/>
                  <a:gd name="T15" fmla="*/ 250 h 1102"/>
                  <a:gd name="T16" fmla="*/ 654 w 748"/>
                  <a:gd name="T17" fmla="*/ 198 h 1102"/>
                  <a:gd name="T18" fmla="*/ 598 w 748"/>
                  <a:gd name="T19" fmla="*/ 160 h 1102"/>
                  <a:gd name="T20" fmla="*/ 569 w 748"/>
                  <a:gd name="T21" fmla="*/ 146 h 1102"/>
                  <a:gd name="T22" fmla="*/ 566 w 748"/>
                  <a:gd name="T23" fmla="*/ 125 h 1102"/>
                  <a:gd name="T24" fmla="*/ 538 w 748"/>
                  <a:gd name="T25" fmla="*/ 99 h 1102"/>
                  <a:gd name="T26" fmla="*/ 499 w 748"/>
                  <a:gd name="T27" fmla="*/ 99 h 1102"/>
                  <a:gd name="T28" fmla="*/ 472 w 748"/>
                  <a:gd name="T29" fmla="*/ 125 h 1102"/>
                  <a:gd name="T30" fmla="*/ 472 w 748"/>
                  <a:gd name="T31" fmla="*/ 164 h 1102"/>
                  <a:gd name="T32" fmla="*/ 499 w 748"/>
                  <a:gd name="T33" fmla="*/ 191 h 1102"/>
                  <a:gd name="T34" fmla="*/ 540 w 748"/>
                  <a:gd name="T35" fmla="*/ 190 h 1102"/>
                  <a:gd name="T36" fmla="*/ 582 w 748"/>
                  <a:gd name="T37" fmla="*/ 190 h 1102"/>
                  <a:gd name="T38" fmla="*/ 629 w 748"/>
                  <a:gd name="T39" fmla="*/ 222 h 1102"/>
                  <a:gd name="T40" fmla="*/ 650 w 748"/>
                  <a:gd name="T41" fmla="*/ 254 h 1102"/>
                  <a:gd name="T42" fmla="*/ 642 w 748"/>
                  <a:gd name="T43" fmla="*/ 285 h 1102"/>
                  <a:gd name="T44" fmla="*/ 590 w 748"/>
                  <a:gd name="T45" fmla="*/ 318 h 1102"/>
                  <a:gd name="T46" fmla="*/ 507 w 748"/>
                  <a:gd name="T47" fmla="*/ 264 h 1102"/>
                  <a:gd name="T48" fmla="*/ 425 w 748"/>
                  <a:gd name="T49" fmla="*/ 194 h 1102"/>
                  <a:gd name="T50" fmla="*/ 324 w 748"/>
                  <a:gd name="T51" fmla="*/ 201 h 1102"/>
                  <a:gd name="T52" fmla="*/ 259 w 748"/>
                  <a:gd name="T53" fmla="*/ 254 h 1102"/>
                  <a:gd name="T54" fmla="*/ 202 w 748"/>
                  <a:gd name="T55" fmla="*/ 300 h 1102"/>
                  <a:gd name="T56" fmla="*/ 78 w 748"/>
                  <a:gd name="T57" fmla="*/ 282 h 1102"/>
                  <a:gd name="T58" fmla="*/ 35 w 748"/>
                  <a:gd name="T59" fmla="*/ 206 h 1102"/>
                  <a:gd name="T60" fmla="*/ 64 w 748"/>
                  <a:gd name="T61" fmla="*/ 138 h 1102"/>
                  <a:gd name="T62" fmla="*/ 116 w 748"/>
                  <a:gd name="T63" fmla="*/ 99 h 1102"/>
                  <a:gd name="T64" fmla="*/ 163 w 748"/>
                  <a:gd name="T65" fmla="*/ 74 h 1102"/>
                  <a:gd name="T66" fmla="*/ 161 w 748"/>
                  <a:gd name="T67" fmla="*/ 19 h 1102"/>
                  <a:gd name="T68" fmla="*/ 129 w 748"/>
                  <a:gd name="T69" fmla="*/ 0 h 1102"/>
                  <a:gd name="T70" fmla="*/ 78 w 748"/>
                  <a:gd name="T71" fmla="*/ 23 h 1102"/>
                  <a:gd name="T72" fmla="*/ 75 w 748"/>
                  <a:gd name="T73" fmla="*/ 66 h 1102"/>
                  <a:gd name="T74" fmla="*/ 38 w 748"/>
                  <a:gd name="T75" fmla="*/ 117 h 1102"/>
                  <a:gd name="T76" fmla="*/ 0 w 748"/>
                  <a:gd name="T77" fmla="*/ 202 h 1102"/>
                  <a:gd name="T78" fmla="*/ 44 w 748"/>
                  <a:gd name="T79" fmla="*/ 298 h 1102"/>
                  <a:gd name="T80" fmla="*/ 171 w 748"/>
                  <a:gd name="T81" fmla="*/ 335 h 1102"/>
                  <a:gd name="T82" fmla="*/ 234 w 748"/>
                  <a:gd name="T83" fmla="*/ 339 h 1102"/>
                  <a:gd name="T84" fmla="*/ 262 w 748"/>
                  <a:gd name="T85" fmla="*/ 632 h 1102"/>
                  <a:gd name="T86" fmla="*/ 204 w 748"/>
                  <a:gd name="T87" fmla="*/ 671 h 1102"/>
                  <a:gd name="T88" fmla="*/ 160 w 748"/>
                  <a:gd name="T89" fmla="*/ 729 h 1102"/>
                  <a:gd name="T90" fmla="*/ 153 w 748"/>
                  <a:gd name="T91" fmla="*/ 807 h 1102"/>
                  <a:gd name="T92" fmla="*/ 192 w 748"/>
                  <a:gd name="T93" fmla="*/ 896 h 1102"/>
                  <a:gd name="T94" fmla="*/ 91 w 748"/>
                  <a:gd name="T95" fmla="*/ 981 h 1102"/>
                  <a:gd name="T96" fmla="*/ 113 w 748"/>
                  <a:gd name="T97" fmla="*/ 994 h 1102"/>
                  <a:gd name="T98" fmla="*/ 213 w 748"/>
                  <a:gd name="T99" fmla="*/ 869 h 1102"/>
                  <a:gd name="T100" fmla="*/ 186 w 748"/>
                  <a:gd name="T101" fmla="*/ 793 h 1102"/>
                  <a:gd name="T102" fmla="*/ 197 w 748"/>
                  <a:gd name="T103" fmla="*/ 731 h 1102"/>
                  <a:gd name="T104" fmla="*/ 233 w 748"/>
                  <a:gd name="T105" fmla="*/ 691 h 1102"/>
                  <a:gd name="T106" fmla="*/ 270 w 748"/>
                  <a:gd name="T107" fmla="*/ 733 h 1102"/>
                  <a:gd name="T108" fmla="*/ 594 w 748"/>
                  <a:gd name="T109" fmla="*/ 666 h 1102"/>
                  <a:gd name="T110" fmla="*/ 685 w 748"/>
                  <a:gd name="T111" fmla="*/ 736 h 1102"/>
                  <a:gd name="T112" fmla="*/ 715 w 748"/>
                  <a:gd name="T113" fmla="*/ 836 h 1102"/>
                  <a:gd name="T114" fmla="*/ 668 w 748"/>
                  <a:gd name="T115" fmla="*/ 939 h 1102"/>
                  <a:gd name="T116" fmla="*/ 717 w 748"/>
                  <a:gd name="T117" fmla="*/ 1098 h 1102"/>
                  <a:gd name="T118" fmla="*/ 741 w 748"/>
                  <a:gd name="T119" fmla="*/ 1096 h 1102"/>
                  <a:gd name="T120" fmla="*/ 740 w 748"/>
                  <a:gd name="T121" fmla="*/ 107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8" h="1102">
                    <a:moveTo>
                      <a:pt x="657" y="1003"/>
                    </a:moveTo>
                    <a:lnTo>
                      <a:pt x="683" y="974"/>
                    </a:lnTo>
                    <a:lnTo>
                      <a:pt x="704" y="945"/>
                    </a:lnTo>
                    <a:lnTo>
                      <a:pt x="722" y="916"/>
                    </a:lnTo>
                    <a:lnTo>
                      <a:pt x="735" y="888"/>
                    </a:lnTo>
                    <a:lnTo>
                      <a:pt x="743" y="861"/>
                    </a:lnTo>
                    <a:lnTo>
                      <a:pt x="748" y="833"/>
                    </a:lnTo>
                    <a:lnTo>
                      <a:pt x="748" y="807"/>
                    </a:lnTo>
                    <a:lnTo>
                      <a:pt x="745" y="781"/>
                    </a:lnTo>
                    <a:lnTo>
                      <a:pt x="728" y="741"/>
                    </a:lnTo>
                    <a:lnTo>
                      <a:pt x="704" y="707"/>
                    </a:lnTo>
                    <a:lnTo>
                      <a:pt x="675" y="678"/>
                    </a:lnTo>
                    <a:lnTo>
                      <a:pt x="642" y="655"/>
                    </a:lnTo>
                    <a:lnTo>
                      <a:pt x="611" y="637"/>
                    </a:lnTo>
                    <a:lnTo>
                      <a:pt x="584" y="624"/>
                    </a:lnTo>
                    <a:lnTo>
                      <a:pt x="564" y="616"/>
                    </a:lnTo>
                    <a:lnTo>
                      <a:pt x="556" y="613"/>
                    </a:lnTo>
                    <a:lnTo>
                      <a:pt x="556" y="613"/>
                    </a:lnTo>
                    <a:lnTo>
                      <a:pt x="555" y="613"/>
                    </a:lnTo>
                    <a:lnTo>
                      <a:pt x="555" y="613"/>
                    </a:lnTo>
                    <a:lnTo>
                      <a:pt x="553" y="613"/>
                    </a:lnTo>
                    <a:lnTo>
                      <a:pt x="529" y="353"/>
                    </a:lnTo>
                    <a:lnTo>
                      <a:pt x="568" y="353"/>
                    </a:lnTo>
                    <a:lnTo>
                      <a:pt x="600" y="350"/>
                    </a:lnTo>
                    <a:lnTo>
                      <a:pt x="626" y="342"/>
                    </a:lnTo>
                    <a:lnTo>
                      <a:pt x="646" y="332"/>
                    </a:lnTo>
                    <a:lnTo>
                      <a:pt x="660" y="319"/>
                    </a:lnTo>
                    <a:lnTo>
                      <a:pt x="670" y="306"/>
                    </a:lnTo>
                    <a:lnTo>
                      <a:pt x="676" y="292"/>
                    </a:lnTo>
                    <a:lnTo>
                      <a:pt x="681" y="279"/>
                    </a:lnTo>
                    <a:lnTo>
                      <a:pt x="683" y="264"/>
                    </a:lnTo>
                    <a:lnTo>
                      <a:pt x="683" y="250"/>
                    </a:lnTo>
                    <a:lnTo>
                      <a:pt x="680" y="235"/>
                    </a:lnTo>
                    <a:lnTo>
                      <a:pt x="673" y="222"/>
                    </a:lnTo>
                    <a:lnTo>
                      <a:pt x="665" y="209"/>
                    </a:lnTo>
                    <a:lnTo>
                      <a:pt x="654" y="198"/>
                    </a:lnTo>
                    <a:lnTo>
                      <a:pt x="641" y="188"/>
                    </a:lnTo>
                    <a:lnTo>
                      <a:pt x="628" y="177"/>
                    </a:lnTo>
                    <a:lnTo>
                      <a:pt x="613" y="168"/>
                    </a:lnTo>
                    <a:lnTo>
                      <a:pt x="598" y="160"/>
                    </a:lnTo>
                    <a:lnTo>
                      <a:pt x="582" y="152"/>
                    </a:lnTo>
                    <a:lnTo>
                      <a:pt x="568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4"/>
                    </a:lnTo>
                    <a:lnTo>
                      <a:pt x="568" y="134"/>
                    </a:lnTo>
                    <a:lnTo>
                      <a:pt x="566" y="125"/>
                    </a:lnTo>
                    <a:lnTo>
                      <a:pt x="561" y="117"/>
                    </a:lnTo>
                    <a:lnTo>
                      <a:pt x="555" y="110"/>
                    </a:lnTo>
                    <a:lnTo>
                      <a:pt x="546" y="104"/>
                    </a:lnTo>
                    <a:lnTo>
                      <a:pt x="538" y="99"/>
                    </a:lnTo>
                    <a:lnTo>
                      <a:pt x="529" y="97"/>
                    </a:lnTo>
                    <a:lnTo>
                      <a:pt x="519" y="95"/>
                    </a:lnTo>
                    <a:lnTo>
                      <a:pt x="509" y="97"/>
                    </a:lnTo>
                    <a:lnTo>
                      <a:pt x="499" y="99"/>
                    </a:lnTo>
                    <a:lnTo>
                      <a:pt x="491" y="104"/>
                    </a:lnTo>
                    <a:lnTo>
                      <a:pt x="483" y="110"/>
                    </a:lnTo>
                    <a:lnTo>
                      <a:pt x="477" y="117"/>
                    </a:lnTo>
                    <a:lnTo>
                      <a:pt x="472" y="125"/>
                    </a:lnTo>
                    <a:lnTo>
                      <a:pt x="470" y="134"/>
                    </a:lnTo>
                    <a:lnTo>
                      <a:pt x="468" y="144"/>
                    </a:lnTo>
                    <a:lnTo>
                      <a:pt x="470" y="154"/>
                    </a:lnTo>
                    <a:lnTo>
                      <a:pt x="472" y="164"/>
                    </a:lnTo>
                    <a:lnTo>
                      <a:pt x="477" y="172"/>
                    </a:lnTo>
                    <a:lnTo>
                      <a:pt x="483" y="180"/>
                    </a:lnTo>
                    <a:lnTo>
                      <a:pt x="491" y="186"/>
                    </a:lnTo>
                    <a:lnTo>
                      <a:pt x="499" y="191"/>
                    </a:lnTo>
                    <a:lnTo>
                      <a:pt x="509" y="193"/>
                    </a:lnTo>
                    <a:lnTo>
                      <a:pt x="519" y="194"/>
                    </a:lnTo>
                    <a:lnTo>
                      <a:pt x="530" y="193"/>
                    </a:lnTo>
                    <a:lnTo>
                      <a:pt x="540" y="190"/>
                    </a:lnTo>
                    <a:lnTo>
                      <a:pt x="548" y="185"/>
                    </a:lnTo>
                    <a:lnTo>
                      <a:pt x="556" y="178"/>
                    </a:lnTo>
                    <a:lnTo>
                      <a:pt x="569" y="185"/>
                    </a:lnTo>
                    <a:lnTo>
                      <a:pt x="582" y="190"/>
                    </a:lnTo>
                    <a:lnTo>
                      <a:pt x="595" y="198"/>
                    </a:lnTo>
                    <a:lnTo>
                      <a:pt x="608" y="204"/>
                    </a:lnTo>
                    <a:lnTo>
                      <a:pt x="618" y="212"/>
                    </a:lnTo>
                    <a:lnTo>
                      <a:pt x="629" y="222"/>
                    </a:lnTo>
                    <a:lnTo>
                      <a:pt x="637" y="230"/>
                    </a:lnTo>
                    <a:lnTo>
                      <a:pt x="644" y="240"/>
                    </a:lnTo>
                    <a:lnTo>
                      <a:pt x="647" y="246"/>
                    </a:lnTo>
                    <a:lnTo>
                      <a:pt x="650" y="254"/>
                    </a:lnTo>
                    <a:lnTo>
                      <a:pt x="650" y="261"/>
                    </a:lnTo>
                    <a:lnTo>
                      <a:pt x="649" y="269"/>
                    </a:lnTo>
                    <a:lnTo>
                      <a:pt x="647" y="277"/>
                    </a:lnTo>
                    <a:lnTo>
                      <a:pt x="642" y="285"/>
                    </a:lnTo>
                    <a:lnTo>
                      <a:pt x="636" y="295"/>
                    </a:lnTo>
                    <a:lnTo>
                      <a:pt x="626" y="303"/>
                    </a:lnTo>
                    <a:lnTo>
                      <a:pt x="611" y="311"/>
                    </a:lnTo>
                    <a:lnTo>
                      <a:pt x="590" y="318"/>
                    </a:lnTo>
                    <a:lnTo>
                      <a:pt x="561" y="321"/>
                    </a:lnTo>
                    <a:lnTo>
                      <a:pt x="525" y="319"/>
                    </a:lnTo>
                    <a:lnTo>
                      <a:pt x="519" y="290"/>
                    </a:lnTo>
                    <a:lnTo>
                      <a:pt x="507" y="264"/>
                    </a:lnTo>
                    <a:lnTo>
                      <a:pt x="491" y="241"/>
                    </a:lnTo>
                    <a:lnTo>
                      <a:pt x="472" y="222"/>
                    </a:lnTo>
                    <a:lnTo>
                      <a:pt x="449" y="206"/>
                    </a:lnTo>
                    <a:lnTo>
                      <a:pt x="425" y="194"/>
                    </a:lnTo>
                    <a:lnTo>
                      <a:pt x="397" y="190"/>
                    </a:lnTo>
                    <a:lnTo>
                      <a:pt x="368" y="190"/>
                    </a:lnTo>
                    <a:lnTo>
                      <a:pt x="345" y="194"/>
                    </a:lnTo>
                    <a:lnTo>
                      <a:pt x="324" y="201"/>
                    </a:lnTo>
                    <a:lnTo>
                      <a:pt x="304" y="211"/>
                    </a:lnTo>
                    <a:lnTo>
                      <a:pt x="288" y="224"/>
                    </a:lnTo>
                    <a:lnTo>
                      <a:pt x="272" y="238"/>
                    </a:lnTo>
                    <a:lnTo>
                      <a:pt x="259" y="254"/>
                    </a:lnTo>
                    <a:lnTo>
                      <a:pt x="249" y="274"/>
                    </a:lnTo>
                    <a:lnTo>
                      <a:pt x="241" y="293"/>
                    </a:lnTo>
                    <a:lnTo>
                      <a:pt x="225" y="297"/>
                    </a:lnTo>
                    <a:lnTo>
                      <a:pt x="202" y="300"/>
                    </a:lnTo>
                    <a:lnTo>
                      <a:pt x="171" y="301"/>
                    </a:lnTo>
                    <a:lnTo>
                      <a:pt x="140" y="300"/>
                    </a:lnTo>
                    <a:lnTo>
                      <a:pt x="108" y="295"/>
                    </a:lnTo>
                    <a:lnTo>
                      <a:pt x="78" y="282"/>
                    </a:lnTo>
                    <a:lnTo>
                      <a:pt x="52" y="259"/>
                    </a:lnTo>
                    <a:lnTo>
                      <a:pt x="36" y="228"/>
                    </a:lnTo>
                    <a:lnTo>
                      <a:pt x="35" y="217"/>
                    </a:lnTo>
                    <a:lnTo>
                      <a:pt x="35" y="206"/>
                    </a:lnTo>
                    <a:lnTo>
                      <a:pt x="38" y="191"/>
                    </a:lnTo>
                    <a:lnTo>
                      <a:pt x="44" y="175"/>
                    </a:lnTo>
                    <a:lnTo>
                      <a:pt x="52" y="157"/>
                    </a:lnTo>
                    <a:lnTo>
                      <a:pt x="64" y="138"/>
                    </a:lnTo>
                    <a:lnTo>
                      <a:pt x="80" y="117"/>
                    </a:lnTo>
                    <a:lnTo>
                      <a:pt x="100" y="94"/>
                    </a:lnTo>
                    <a:lnTo>
                      <a:pt x="108" y="97"/>
                    </a:lnTo>
                    <a:lnTo>
                      <a:pt x="116" y="99"/>
                    </a:lnTo>
                    <a:lnTo>
                      <a:pt x="124" y="99"/>
                    </a:lnTo>
                    <a:lnTo>
                      <a:pt x="132" y="97"/>
                    </a:lnTo>
                    <a:lnTo>
                      <a:pt x="150" y="89"/>
                    </a:lnTo>
                    <a:lnTo>
                      <a:pt x="163" y="74"/>
                    </a:lnTo>
                    <a:lnTo>
                      <a:pt x="169" y="57"/>
                    </a:lnTo>
                    <a:lnTo>
                      <a:pt x="169" y="37"/>
                    </a:lnTo>
                    <a:lnTo>
                      <a:pt x="166" y="27"/>
                    </a:lnTo>
                    <a:lnTo>
                      <a:pt x="161" y="19"/>
                    </a:lnTo>
                    <a:lnTo>
                      <a:pt x="155" y="13"/>
                    </a:lnTo>
                    <a:lnTo>
                      <a:pt x="147" y="6"/>
                    </a:lnTo>
                    <a:lnTo>
                      <a:pt x="139" y="3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9" y="1"/>
                    </a:lnTo>
                    <a:lnTo>
                      <a:pt x="91" y="10"/>
                    </a:lnTo>
                    <a:lnTo>
                      <a:pt x="78" y="23"/>
                    </a:lnTo>
                    <a:lnTo>
                      <a:pt x="72" y="40"/>
                    </a:lnTo>
                    <a:lnTo>
                      <a:pt x="72" y="61"/>
                    </a:lnTo>
                    <a:lnTo>
                      <a:pt x="74" y="63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7" y="71"/>
                    </a:lnTo>
                    <a:lnTo>
                      <a:pt x="56" y="94"/>
                    </a:lnTo>
                    <a:lnTo>
                      <a:pt x="38" y="117"/>
                    </a:lnTo>
                    <a:lnTo>
                      <a:pt x="23" y="139"/>
                    </a:lnTo>
                    <a:lnTo>
                      <a:pt x="12" y="160"/>
                    </a:lnTo>
                    <a:lnTo>
                      <a:pt x="5" y="181"/>
                    </a:lnTo>
                    <a:lnTo>
                      <a:pt x="0" y="202"/>
                    </a:lnTo>
                    <a:lnTo>
                      <a:pt x="0" y="222"/>
                    </a:lnTo>
                    <a:lnTo>
                      <a:pt x="5" y="240"/>
                    </a:lnTo>
                    <a:lnTo>
                      <a:pt x="22" y="274"/>
                    </a:lnTo>
                    <a:lnTo>
                      <a:pt x="44" y="298"/>
                    </a:lnTo>
                    <a:lnTo>
                      <a:pt x="72" y="316"/>
                    </a:lnTo>
                    <a:lnTo>
                      <a:pt x="104" y="327"/>
                    </a:lnTo>
                    <a:lnTo>
                      <a:pt x="137" y="334"/>
                    </a:lnTo>
                    <a:lnTo>
                      <a:pt x="171" y="335"/>
                    </a:lnTo>
                    <a:lnTo>
                      <a:pt x="205" y="334"/>
                    </a:lnTo>
                    <a:lnTo>
                      <a:pt x="234" y="329"/>
                    </a:lnTo>
                    <a:lnTo>
                      <a:pt x="234" y="334"/>
                    </a:lnTo>
                    <a:lnTo>
                      <a:pt x="234" y="339"/>
                    </a:lnTo>
                    <a:lnTo>
                      <a:pt x="234" y="344"/>
                    </a:lnTo>
                    <a:lnTo>
                      <a:pt x="236" y="350"/>
                    </a:lnTo>
                    <a:lnTo>
                      <a:pt x="234" y="350"/>
                    </a:lnTo>
                    <a:lnTo>
                      <a:pt x="262" y="632"/>
                    </a:lnTo>
                    <a:lnTo>
                      <a:pt x="247" y="640"/>
                    </a:lnTo>
                    <a:lnTo>
                      <a:pt x="231" y="648"/>
                    </a:lnTo>
                    <a:lnTo>
                      <a:pt x="217" y="660"/>
                    </a:lnTo>
                    <a:lnTo>
                      <a:pt x="204" y="671"/>
                    </a:lnTo>
                    <a:lnTo>
                      <a:pt x="191" y="682"/>
                    </a:lnTo>
                    <a:lnTo>
                      <a:pt x="178" y="697"/>
                    </a:lnTo>
                    <a:lnTo>
                      <a:pt x="168" y="713"/>
                    </a:lnTo>
                    <a:lnTo>
                      <a:pt x="160" y="729"/>
                    </a:lnTo>
                    <a:lnTo>
                      <a:pt x="153" y="747"/>
                    </a:lnTo>
                    <a:lnTo>
                      <a:pt x="152" y="767"/>
                    </a:lnTo>
                    <a:lnTo>
                      <a:pt x="150" y="788"/>
                    </a:lnTo>
                    <a:lnTo>
                      <a:pt x="153" y="807"/>
                    </a:lnTo>
                    <a:lnTo>
                      <a:pt x="160" y="830"/>
                    </a:lnTo>
                    <a:lnTo>
                      <a:pt x="168" y="851"/>
                    </a:lnTo>
                    <a:lnTo>
                      <a:pt x="178" y="874"/>
                    </a:lnTo>
                    <a:lnTo>
                      <a:pt x="192" y="896"/>
                    </a:lnTo>
                    <a:lnTo>
                      <a:pt x="98" y="963"/>
                    </a:lnTo>
                    <a:lnTo>
                      <a:pt x="93" y="968"/>
                    </a:lnTo>
                    <a:lnTo>
                      <a:pt x="91" y="974"/>
                    </a:lnTo>
                    <a:lnTo>
                      <a:pt x="91" y="981"/>
                    </a:lnTo>
                    <a:lnTo>
                      <a:pt x="95" y="987"/>
                    </a:lnTo>
                    <a:lnTo>
                      <a:pt x="100" y="992"/>
                    </a:lnTo>
                    <a:lnTo>
                      <a:pt x="106" y="994"/>
                    </a:lnTo>
                    <a:lnTo>
                      <a:pt x="113" y="994"/>
                    </a:lnTo>
                    <a:lnTo>
                      <a:pt x="117" y="991"/>
                    </a:lnTo>
                    <a:lnTo>
                      <a:pt x="238" y="905"/>
                    </a:lnTo>
                    <a:lnTo>
                      <a:pt x="228" y="890"/>
                    </a:lnTo>
                    <a:lnTo>
                      <a:pt x="213" y="869"/>
                    </a:lnTo>
                    <a:lnTo>
                      <a:pt x="204" y="849"/>
                    </a:lnTo>
                    <a:lnTo>
                      <a:pt x="194" y="828"/>
                    </a:lnTo>
                    <a:lnTo>
                      <a:pt x="189" y="811"/>
                    </a:lnTo>
                    <a:lnTo>
                      <a:pt x="186" y="793"/>
                    </a:lnTo>
                    <a:lnTo>
                      <a:pt x="186" y="775"/>
                    </a:lnTo>
                    <a:lnTo>
                      <a:pt x="187" y="759"/>
                    </a:lnTo>
                    <a:lnTo>
                      <a:pt x="192" y="742"/>
                    </a:lnTo>
                    <a:lnTo>
                      <a:pt x="197" y="731"/>
                    </a:lnTo>
                    <a:lnTo>
                      <a:pt x="205" y="720"/>
                    </a:lnTo>
                    <a:lnTo>
                      <a:pt x="213" y="710"/>
                    </a:lnTo>
                    <a:lnTo>
                      <a:pt x="221" y="700"/>
                    </a:lnTo>
                    <a:lnTo>
                      <a:pt x="233" y="691"/>
                    </a:lnTo>
                    <a:lnTo>
                      <a:pt x="243" y="682"/>
                    </a:lnTo>
                    <a:lnTo>
                      <a:pt x="254" y="674"/>
                    </a:lnTo>
                    <a:lnTo>
                      <a:pt x="265" y="668"/>
                    </a:lnTo>
                    <a:lnTo>
                      <a:pt x="270" y="733"/>
                    </a:lnTo>
                    <a:lnTo>
                      <a:pt x="563" y="704"/>
                    </a:lnTo>
                    <a:lnTo>
                      <a:pt x="558" y="650"/>
                    </a:lnTo>
                    <a:lnTo>
                      <a:pt x="572" y="656"/>
                    </a:lnTo>
                    <a:lnTo>
                      <a:pt x="594" y="666"/>
                    </a:lnTo>
                    <a:lnTo>
                      <a:pt x="616" y="679"/>
                    </a:lnTo>
                    <a:lnTo>
                      <a:pt x="641" y="694"/>
                    </a:lnTo>
                    <a:lnTo>
                      <a:pt x="663" y="713"/>
                    </a:lnTo>
                    <a:lnTo>
                      <a:pt x="685" y="736"/>
                    </a:lnTo>
                    <a:lnTo>
                      <a:pt x="701" y="760"/>
                    </a:lnTo>
                    <a:lnTo>
                      <a:pt x="712" y="789"/>
                    </a:lnTo>
                    <a:lnTo>
                      <a:pt x="715" y="812"/>
                    </a:lnTo>
                    <a:lnTo>
                      <a:pt x="715" y="836"/>
                    </a:lnTo>
                    <a:lnTo>
                      <a:pt x="709" y="861"/>
                    </a:lnTo>
                    <a:lnTo>
                      <a:pt x="701" y="885"/>
                    </a:lnTo>
                    <a:lnTo>
                      <a:pt x="686" y="911"/>
                    </a:lnTo>
                    <a:lnTo>
                      <a:pt x="668" y="939"/>
                    </a:lnTo>
                    <a:lnTo>
                      <a:pt x="647" y="966"/>
                    </a:lnTo>
                    <a:lnTo>
                      <a:pt x="621" y="994"/>
                    </a:lnTo>
                    <a:lnTo>
                      <a:pt x="608" y="1007"/>
                    </a:lnTo>
                    <a:lnTo>
                      <a:pt x="717" y="1098"/>
                    </a:lnTo>
                    <a:lnTo>
                      <a:pt x="724" y="1101"/>
                    </a:lnTo>
                    <a:lnTo>
                      <a:pt x="730" y="1102"/>
                    </a:lnTo>
                    <a:lnTo>
                      <a:pt x="737" y="1101"/>
                    </a:lnTo>
                    <a:lnTo>
                      <a:pt x="741" y="1096"/>
                    </a:lnTo>
                    <a:lnTo>
                      <a:pt x="745" y="1091"/>
                    </a:lnTo>
                    <a:lnTo>
                      <a:pt x="745" y="1083"/>
                    </a:lnTo>
                    <a:lnTo>
                      <a:pt x="743" y="1076"/>
                    </a:lnTo>
                    <a:lnTo>
                      <a:pt x="740" y="1072"/>
                    </a:lnTo>
                    <a:lnTo>
                      <a:pt x="657" y="10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1" name="Freeform 25"/>
              <p:cNvSpPr>
                <a:spLocks/>
              </p:cNvSpPr>
              <p:nvPr/>
            </p:nvSpPr>
            <p:spPr bwMode="auto">
              <a:xfrm flipH="1">
                <a:off x="5215" y="1450"/>
                <a:ext cx="15" cy="16"/>
              </a:xfrm>
              <a:custGeom>
                <a:avLst/>
                <a:gdLst>
                  <a:gd name="T0" fmla="*/ 8 w 31"/>
                  <a:gd name="T1" fmla="*/ 2 h 33"/>
                  <a:gd name="T2" fmla="*/ 4 w 31"/>
                  <a:gd name="T3" fmla="*/ 7 h 33"/>
                  <a:gd name="T4" fmla="*/ 0 w 31"/>
                  <a:gd name="T5" fmla="*/ 12 h 33"/>
                  <a:gd name="T6" fmla="*/ 0 w 31"/>
                  <a:gd name="T7" fmla="*/ 18 h 33"/>
                  <a:gd name="T8" fmla="*/ 2 w 31"/>
                  <a:gd name="T9" fmla="*/ 25 h 33"/>
                  <a:gd name="T10" fmla="*/ 7 w 31"/>
                  <a:gd name="T11" fmla="*/ 30 h 33"/>
                  <a:gd name="T12" fmla="*/ 12 w 31"/>
                  <a:gd name="T13" fmla="*/ 33 h 33"/>
                  <a:gd name="T14" fmla="*/ 18 w 31"/>
                  <a:gd name="T15" fmla="*/ 33 h 33"/>
                  <a:gd name="T16" fmla="*/ 25 w 31"/>
                  <a:gd name="T17" fmla="*/ 31 h 33"/>
                  <a:gd name="T18" fmla="*/ 30 w 31"/>
                  <a:gd name="T19" fmla="*/ 26 h 33"/>
                  <a:gd name="T20" fmla="*/ 31 w 31"/>
                  <a:gd name="T21" fmla="*/ 21 h 33"/>
                  <a:gd name="T22" fmla="*/ 31 w 31"/>
                  <a:gd name="T23" fmla="*/ 15 h 33"/>
                  <a:gd name="T24" fmla="*/ 30 w 31"/>
                  <a:gd name="T25" fmla="*/ 9 h 33"/>
                  <a:gd name="T26" fmla="*/ 26 w 31"/>
                  <a:gd name="T27" fmla="*/ 4 h 33"/>
                  <a:gd name="T28" fmla="*/ 20 w 31"/>
                  <a:gd name="T29" fmla="*/ 0 h 33"/>
                  <a:gd name="T30" fmla="*/ 13 w 31"/>
                  <a:gd name="T31" fmla="*/ 0 h 33"/>
                  <a:gd name="T32" fmla="*/ 8 w 31"/>
                  <a:gd name="T3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8" y="2"/>
                    </a:move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2" y="33"/>
                    </a:lnTo>
                    <a:lnTo>
                      <a:pt x="18" y="33"/>
                    </a:lnTo>
                    <a:lnTo>
                      <a:pt x="25" y="31"/>
                    </a:lnTo>
                    <a:lnTo>
                      <a:pt x="30" y="26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2" name="Freeform 26"/>
              <p:cNvSpPr>
                <a:spLocks/>
              </p:cNvSpPr>
              <p:nvPr/>
            </p:nvSpPr>
            <p:spPr bwMode="auto">
              <a:xfrm flipH="1">
                <a:off x="5093" y="1446"/>
                <a:ext cx="147" cy="131"/>
              </a:xfrm>
              <a:custGeom>
                <a:avLst/>
                <a:gdLst>
                  <a:gd name="T0" fmla="*/ 281 w 294"/>
                  <a:gd name="T1" fmla="*/ 70 h 263"/>
                  <a:gd name="T2" fmla="*/ 247 w 294"/>
                  <a:gd name="T3" fmla="*/ 75 h 263"/>
                  <a:gd name="T4" fmla="*/ 245 w 294"/>
                  <a:gd name="T5" fmla="*/ 70 h 263"/>
                  <a:gd name="T6" fmla="*/ 235 w 294"/>
                  <a:gd name="T7" fmla="*/ 54 h 263"/>
                  <a:gd name="T8" fmla="*/ 211 w 294"/>
                  <a:gd name="T9" fmla="*/ 29 h 263"/>
                  <a:gd name="T10" fmla="*/ 178 w 294"/>
                  <a:gd name="T11" fmla="*/ 68 h 263"/>
                  <a:gd name="T12" fmla="*/ 183 w 294"/>
                  <a:gd name="T13" fmla="*/ 72 h 263"/>
                  <a:gd name="T14" fmla="*/ 186 w 294"/>
                  <a:gd name="T15" fmla="*/ 75 h 263"/>
                  <a:gd name="T16" fmla="*/ 188 w 294"/>
                  <a:gd name="T17" fmla="*/ 91 h 263"/>
                  <a:gd name="T18" fmla="*/ 178 w 294"/>
                  <a:gd name="T19" fmla="*/ 102 h 263"/>
                  <a:gd name="T20" fmla="*/ 162 w 294"/>
                  <a:gd name="T21" fmla="*/ 106 h 263"/>
                  <a:gd name="T22" fmla="*/ 151 w 294"/>
                  <a:gd name="T23" fmla="*/ 96 h 263"/>
                  <a:gd name="T24" fmla="*/ 147 w 294"/>
                  <a:gd name="T25" fmla="*/ 80 h 263"/>
                  <a:gd name="T26" fmla="*/ 157 w 294"/>
                  <a:gd name="T27" fmla="*/ 68 h 263"/>
                  <a:gd name="T28" fmla="*/ 167 w 294"/>
                  <a:gd name="T29" fmla="*/ 65 h 263"/>
                  <a:gd name="T30" fmla="*/ 175 w 294"/>
                  <a:gd name="T31" fmla="*/ 67 h 263"/>
                  <a:gd name="T32" fmla="*/ 172 w 294"/>
                  <a:gd name="T33" fmla="*/ 7 h 263"/>
                  <a:gd name="T34" fmla="*/ 141 w 294"/>
                  <a:gd name="T35" fmla="*/ 2 h 263"/>
                  <a:gd name="T36" fmla="*/ 110 w 294"/>
                  <a:gd name="T37" fmla="*/ 2 h 263"/>
                  <a:gd name="T38" fmla="*/ 79 w 294"/>
                  <a:gd name="T39" fmla="*/ 12 h 263"/>
                  <a:gd name="T40" fmla="*/ 43 w 294"/>
                  <a:gd name="T41" fmla="*/ 33 h 263"/>
                  <a:gd name="T42" fmla="*/ 13 w 294"/>
                  <a:gd name="T43" fmla="*/ 75 h 263"/>
                  <a:gd name="T44" fmla="*/ 0 w 294"/>
                  <a:gd name="T45" fmla="*/ 124 h 263"/>
                  <a:gd name="T46" fmla="*/ 4 w 294"/>
                  <a:gd name="T47" fmla="*/ 174 h 263"/>
                  <a:gd name="T48" fmla="*/ 30 w 294"/>
                  <a:gd name="T49" fmla="*/ 219 h 263"/>
                  <a:gd name="T50" fmla="*/ 71 w 294"/>
                  <a:gd name="T51" fmla="*/ 250 h 263"/>
                  <a:gd name="T52" fmla="*/ 120 w 294"/>
                  <a:gd name="T53" fmla="*/ 263 h 263"/>
                  <a:gd name="T54" fmla="*/ 170 w 294"/>
                  <a:gd name="T55" fmla="*/ 258 h 263"/>
                  <a:gd name="T56" fmla="*/ 204 w 294"/>
                  <a:gd name="T57" fmla="*/ 240 h 263"/>
                  <a:gd name="T58" fmla="*/ 221 w 294"/>
                  <a:gd name="T59" fmla="*/ 227 h 263"/>
                  <a:gd name="T60" fmla="*/ 234 w 294"/>
                  <a:gd name="T61" fmla="*/ 211 h 263"/>
                  <a:gd name="T62" fmla="*/ 245 w 294"/>
                  <a:gd name="T63" fmla="*/ 195 h 263"/>
                  <a:gd name="T64" fmla="*/ 245 w 294"/>
                  <a:gd name="T65" fmla="*/ 182 h 263"/>
                  <a:gd name="T66" fmla="*/ 235 w 294"/>
                  <a:gd name="T67" fmla="*/ 177 h 263"/>
                  <a:gd name="T68" fmla="*/ 217 w 294"/>
                  <a:gd name="T69" fmla="*/ 179 h 263"/>
                  <a:gd name="T70" fmla="*/ 193 w 294"/>
                  <a:gd name="T71" fmla="*/ 200 h 263"/>
                  <a:gd name="T72" fmla="*/ 185 w 294"/>
                  <a:gd name="T73" fmla="*/ 209 h 263"/>
                  <a:gd name="T74" fmla="*/ 178 w 294"/>
                  <a:gd name="T75" fmla="*/ 214 h 263"/>
                  <a:gd name="T76" fmla="*/ 170 w 294"/>
                  <a:gd name="T77" fmla="*/ 213 h 263"/>
                  <a:gd name="T78" fmla="*/ 165 w 294"/>
                  <a:gd name="T79" fmla="*/ 206 h 263"/>
                  <a:gd name="T80" fmla="*/ 167 w 294"/>
                  <a:gd name="T81" fmla="*/ 198 h 263"/>
                  <a:gd name="T82" fmla="*/ 173 w 294"/>
                  <a:gd name="T83" fmla="*/ 190 h 263"/>
                  <a:gd name="T84" fmla="*/ 186 w 294"/>
                  <a:gd name="T85" fmla="*/ 175 h 263"/>
                  <a:gd name="T86" fmla="*/ 208 w 294"/>
                  <a:gd name="T87" fmla="*/ 161 h 263"/>
                  <a:gd name="T88" fmla="*/ 234 w 294"/>
                  <a:gd name="T89" fmla="*/ 154 h 263"/>
                  <a:gd name="T90" fmla="*/ 245 w 294"/>
                  <a:gd name="T91" fmla="*/ 156 h 263"/>
                  <a:gd name="T92" fmla="*/ 256 w 294"/>
                  <a:gd name="T93" fmla="*/ 162 h 263"/>
                  <a:gd name="T94" fmla="*/ 260 w 294"/>
                  <a:gd name="T95" fmla="*/ 143 h 263"/>
                  <a:gd name="T96" fmla="*/ 260 w 294"/>
                  <a:gd name="T97" fmla="*/ 12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4" h="263">
                    <a:moveTo>
                      <a:pt x="294" y="115"/>
                    </a:moveTo>
                    <a:lnTo>
                      <a:pt x="281" y="70"/>
                    </a:lnTo>
                    <a:lnTo>
                      <a:pt x="248" y="76"/>
                    </a:lnTo>
                    <a:lnTo>
                      <a:pt x="247" y="75"/>
                    </a:lnTo>
                    <a:lnTo>
                      <a:pt x="247" y="72"/>
                    </a:lnTo>
                    <a:lnTo>
                      <a:pt x="245" y="70"/>
                    </a:lnTo>
                    <a:lnTo>
                      <a:pt x="243" y="68"/>
                    </a:lnTo>
                    <a:lnTo>
                      <a:pt x="235" y="54"/>
                    </a:lnTo>
                    <a:lnTo>
                      <a:pt x="224" y="41"/>
                    </a:lnTo>
                    <a:lnTo>
                      <a:pt x="211" y="29"/>
                    </a:lnTo>
                    <a:lnTo>
                      <a:pt x="196" y="20"/>
                    </a:lnTo>
                    <a:lnTo>
                      <a:pt x="178" y="68"/>
                    </a:lnTo>
                    <a:lnTo>
                      <a:pt x="180" y="70"/>
                    </a:lnTo>
                    <a:lnTo>
                      <a:pt x="183" y="72"/>
                    </a:lnTo>
                    <a:lnTo>
                      <a:pt x="185" y="73"/>
                    </a:lnTo>
                    <a:lnTo>
                      <a:pt x="186" y="75"/>
                    </a:lnTo>
                    <a:lnTo>
                      <a:pt x="188" y="83"/>
                    </a:lnTo>
                    <a:lnTo>
                      <a:pt x="188" y="91"/>
                    </a:lnTo>
                    <a:lnTo>
                      <a:pt x="185" y="98"/>
                    </a:lnTo>
                    <a:lnTo>
                      <a:pt x="178" y="102"/>
                    </a:lnTo>
                    <a:lnTo>
                      <a:pt x="170" y="106"/>
                    </a:lnTo>
                    <a:lnTo>
                      <a:pt x="162" y="106"/>
                    </a:lnTo>
                    <a:lnTo>
                      <a:pt x="156" y="102"/>
                    </a:lnTo>
                    <a:lnTo>
                      <a:pt x="151" y="96"/>
                    </a:lnTo>
                    <a:lnTo>
                      <a:pt x="147" y="88"/>
                    </a:lnTo>
                    <a:lnTo>
                      <a:pt x="147" y="80"/>
                    </a:lnTo>
                    <a:lnTo>
                      <a:pt x="151" y="73"/>
                    </a:lnTo>
                    <a:lnTo>
                      <a:pt x="157" y="68"/>
                    </a:lnTo>
                    <a:lnTo>
                      <a:pt x="162" y="67"/>
                    </a:lnTo>
                    <a:lnTo>
                      <a:pt x="167" y="65"/>
                    </a:lnTo>
                    <a:lnTo>
                      <a:pt x="172" y="65"/>
                    </a:lnTo>
                    <a:lnTo>
                      <a:pt x="175" y="67"/>
                    </a:lnTo>
                    <a:lnTo>
                      <a:pt x="186" y="13"/>
                    </a:lnTo>
                    <a:lnTo>
                      <a:pt x="172" y="7"/>
                    </a:lnTo>
                    <a:lnTo>
                      <a:pt x="157" y="4"/>
                    </a:lnTo>
                    <a:lnTo>
                      <a:pt x="141" y="2"/>
                    </a:lnTo>
                    <a:lnTo>
                      <a:pt x="126" y="0"/>
                    </a:lnTo>
                    <a:lnTo>
                      <a:pt x="110" y="2"/>
                    </a:lnTo>
                    <a:lnTo>
                      <a:pt x="95" y="5"/>
                    </a:lnTo>
                    <a:lnTo>
                      <a:pt x="79" y="12"/>
                    </a:lnTo>
                    <a:lnTo>
                      <a:pt x="65" y="18"/>
                    </a:lnTo>
                    <a:lnTo>
                      <a:pt x="43" y="33"/>
                    </a:lnTo>
                    <a:lnTo>
                      <a:pt x="26" y="52"/>
                    </a:lnTo>
                    <a:lnTo>
                      <a:pt x="13" y="75"/>
                    </a:lnTo>
                    <a:lnTo>
                      <a:pt x="3" y="98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4" y="174"/>
                    </a:lnTo>
                    <a:lnTo>
                      <a:pt x="16" y="198"/>
                    </a:lnTo>
                    <a:lnTo>
                      <a:pt x="30" y="219"/>
                    </a:lnTo>
                    <a:lnTo>
                      <a:pt x="50" y="237"/>
                    </a:lnTo>
                    <a:lnTo>
                      <a:pt x="71" y="250"/>
                    </a:lnTo>
                    <a:lnTo>
                      <a:pt x="95" y="260"/>
                    </a:lnTo>
                    <a:lnTo>
                      <a:pt x="120" y="263"/>
                    </a:lnTo>
                    <a:lnTo>
                      <a:pt x="144" y="263"/>
                    </a:lnTo>
                    <a:lnTo>
                      <a:pt x="170" y="258"/>
                    </a:lnTo>
                    <a:lnTo>
                      <a:pt x="195" y="247"/>
                    </a:lnTo>
                    <a:lnTo>
                      <a:pt x="204" y="240"/>
                    </a:lnTo>
                    <a:lnTo>
                      <a:pt x="212" y="234"/>
                    </a:lnTo>
                    <a:lnTo>
                      <a:pt x="221" y="227"/>
                    </a:lnTo>
                    <a:lnTo>
                      <a:pt x="227" y="219"/>
                    </a:lnTo>
                    <a:lnTo>
                      <a:pt x="234" y="211"/>
                    </a:lnTo>
                    <a:lnTo>
                      <a:pt x="240" y="203"/>
                    </a:lnTo>
                    <a:lnTo>
                      <a:pt x="245" y="195"/>
                    </a:lnTo>
                    <a:lnTo>
                      <a:pt x="250" y="185"/>
                    </a:lnTo>
                    <a:lnTo>
                      <a:pt x="245" y="182"/>
                    </a:lnTo>
                    <a:lnTo>
                      <a:pt x="240" y="179"/>
                    </a:lnTo>
                    <a:lnTo>
                      <a:pt x="235" y="177"/>
                    </a:lnTo>
                    <a:lnTo>
                      <a:pt x="232" y="175"/>
                    </a:lnTo>
                    <a:lnTo>
                      <a:pt x="217" y="179"/>
                    </a:lnTo>
                    <a:lnTo>
                      <a:pt x="204" y="188"/>
                    </a:lnTo>
                    <a:lnTo>
                      <a:pt x="193" y="20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2" y="213"/>
                    </a:lnTo>
                    <a:lnTo>
                      <a:pt x="178" y="214"/>
                    </a:lnTo>
                    <a:lnTo>
                      <a:pt x="173" y="214"/>
                    </a:lnTo>
                    <a:lnTo>
                      <a:pt x="170" y="213"/>
                    </a:lnTo>
                    <a:lnTo>
                      <a:pt x="167" y="209"/>
                    </a:lnTo>
                    <a:lnTo>
                      <a:pt x="165" y="206"/>
                    </a:lnTo>
                    <a:lnTo>
                      <a:pt x="165" y="201"/>
                    </a:lnTo>
                    <a:lnTo>
                      <a:pt x="167" y="198"/>
                    </a:lnTo>
                    <a:lnTo>
                      <a:pt x="169" y="196"/>
                    </a:lnTo>
                    <a:lnTo>
                      <a:pt x="173" y="190"/>
                    </a:lnTo>
                    <a:lnTo>
                      <a:pt x="178" y="184"/>
                    </a:lnTo>
                    <a:lnTo>
                      <a:pt x="186" y="175"/>
                    </a:lnTo>
                    <a:lnTo>
                      <a:pt x="196" y="167"/>
                    </a:lnTo>
                    <a:lnTo>
                      <a:pt x="208" y="161"/>
                    </a:lnTo>
                    <a:lnTo>
                      <a:pt x="221" y="156"/>
                    </a:lnTo>
                    <a:lnTo>
                      <a:pt x="234" y="154"/>
                    </a:lnTo>
                    <a:lnTo>
                      <a:pt x="238" y="154"/>
                    </a:lnTo>
                    <a:lnTo>
                      <a:pt x="245" y="156"/>
                    </a:lnTo>
                    <a:lnTo>
                      <a:pt x="250" y="159"/>
                    </a:lnTo>
                    <a:lnTo>
                      <a:pt x="256" y="162"/>
                    </a:lnTo>
                    <a:lnTo>
                      <a:pt x="258" y="153"/>
                    </a:lnTo>
                    <a:lnTo>
                      <a:pt x="260" y="143"/>
                    </a:lnTo>
                    <a:lnTo>
                      <a:pt x="260" y="133"/>
                    </a:lnTo>
                    <a:lnTo>
                      <a:pt x="260" y="124"/>
                    </a:lnTo>
                    <a:lnTo>
                      <a:pt x="294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auto">
              <a:xfrm flipH="1">
                <a:off x="5181" y="1452"/>
                <a:ext cx="10" cy="28"/>
              </a:xfrm>
              <a:custGeom>
                <a:avLst/>
                <a:gdLst>
                  <a:gd name="T0" fmla="*/ 3 w 21"/>
                  <a:gd name="T1" fmla="*/ 55 h 55"/>
                  <a:gd name="T2" fmla="*/ 21 w 21"/>
                  <a:gd name="T3" fmla="*/ 7 h 55"/>
                  <a:gd name="T4" fmla="*/ 20 w 21"/>
                  <a:gd name="T5" fmla="*/ 5 h 55"/>
                  <a:gd name="T6" fmla="*/ 16 w 21"/>
                  <a:gd name="T7" fmla="*/ 4 h 55"/>
                  <a:gd name="T8" fmla="*/ 15 w 21"/>
                  <a:gd name="T9" fmla="*/ 2 h 55"/>
                  <a:gd name="T10" fmla="*/ 11 w 21"/>
                  <a:gd name="T11" fmla="*/ 0 h 55"/>
                  <a:gd name="T12" fmla="*/ 0 w 21"/>
                  <a:gd name="T13" fmla="*/ 54 h 55"/>
                  <a:gd name="T14" fmla="*/ 2 w 21"/>
                  <a:gd name="T15" fmla="*/ 54 h 55"/>
                  <a:gd name="T16" fmla="*/ 2 w 21"/>
                  <a:gd name="T17" fmla="*/ 54 h 55"/>
                  <a:gd name="T18" fmla="*/ 2 w 21"/>
                  <a:gd name="T19" fmla="*/ 54 h 55"/>
                  <a:gd name="T20" fmla="*/ 3 w 21"/>
                  <a:gd name="T2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55">
                    <a:moveTo>
                      <a:pt x="3" y="55"/>
                    </a:moveTo>
                    <a:lnTo>
                      <a:pt x="21" y="7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auto">
              <a:xfrm>
                <a:off x="5078" y="1217"/>
                <a:ext cx="87" cy="143"/>
              </a:xfrm>
              <a:custGeom>
                <a:avLst/>
                <a:gdLst>
                  <a:gd name="T0" fmla="*/ 140 w 174"/>
                  <a:gd name="T1" fmla="*/ 248 h 285"/>
                  <a:gd name="T2" fmla="*/ 137 w 174"/>
                  <a:gd name="T3" fmla="*/ 216 h 285"/>
                  <a:gd name="T4" fmla="*/ 140 w 174"/>
                  <a:gd name="T5" fmla="*/ 190 h 285"/>
                  <a:gd name="T6" fmla="*/ 147 w 174"/>
                  <a:gd name="T7" fmla="*/ 167 h 285"/>
                  <a:gd name="T8" fmla="*/ 155 w 174"/>
                  <a:gd name="T9" fmla="*/ 146 h 285"/>
                  <a:gd name="T10" fmla="*/ 164 w 174"/>
                  <a:gd name="T11" fmla="*/ 128 h 285"/>
                  <a:gd name="T12" fmla="*/ 171 w 174"/>
                  <a:gd name="T13" fmla="*/ 107 h 285"/>
                  <a:gd name="T14" fmla="*/ 174 w 174"/>
                  <a:gd name="T15" fmla="*/ 84 h 285"/>
                  <a:gd name="T16" fmla="*/ 173 w 174"/>
                  <a:gd name="T17" fmla="*/ 58 h 285"/>
                  <a:gd name="T18" fmla="*/ 168 w 174"/>
                  <a:gd name="T19" fmla="*/ 44 h 285"/>
                  <a:gd name="T20" fmla="*/ 161 w 174"/>
                  <a:gd name="T21" fmla="*/ 31 h 285"/>
                  <a:gd name="T22" fmla="*/ 151 w 174"/>
                  <a:gd name="T23" fmla="*/ 21 h 285"/>
                  <a:gd name="T24" fmla="*/ 140 w 174"/>
                  <a:gd name="T25" fmla="*/ 13 h 285"/>
                  <a:gd name="T26" fmla="*/ 127 w 174"/>
                  <a:gd name="T27" fmla="*/ 7 h 285"/>
                  <a:gd name="T28" fmla="*/ 112 w 174"/>
                  <a:gd name="T29" fmla="*/ 2 h 285"/>
                  <a:gd name="T30" fmla="*/ 98 w 174"/>
                  <a:gd name="T31" fmla="*/ 0 h 285"/>
                  <a:gd name="T32" fmla="*/ 83 w 174"/>
                  <a:gd name="T33" fmla="*/ 2 h 285"/>
                  <a:gd name="T34" fmla="*/ 65 w 174"/>
                  <a:gd name="T35" fmla="*/ 7 h 285"/>
                  <a:gd name="T36" fmla="*/ 51 w 174"/>
                  <a:gd name="T37" fmla="*/ 13 h 285"/>
                  <a:gd name="T38" fmla="*/ 36 w 174"/>
                  <a:gd name="T39" fmla="*/ 21 h 285"/>
                  <a:gd name="T40" fmla="*/ 25 w 174"/>
                  <a:gd name="T41" fmla="*/ 31 h 285"/>
                  <a:gd name="T42" fmla="*/ 17 w 174"/>
                  <a:gd name="T43" fmla="*/ 42 h 285"/>
                  <a:gd name="T44" fmla="*/ 8 w 174"/>
                  <a:gd name="T45" fmla="*/ 57 h 285"/>
                  <a:gd name="T46" fmla="*/ 4 w 174"/>
                  <a:gd name="T47" fmla="*/ 71 h 285"/>
                  <a:gd name="T48" fmla="*/ 0 w 174"/>
                  <a:gd name="T49" fmla="*/ 89 h 285"/>
                  <a:gd name="T50" fmla="*/ 54 w 174"/>
                  <a:gd name="T51" fmla="*/ 99 h 285"/>
                  <a:gd name="T52" fmla="*/ 56 w 174"/>
                  <a:gd name="T53" fmla="*/ 84 h 285"/>
                  <a:gd name="T54" fmla="*/ 62 w 174"/>
                  <a:gd name="T55" fmla="*/ 70 h 285"/>
                  <a:gd name="T56" fmla="*/ 70 w 174"/>
                  <a:gd name="T57" fmla="*/ 58 h 285"/>
                  <a:gd name="T58" fmla="*/ 85 w 174"/>
                  <a:gd name="T59" fmla="*/ 52 h 285"/>
                  <a:gd name="T60" fmla="*/ 95 w 174"/>
                  <a:gd name="T61" fmla="*/ 52 h 285"/>
                  <a:gd name="T62" fmla="*/ 103 w 174"/>
                  <a:gd name="T63" fmla="*/ 57 h 285"/>
                  <a:gd name="T64" fmla="*/ 108 w 174"/>
                  <a:gd name="T65" fmla="*/ 63 h 285"/>
                  <a:gd name="T66" fmla="*/ 111 w 174"/>
                  <a:gd name="T67" fmla="*/ 71 h 285"/>
                  <a:gd name="T68" fmla="*/ 112 w 174"/>
                  <a:gd name="T69" fmla="*/ 88 h 285"/>
                  <a:gd name="T70" fmla="*/ 109 w 174"/>
                  <a:gd name="T71" fmla="*/ 104 h 285"/>
                  <a:gd name="T72" fmla="*/ 103 w 174"/>
                  <a:gd name="T73" fmla="*/ 123 h 285"/>
                  <a:gd name="T74" fmla="*/ 96 w 174"/>
                  <a:gd name="T75" fmla="*/ 144 h 285"/>
                  <a:gd name="T76" fmla="*/ 90 w 174"/>
                  <a:gd name="T77" fmla="*/ 165 h 285"/>
                  <a:gd name="T78" fmla="*/ 85 w 174"/>
                  <a:gd name="T79" fmla="*/ 190 h 285"/>
                  <a:gd name="T80" fmla="*/ 83 w 174"/>
                  <a:gd name="T81" fmla="*/ 214 h 285"/>
                  <a:gd name="T82" fmla="*/ 86 w 174"/>
                  <a:gd name="T83" fmla="*/ 242 h 285"/>
                  <a:gd name="T84" fmla="*/ 95 w 174"/>
                  <a:gd name="T85" fmla="*/ 285 h 285"/>
                  <a:gd name="T86" fmla="*/ 145 w 174"/>
                  <a:gd name="T87" fmla="*/ 276 h 285"/>
                  <a:gd name="T88" fmla="*/ 140 w 174"/>
                  <a:gd name="T89" fmla="*/ 24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4" h="285">
                    <a:moveTo>
                      <a:pt x="140" y="248"/>
                    </a:moveTo>
                    <a:lnTo>
                      <a:pt x="137" y="216"/>
                    </a:lnTo>
                    <a:lnTo>
                      <a:pt x="140" y="190"/>
                    </a:lnTo>
                    <a:lnTo>
                      <a:pt x="147" y="167"/>
                    </a:lnTo>
                    <a:lnTo>
                      <a:pt x="155" y="146"/>
                    </a:lnTo>
                    <a:lnTo>
                      <a:pt x="164" y="128"/>
                    </a:lnTo>
                    <a:lnTo>
                      <a:pt x="171" y="107"/>
                    </a:lnTo>
                    <a:lnTo>
                      <a:pt x="174" y="84"/>
                    </a:lnTo>
                    <a:lnTo>
                      <a:pt x="173" y="58"/>
                    </a:lnTo>
                    <a:lnTo>
                      <a:pt x="168" y="44"/>
                    </a:lnTo>
                    <a:lnTo>
                      <a:pt x="161" y="31"/>
                    </a:lnTo>
                    <a:lnTo>
                      <a:pt x="151" y="21"/>
                    </a:lnTo>
                    <a:lnTo>
                      <a:pt x="140" y="13"/>
                    </a:lnTo>
                    <a:lnTo>
                      <a:pt x="127" y="7"/>
                    </a:lnTo>
                    <a:lnTo>
                      <a:pt x="112" y="2"/>
                    </a:lnTo>
                    <a:lnTo>
                      <a:pt x="98" y="0"/>
                    </a:lnTo>
                    <a:lnTo>
                      <a:pt x="83" y="2"/>
                    </a:lnTo>
                    <a:lnTo>
                      <a:pt x="65" y="7"/>
                    </a:lnTo>
                    <a:lnTo>
                      <a:pt x="51" y="13"/>
                    </a:lnTo>
                    <a:lnTo>
                      <a:pt x="36" y="21"/>
                    </a:lnTo>
                    <a:lnTo>
                      <a:pt x="25" y="31"/>
                    </a:lnTo>
                    <a:lnTo>
                      <a:pt x="17" y="42"/>
                    </a:lnTo>
                    <a:lnTo>
                      <a:pt x="8" y="57"/>
                    </a:lnTo>
                    <a:lnTo>
                      <a:pt x="4" y="71"/>
                    </a:lnTo>
                    <a:lnTo>
                      <a:pt x="0" y="89"/>
                    </a:lnTo>
                    <a:lnTo>
                      <a:pt x="54" y="99"/>
                    </a:lnTo>
                    <a:lnTo>
                      <a:pt x="56" y="84"/>
                    </a:lnTo>
                    <a:lnTo>
                      <a:pt x="62" y="70"/>
                    </a:lnTo>
                    <a:lnTo>
                      <a:pt x="70" y="58"/>
                    </a:lnTo>
                    <a:lnTo>
                      <a:pt x="85" y="52"/>
                    </a:lnTo>
                    <a:lnTo>
                      <a:pt x="95" y="52"/>
                    </a:lnTo>
                    <a:lnTo>
                      <a:pt x="103" y="57"/>
                    </a:lnTo>
                    <a:lnTo>
                      <a:pt x="108" y="63"/>
                    </a:lnTo>
                    <a:lnTo>
                      <a:pt x="111" y="71"/>
                    </a:lnTo>
                    <a:lnTo>
                      <a:pt x="112" y="88"/>
                    </a:lnTo>
                    <a:lnTo>
                      <a:pt x="109" y="104"/>
                    </a:lnTo>
                    <a:lnTo>
                      <a:pt x="103" y="123"/>
                    </a:lnTo>
                    <a:lnTo>
                      <a:pt x="96" y="144"/>
                    </a:lnTo>
                    <a:lnTo>
                      <a:pt x="90" y="165"/>
                    </a:lnTo>
                    <a:lnTo>
                      <a:pt x="85" y="190"/>
                    </a:lnTo>
                    <a:lnTo>
                      <a:pt x="83" y="214"/>
                    </a:lnTo>
                    <a:lnTo>
                      <a:pt x="86" y="242"/>
                    </a:lnTo>
                    <a:lnTo>
                      <a:pt x="95" y="285"/>
                    </a:lnTo>
                    <a:lnTo>
                      <a:pt x="145" y="276"/>
                    </a:lnTo>
                    <a:lnTo>
                      <a:pt x="140" y="2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auto">
              <a:xfrm>
                <a:off x="5126" y="1372"/>
                <a:ext cx="37" cy="36"/>
              </a:xfrm>
              <a:custGeom>
                <a:avLst/>
                <a:gdLst>
                  <a:gd name="T0" fmla="*/ 0 w 75"/>
                  <a:gd name="T1" fmla="*/ 11 h 73"/>
                  <a:gd name="T2" fmla="*/ 12 w 75"/>
                  <a:gd name="T3" fmla="*/ 73 h 73"/>
                  <a:gd name="T4" fmla="*/ 75 w 75"/>
                  <a:gd name="T5" fmla="*/ 61 h 73"/>
                  <a:gd name="T6" fmla="*/ 64 w 75"/>
                  <a:gd name="T7" fmla="*/ 0 h 73"/>
                  <a:gd name="T8" fmla="*/ 0 w 75"/>
                  <a:gd name="T9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3">
                    <a:moveTo>
                      <a:pt x="0" y="11"/>
                    </a:moveTo>
                    <a:lnTo>
                      <a:pt x="12" y="73"/>
                    </a:lnTo>
                    <a:lnTo>
                      <a:pt x="75" y="61"/>
                    </a:lnTo>
                    <a:lnTo>
                      <a:pt x="6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566" name="Group 30"/>
          <p:cNvGrpSpPr>
            <a:grpSpLocks/>
          </p:cNvGrpSpPr>
          <p:nvPr/>
        </p:nvGrpSpPr>
        <p:grpSpPr bwMode="auto">
          <a:xfrm>
            <a:off x="5181600" y="1151335"/>
            <a:ext cx="1878013" cy="1591865"/>
            <a:chOff x="3264" y="967"/>
            <a:chExt cx="1183" cy="1337"/>
          </a:xfrm>
        </p:grpSpPr>
        <p:sp>
          <p:nvSpPr>
            <p:cNvPr id="65567" name="Line 31"/>
            <p:cNvSpPr>
              <a:spLocks noChangeShapeType="1"/>
            </p:cNvSpPr>
            <p:nvPr/>
          </p:nvSpPr>
          <p:spPr bwMode="auto">
            <a:xfrm flipV="1">
              <a:off x="3264" y="1680"/>
              <a:ext cx="48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5568" name="Group 32"/>
            <p:cNvGrpSpPr>
              <a:grpSpLocks/>
            </p:cNvGrpSpPr>
            <p:nvPr/>
          </p:nvGrpSpPr>
          <p:grpSpPr bwMode="auto">
            <a:xfrm>
              <a:off x="3696" y="1211"/>
              <a:ext cx="751" cy="805"/>
              <a:chOff x="3613" y="2448"/>
              <a:chExt cx="751" cy="805"/>
            </a:xfrm>
          </p:grpSpPr>
          <p:pic>
            <p:nvPicPr>
              <p:cNvPr id="65569" name="Picture 33" descr="aiifufu0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" y="2448"/>
                <a:ext cx="751" cy="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570" name="Text Box 34"/>
              <p:cNvSpPr txBox="1">
                <a:spLocks noChangeArrowheads="1"/>
              </p:cNvSpPr>
              <p:nvPr/>
            </p:nvSpPr>
            <p:spPr bwMode="auto">
              <a:xfrm>
                <a:off x="3742" y="2534"/>
                <a:ext cx="449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msg</a:t>
                </a:r>
              </a:p>
            </p:txBody>
          </p:sp>
          <p:sp>
            <p:nvSpPr>
              <p:cNvPr id="65571" name="Text Box 35"/>
              <p:cNvSpPr txBox="1">
                <a:spLocks noChangeArrowheads="1"/>
              </p:cNvSpPr>
              <p:nvPr/>
            </p:nvSpPr>
            <p:spPr bwMode="auto">
              <a:xfrm>
                <a:off x="3887" y="2870"/>
                <a:ext cx="35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sig</a:t>
                </a:r>
              </a:p>
            </p:txBody>
          </p:sp>
        </p:grp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3971" y="967"/>
              <a:ext cx="11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2000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3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Building block:   symmetric cipher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50"/>
            <a:ext cx="8178800" cy="39433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600" dirty="0"/>
              <a:t>E, D:  cipher       </a:t>
            </a:r>
            <a:r>
              <a:rPr lang="en-US" sz="2600" dirty="0">
                <a:solidFill>
                  <a:schemeClr val="tx2"/>
                </a:solidFill>
              </a:rPr>
              <a:t>k:  secret key (e.g. 128 bits)</a:t>
            </a:r>
          </a:p>
          <a:p>
            <a:pPr marL="0" indent="0" eaLnBrk="1" hangingPunct="1">
              <a:buNone/>
              <a:defRPr/>
            </a:pPr>
            <a:r>
              <a:rPr lang="en-US" sz="2600" dirty="0"/>
              <a:t>m, c:  plaintext,  ciphertext            n:  nonce </a:t>
            </a:r>
            <a:r>
              <a:rPr lang="en-US" sz="2200" dirty="0"/>
              <a:t>(non-repeating)</a:t>
            </a:r>
            <a:endParaRPr lang="en-US" sz="1900" b="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  <a:defRPr/>
            </a:pPr>
            <a:r>
              <a:rPr lang="en-US" sz="2600" dirty="0"/>
              <a:t>Encryption algorithm is </a:t>
            </a:r>
            <a:r>
              <a:rPr lang="en-US" sz="26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publicly known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600" dirty="0"/>
              <a:t>	⇒   never use a proprietary cipher		</a:t>
            </a:r>
            <a:r>
              <a:rPr lang="en-US" sz="3600" dirty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48776" y="1085850"/>
            <a:ext cx="656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1460897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180379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05608" y="1445419"/>
            <a:ext cx="649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m, 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67927" y="1483519"/>
            <a:ext cx="1342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E(k,m,n)=c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1" y="1346598"/>
            <a:ext cx="1223963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71414" y="1102519"/>
            <a:ext cx="574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1477566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1820466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98377" y="1460897"/>
            <a:ext cx="56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c, n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1820466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80452" y="1445419"/>
            <a:ext cx="1369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D(k,c,n)=m</a:t>
            </a:r>
          </a:p>
        </p:txBody>
      </p:sp>
      <p:cxnSp>
        <p:nvCxnSpPr>
          <p:cNvPr id="8210" name="Straight Arrow Connector 20"/>
          <p:cNvCxnSpPr>
            <a:cxnSpLocks noChangeShapeType="1"/>
            <a:endCxn id="8199" idx="2"/>
          </p:cNvCxnSpPr>
          <p:nvPr/>
        </p:nvCxnSpPr>
        <p:spPr bwMode="auto">
          <a:xfrm rot="5400000" flipH="1" flipV="1">
            <a:off x="1472804" y="2272507"/>
            <a:ext cx="254794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731992" y="2297708"/>
            <a:ext cx="253604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2343151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2339578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1828800"/>
            <a:ext cx="2057400" cy="11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4127500" y="869950"/>
            <a:ext cx="761409" cy="36933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8216" name="Freeform 39"/>
          <p:cNvSpPr>
            <a:spLocks noChangeArrowheads="1"/>
          </p:cNvSpPr>
          <p:nvPr/>
        </p:nvSpPr>
        <p:spPr bwMode="auto">
          <a:xfrm>
            <a:off x="3141663" y="1128713"/>
            <a:ext cx="914400" cy="475060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217" name="Freeform 40"/>
          <p:cNvSpPr>
            <a:spLocks noChangeArrowheads="1"/>
          </p:cNvSpPr>
          <p:nvPr/>
        </p:nvSpPr>
        <p:spPr bwMode="auto">
          <a:xfrm flipH="1">
            <a:off x="5029200" y="1085850"/>
            <a:ext cx="1143000" cy="475060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076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220D9-2F7A-614E-9B1C-51A935E12DDA}" type="slidenum">
              <a:rPr lang="en-US"/>
              <a:pPr/>
              <a:t>60</a:t>
            </a:fld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Security Certificate Program</a:t>
            </a:r>
          </a:p>
          <a:p>
            <a:r>
              <a:rPr lang="en-US" sz="1000"/>
              <a:t>Copyright 2007 Stanford University</a:t>
            </a:r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7650"/>
            <a:ext cx="8229600" cy="857250"/>
          </a:xfrm>
        </p:spPr>
        <p:txBody>
          <a:bodyPr/>
          <a:lstStyle/>
          <a:p>
            <a:r>
              <a:rPr lang="en-US" sz="2400" dirty="0"/>
              <a:t>Example:   Vehicle Safety Comm.  (VSC)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52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276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2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48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3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172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4</a:t>
            </a:r>
          </a:p>
        </p:txBody>
      </p: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1524000" y="800100"/>
            <a:ext cx="1447800" cy="1166812"/>
            <a:chOff x="960" y="912"/>
            <a:chExt cx="912" cy="980"/>
          </a:xfrm>
        </p:grpSpPr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960" y="1453"/>
              <a:ext cx="912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  <a:latin typeface="Tahoma" charset="0"/>
                </a:rPr>
                <a:t>brake</a:t>
              </a: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960" y="912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flipH="1">
              <a:off x="1008" y="960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2514600" y="857250"/>
            <a:ext cx="4876800" cy="685800"/>
            <a:chOff x="1344" y="2832"/>
            <a:chExt cx="3072" cy="576"/>
          </a:xfrm>
        </p:grpSpPr>
        <p:sp>
          <p:nvSpPr>
            <p:cNvPr id="66572" name="Arc 12"/>
            <p:cNvSpPr>
              <a:spLocks/>
            </p:cNvSpPr>
            <p:nvPr/>
          </p:nvSpPr>
          <p:spPr bwMode="auto">
            <a:xfrm>
              <a:off x="1344" y="3022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Arc 13"/>
            <p:cNvSpPr>
              <a:spLocks/>
            </p:cNvSpPr>
            <p:nvPr/>
          </p:nvSpPr>
          <p:spPr bwMode="auto">
            <a:xfrm>
              <a:off x="1680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Arc 14"/>
            <p:cNvSpPr>
              <a:spLocks/>
            </p:cNvSpPr>
            <p:nvPr/>
          </p:nvSpPr>
          <p:spPr bwMode="auto">
            <a:xfrm>
              <a:off x="220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Arc 15"/>
            <p:cNvSpPr>
              <a:spLocks/>
            </p:cNvSpPr>
            <p:nvPr/>
          </p:nvSpPr>
          <p:spPr bwMode="auto">
            <a:xfrm>
              <a:off x="1440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Arc 16"/>
            <p:cNvSpPr>
              <a:spLocks/>
            </p:cNvSpPr>
            <p:nvPr/>
          </p:nvSpPr>
          <p:spPr bwMode="auto">
            <a:xfrm>
              <a:off x="1583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Arc 17"/>
            <p:cNvSpPr>
              <a:spLocks/>
            </p:cNvSpPr>
            <p:nvPr/>
          </p:nvSpPr>
          <p:spPr bwMode="auto">
            <a:xfrm>
              <a:off x="1871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Arc 18"/>
            <p:cNvSpPr>
              <a:spLocks/>
            </p:cNvSpPr>
            <p:nvPr/>
          </p:nvSpPr>
          <p:spPr bwMode="auto">
            <a:xfrm>
              <a:off x="2063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Arc 19"/>
            <p:cNvSpPr>
              <a:spLocks/>
            </p:cNvSpPr>
            <p:nvPr/>
          </p:nvSpPr>
          <p:spPr bwMode="auto">
            <a:xfrm>
              <a:off x="244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Arc 20"/>
            <p:cNvSpPr>
              <a:spLocks/>
            </p:cNvSpPr>
            <p:nvPr/>
          </p:nvSpPr>
          <p:spPr bwMode="auto">
            <a:xfrm>
              <a:off x="2736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Arc 21"/>
            <p:cNvSpPr>
              <a:spLocks/>
            </p:cNvSpPr>
            <p:nvPr/>
          </p:nvSpPr>
          <p:spPr bwMode="auto">
            <a:xfrm>
              <a:off x="3072" y="2832"/>
              <a:ext cx="240" cy="528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Arc 22"/>
            <p:cNvSpPr>
              <a:spLocks/>
            </p:cNvSpPr>
            <p:nvPr/>
          </p:nvSpPr>
          <p:spPr bwMode="auto">
            <a:xfrm>
              <a:off x="3360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Arc 23"/>
            <p:cNvSpPr>
              <a:spLocks/>
            </p:cNvSpPr>
            <p:nvPr/>
          </p:nvSpPr>
          <p:spPr bwMode="auto">
            <a:xfrm>
              <a:off x="3744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Arc 24"/>
            <p:cNvSpPr>
              <a:spLocks/>
            </p:cNvSpPr>
            <p:nvPr/>
          </p:nvSpPr>
          <p:spPr bwMode="auto">
            <a:xfrm>
              <a:off x="4128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412178" y="1053704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1.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420115" y="2453879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2.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1905000" y="2428875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</a:t>
            </a:r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 flipH="1">
            <a:off x="1295400" y="188595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89" name="Group 29"/>
          <p:cNvGrpSpPr>
            <a:grpSpLocks/>
          </p:cNvGrpSpPr>
          <p:nvPr/>
        </p:nvGrpSpPr>
        <p:grpSpPr bwMode="auto">
          <a:xfrm>
            <a:off x="3048000" y="2000250"/>
            <a:ext cx="5867400" cy="885825"/>
            <a:chOff x="1920" y="2040"/>
            <a:chExt cx="3696" cy="744"/>
          </a:xfrm>
        </p:grpSpPr>
        <p:sp>
          <p:nvSpPr>
            <p:cNvPr id="66590" name="Rectangle 30"/>
            <p:cNvSpPr>
              <a:spLocks noChangeArrowheads="1"/>
            </p:cNvSpPr>
            <p:nvPr/>
          </p:nvSpPr>
          <p:spPr bwMode="auto">
            <a:xfrm>
              <a:off x="3600" y="2400"/>
              <a:ext cx="1056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charset="0"/>
                </a:rPr>
                <a:t>Ambulance</a:t>
              </a:r>
            </a:p>
          </p:txBody>
        </p:sp>
        <p:grpSp>
          <p:nvGrpSpPr>
            <p:cNvPr id="66591" name="Group 31"/>
            <p:cNvGrpSpPr>
              <a:grpSpLocks/>
            </p:cNvGrpSpPr>
            <p:nvPr/>
          </p:nvGrpSpPr>
          <p:grpSpPr bwMode="auto">
            <a:xfrm>
              <a:off x="1920" y="2304"/>
              <a:ext cx="1632" cy="480"/>
              <a:chOff x="2064" y="2304"/>
              <a:chExt cx="1632" cy="480"/>
            </a:xfrm>
          </p:grpSpPr>
          <p:sp>
            <p:nvSpPr>
              <p:cNvPr id="66592" name="Arc 32"/>
              <p:cNvSpPr>
                <a:spLocks/>
              </p:cNvSpPr>
              <p:nvPr/>
            </p:nvSpPr>
            <p:spPr bwMode="auto">
              <a:xfrm flipH="1">
                <a:off x="3551" y="2446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3" name="Arc 33"/>
              <p:cNvSpPr>
                <a:spLocks/>
              </p:cNvSpPr>
              <p:nvPr/>
            </p:nvSpPr>
            <p:spPr bwMode="auto">
              <a:xfrm flipH="1">
                <a:off x="3167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4" name="Arc 34"/>
              <p:cNvSpPr>
                <a:spLocks/>
              </p:cNvSpPr>
              <p:nvPr/>
            </p:nvSpPr>
            <p:spPr bwMode="auto">
              <a:xfrm flipH="1">
                <a:off x="259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5" name="Arc 35"/>
              <p:cNvSpPr>
                <a:spLocks/>
              </p:cNvSpPr>
              <p:nvPr/>
            </p:nvSpPr>
            <p:spPr bwMode="auto">
              <a:xfrm flipH="1">
                <a:off x="3455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6" name="Arc 36"/>
              <p:cNvSpPr>
                <a:spLocks/>
              </p:cNvSpPr>
              <p:nvPr/>
            </p:nvSpPr>
            <p:spPr bwMode="auto">
              <a:xfrm flipH="1">
                <a:off x="3312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7" name="Arc 37"/>
              <p:cNvSpPr>
                <a:spLocks/>
              </p:cNvSpPr>
              <p:nvPr/>
            </p:nvSpPr>
            <p:spPr bwMode="auto">
              <a:xfrm flipH="1">
                <a:off x="2976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8" name="Arc 38"/>
              <p:cNvSpPr>
                <a:spLocks/>
              </p:cNvSpPr>
              <p:nvPr/>
            </p:nvSpPr>
            <p:spPr bwMode="auto">
              <a:xfrm flipH="1">
                <a:off x="2784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9" name="Arc 39"/>
              <p:cNvSpPr>
                <a:spLocks/>
              </p:cNvSpPr>
              <p:nvPr/>
            </p:nvSpPr>
            <p:spPr bwMode="auto">
              <a:xfrm flipH="1">
                <a:off x="235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0" name="Arc 40"/>
              <p:cNvSpPr>
                <a:spLocks/>
              </p:cNvSpPr>
              <p:nvPr/>
            </p:nvSpPr>
            <p:spPr bwMode="auto">
              <a:xfrm flipH="1">
                <a:off x="2064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01" name="AutoShape 41"/>
            <p:cNvSpPr>
              <a:spLocks/>
            </p:cNvSpPr>
            <p:nvPr/>
          </p:nvSpPr>
          <p:spPr bwMode="auto">
            <a:xfrm>
              <a:off x="4800" y="2040"/>
              <a:ext cx="816" cy="480"/>
            </a:xfrm>
            <a:prstGeom prst="borderCallout2">
              <a:avLst>
                <a:gd name="adj1" fmla="val 18750"/>
                <a:gd name="adj2" fmla="val -5884"/>
                <a:gd name="adj3" fmla="val 18750"/>
                <a:gd name="adj4" fmla="val -26102"/>
                <a:gd name="adj5" fmla="val 75972"/>
                <a:gd name="adj6" fmla="val -4706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Tahoma" charset="0"/>
                </a:rPr>
                <a:t>out of my way !!</a:t>
              </a:r>
            </a:p>
          </p:txBody>
        </p:sp>
      </p:grpSp>
      <p:sp>
        <p:nvSpPr>
          <p:cNvPr id="66602" name="Line 42"/>
          <p:cNvSpPr>
            <a:spLocks noChangeShapeType="1"/>
          </p:cNvSpPr>
          <p:nvPr/>
        </p:nvSpPr>
        <p:spPr bwMode="auto">
          <a:xfrm>
            <a:off x="0" y="30289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381001" y="3220277"/>
            <a:ext cx="8245475" cy="133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 dirty="0">
                <a:latin typeface="Tahoma" charset="0"/>
              </a:rPr>
              <a:t> </a:t>
            </a:r>
            <a:r>
              <a:rPr lang="en-US" dirty="0">
                <a:latin typeface="Arial" charset="0"/>
              </a:rPr>
              <a:t>Require authenticated (signed) messages from cars.</a:t>
            </a:r>
          </a:p>
          <a:p>
            <a:pPr lvl="1">
              <a:spcBef>
                <a:spcPct val="30000"/>
              </a:spcBef>
              <a:buClr>
                <a:schemeClr val="accent1"/>
              </a:buClr>
              <a:buFont typeface="Symbol" charset="0"/>
              <a:buChar char="-"/>
            </a:pPr>
            <a:r>
              <a:rPr lang="en-US" dirty="0">
                <a:latin typeface="Arial" charset="0"/>
              </a:rPr>
              <a:t>  Prevent impersonation and </a:t>
            </a:r>
            <a:r>
              <a:rPr lang="en-US" dirty="0" err="1">
                <a:latin typeface="Arial" charset="0"/>
              </a:rPr>
              <a:t>DoS</a:t>
            </a:r>
            <a:r>
              <a:rPr lang="en-US" dirty="0">
                <a:latin typeface="Arial" charset="0"/>
              </a:rPr>
              <a:t> on traffic system.</a:t>
            </a:r>
          </a:p>
          <a:p>
            <a:pPr>
              <a:spcBef>
                <a:spcPct val="40000"/>
              </a:spcBef>
              <a:buClr>
                <a:schemeClr val="accent1"/>
              </a:buClr>
            </a:pPr>
            <a:r>
              <a:rPr lang="en-US" u="sng" dirty="0">
                <a:latin typeface="Arial" charset="0"/>
              </a:rPr>
              <a:t>Privacy problem</a:t>
            </a:r>
            <a:r>
              <a:rPr lang="en-US" dirty="0">
                <a:latin typeface="Arial" charset="0"/>
              </a:rPr>
              <a:t>:   cars broadcasting </a:t>
            </a:r>
            <a:r>
              <a:rPr lang="en-US" u="sng" dirty="0">
                <a:latin typeface="Arial" charset="0"/>
              </a:rPr>
              <a:t>signed</a:t>
            </a:r>
            <a:r>
              <a:rPr lang="en-US" dirty="0">
                <a:latin typeface="Arial" charset="0"/>
              </a:rPr>
              <a:t> 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dirty="0">
                <a:latin typeface="Arial" charset="0"/>
              </a:rPr>
              <a:t>).</a:t>
            </a:r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381000" y="4629150"/>
            <a:ext cx="5490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chemeClr val="bg2"/>
              </a:buClr>
            </a:pPr>
            <a:r>
              <a:rPr lang="en-US" dirty="0">
                <a:latin typeface="Arial" charset="0"/>
              </a:rPr>
              <a:t>Clean solution:  group sigs.   Group = set of all cars. </a:t>
            </a:r>
            <a:endParaRPr lang="en-US" dirty="0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crypto concepts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3867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Symmetric cryptography:   </a:t>
            </a:r>
          </a:p>
          <a:p>
            <a:pPr marL="0" indent="0">
              <a:buNone/>
            </a:pPr>
            <a:r>
              <a:rPr lang="en-US" dirty="0"/>
              <a:t>	Authenticated Encryption (AE) and message integrity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Public-key cryptography:</a:t>
            </a:r>
          </a:p>
          <a:p>
            <a:pPr marL="0" indent="0">
              <a:buNone/>
            </a:pPr>
            <a:r>
              <a:rPr lang="en-US" dirty="0"/>
              <a:t>	Public-key encryption,  digital signatures,  key exchange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Certificates:   bind a public key to an identity using a CA</a:t>
            </a:r>
          </a:p>
          <a:p>
            <a:pPr lvl="1"/>
            <a:r>
              <a:rPr lang="en-US" dirty="0"/>
              <a:t>Used in TLS to identify server (and possibly client)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Modern crypto: </a:t>
            </a:r>
            <a:r>
              <a:rPr lang="en-US" b="0" dirty="0"/>
              <a:t> </a:t>
            </a:r>
            <a:r>
              <a:rPr lang="en-US" dirty="0"/>
              <a:t>goes far beyond basic encryption and signatures</a:t>
            </a:r>
          </a:p>
        </p:txBody>
      </p:sp>
    </p:spTree>
    <p:extLst>
      <p:ext uri="{BB962C8B-B14F-4D97-AF65-F5344CB8AC3E}">
        <p14:creationId xmlns:p14="http://schemas.microsoft.com/office/powerpoint/2010/main" val="87150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 Cases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952500"/>
            <a:ext cx="8686800" cy="40576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u="sng" dirty="0"/>
              <a:t>Single use key</a:t>
            </a:r>
            <a:r>
              <a:rPr lang="en-US" dirty="0"/>
              <a:t>:</a:t>
            </a:r>
            <a:r>
              <a:rPr lang="en-US" sz="2000" b="0" dirty="0"/>
              <a:t>    (one time key)</a:t>
            </a:r>
            <a:endParaRPr lang="en-US" b="0" dirty="0"/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is only used to encrypt one message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 </a:t>
            </a:r>
            <a:r>
              <a:rPr lang="en-US" b="0" dirty="0"/>
              <a:t>encrypted email:  new key generated for every email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No need for nonce    </a:t>
            </a:r>
            <a:r>
              <a:rPr lang="en-US" sz="1800" dirty="0"/>
              <a:t>(set to 0)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u="sng" dirty="0"/>
              <a:t>Multi use key</a:t>
            </a:r>
            <a:r>
              <a:rPr lang="en-US" dirty="0"/>
              <a:t>:   (many time key)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is used to encrypt multiple messages or multiple files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TLS:  same key used to encrypt many frames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Use either a </a:t>
            </a:r>
            <a:r>
              <a:rPr lang="en-US" i="1" dirty="0"/>
              <a:t>unique</a:t>
            </a:r>
            <a:r>
              <a:rPr lang="en-US" dirty="0"/>
              <a:t> nonce or a </a:t>
            </a:r>
            <a:r>
              <a:rPr lang="en-US" i="1" dirty="0"/>
              <a:t>random</a:t>
            </a:r>
            <a:r>
              <a:rPr lang="en-US" dirty="0"/>
              <a:t> nonce</a:t>
            </a:r>
          </a:p>
        </p:txBody>
      </p:sp>
    </p:spTree>
    <p:extLst>
      <p:ext uri="{BB962C8B-B14F-4D97-AF65-F5344CB8AC3E}">
        <p14:creationId xmlns:p14="http://schemas.microsoft.com/office/powerpoint/2010/main" val="302576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First example: One Time Pad   </a:t>
            </a:r>
            <a:r>
              <a:rPr lang="en-US" sz="2000" b="0"/>
              <a:t>(single use key)</a:t>
            </a:r>
            <a:endParaRPr lang="en-US" b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178800" cy="3962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 err="1"/>
              <a:t>Vernam</a:t>
            </a:r>
            <a:r>
              <a:rPr lang="en-US" dirty="0"/>
              <a:t> (1917)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>
              <a:sym typeface="Symbol" pitchFamily="18" charset="2"/>
            </a:endParaRP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2765425" y="1657350"/>
            <a:ext cx="5334000" cy="342900"/>
            <a:chOff x="624" y="1872"/>
            <a:chExt cx="3360" cy="288"/>
          </a:xfrm>
        </p:grpSpPr>
        <p:sp>
          <p:nvSpPr>
            <p:cNvPr id="10274" name="Rectangle 5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5" name="Rectangle 6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6" name="Rectangle 7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7" name="Rectangle 8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8" name="Rectangle 9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9" name="Rectangle 10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80" name="Rectangle 11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1" name="Rectangle 12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2" name="Rectangle 13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3" name="Rectangle 14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088930" y="1657350"/>
            <a:ext cx="632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Key:</a:t>
            </a:r>
          </a:p>
        </p:txBody>
      </p:sp>
      <p:grpSp>
        <p:nvGrpSpPr>
          <p:cNvPr id="10248" name="Group 16"/>
          <p:cNvGrpSpPr>
            <a:grpSpLocks/>
          </p:cNvGrpSpPr>
          <p:nvPr/>
        </p:nvGrpSpPr>
        <p:grpSpPr bwMode="auto">
          <a:xfrm>
            <a:off x="2765425" y="2171700"/>
            <a:ext cx="5334000" cy="342900"/>
            <a:chOff x="624" y="1872"/>
            <a:chExt cx="3360" cy="288"/>
          </a:xfrm>
        </p:grpSpPr>
        <p:sp>
          <p:nvSpPr>
            <p:cNvPr id="10264" name="Rectangle 17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5" name="Rectangle 18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6" name="Rectangle 19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7" name="Rectangle 20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8" name="Rectangle 21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9" name="Rectangle 22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0" name="Rectangle 23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1" name="Rectangle 24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2" name="Rectangle 25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3" name="Rectangle 26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10249" name="Text Box 27"/>
          <p:cNvSpPr txBox="1">
            <a:spLocks noChangeArrowheads="1"/>
          </p:cNvSpPr>
          <p:nvPr/>
        </p:nvSpPr>
        <p:spPr bwMode="auto">
          <a:xfrm>
            <a:off x="1143361" y="2171700"/>
            <a:ext cx="1139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Plaintext:</a:t>
            </a:r>
          </a:p>
        </p:txBody>
      </p:sp>
      <p:sp>
        <p:nvSpPr>
          <p:cNvPr id="10250" name="Text Box 28"/>
          <p:cNvSpPr txBox="1">
            <a:spLocks noChangeArrowheads="1"/>
          </p:cNvSpPr>
          <p:nvPr/>
        </p:nvSpPr>
        <p:spPr bwMode="auto">
          <a:xfrm>
            <a:off x="8173854" y="18097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0251" name="Line 29"/>
          <p:cNvSpPr>
            <a:spLocks noChangeShapeType="1"/>
          </p:cNvSpPr>
          <p:nvPr/>
        </p:nvSpPr>
        <p:spPr bwMode="auto">
          <a:xfrm>
            <a:off x="2155825" y="2743200"/>
            <a:ext cx="6477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52" name="Group 30"/>
          <p:cNvGrpSpPr>
            <a:grpSpLocks/>
          </p:cNvGrpSpPr>
          <p:nvPr/>
        </p:nvGrpSpPr>
        <p:grpSpPr bwMode="auto">
          <a:xfrm>
            <a:off x="2765425" y="2971800"/>
            <a:ext cx="5334000" cy="342900"/>
            <a:chOff x="624" y="1872"/>
            <a:chExt cx="3360" cy="288"/>
          </a:xfrm>
        </p:grpSpPr>
        <p:sp>
          <p:nvSpPr>
            <p:cNvPr id="10254" name="Rectangle 31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5" name="Rectangle 32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6" name="Rectangle 33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7" name="Rectangle 34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8" name="Rectangle 35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9" name="Rectangle 36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0" name="Rectangle 37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61" name="Rectangle 38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2" name="Rectangle 39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3" name="Rectangle 40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53" name="Text Box 41"/>
          <p:cNvSpPr txBox="1">
            <a:spLocks noChangeArrowheads="1"/>
          </p:cNvSpPr>
          <p:nvPr/>
        </p:nvSpPr>
        <p:spPr bwMode="auto">
          <a:xfrm>
            <a:off x="1191840" y="2971800"/>
            <a:ext cx="1308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Ciphertext: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3867150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Encryption:      </a:t>
            </a:r>
            <a:r>
              <a:rPr lang="en-US" sz="2400" dirty="0">
                <a:solidFill>
                  <a:srgbClr val="0000FF"/>
                </a:solidFill>
              </a:rPr>
              <a:t>c = E(k, m) = m ⨁ 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4476750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Decryption:            </a:t>
            </a:r>
            <a:r>
              <a:rPr lang="en-US" sz="2400" dirty="0">
                <a:solidFill>
                  <a:srgbClr val="0000FF"/>
                </a:solidFill>
              </a:rPr>
              <a:t>D(k, c) = c ⨁ 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47346" y="4476750"/>
            <a:ext cx="242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(m ⨁ k) ⨁k = m</a:t>
            </a:r>
          </a:p>
        </p:txBody>
      </p:sp>
    </p:spTree>
    <p:extLst>
      <p:ext uri="{BB962C8B-B14F-4D97-AF65-F5344CB8AC3E}">
        <p14:creationId xmlns:p14="http://schemas.microsoft.com/office/powerpoint/2010/main" val="30378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Time Pad (OTP)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Shannon (1949):    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OTP is “secure” against one-time eavesdropping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without key,  </a:t>
            </a:r>
            <a:r>
              <a:rPr lang="en-US" dirty="0" err="1">
                <a:sym typeface="Symbol" pitchFamily="18" charset="2"/>
              </a:rPr>
              <a:t>ciphertext</a:t>
            </a:r>
            <a:r>
              <a:rPr lang="en-US" dirty="0">
                <a:sym typeface="Symbol" pitchFamily="18" charset="2"/>
              </a:rPr>
              <a:t> reveals no “information”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about plaintext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marL="457200" lvl="1" indent="0">
              <a:buNone/>
            </a:pPr>
            <a:endParaRPr lang="en-US" dirty="0">
              <a:sym typeface="Symbol" pitchFamily="18" charset="2"/>
            </a:endParaRPr>
          </a:p>
          <a:p>
            <a:pPr marL="57150" indent="0">
              <a:buNone/>
            </a:pPr>
            <a:r>
              <a:rPr lang="en-US" b="1" dirty="0">
                <a:sym typeface="Symbol" pitchFamily="18" charset="2"/>
              </a:rPr>
              <a:t>Problem</a:t>
            </a:r>
            <a:r>
              <a:rPr lang="en-US" dirty="0">
                <a:sym typeface="Symbol" pitchFamily="18" charset="2"/>
              </a:rPr>
              <a:t>:   OTP key is as long as the message</a:t>
            </a:r>
          </a:p>
        </p:txBody>
      </p:sp>
    </p:spTree>
    <p:extLst>
      <p:ext uri="{BB962C8B-B14F-4D97-AF65-F5344CB8AC3E}">
        <p14:creationId xmlns:p14="http://schemas.microsoft.com/office/powerpoint/2010/main" val="824832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5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4042</TotalTime>
  <Words>3360</Words>
  <Application>Microsoft Macintosh PowerPoint</Application>
  <PresentationFormat>On-screen Show (16:9)</PresentationFormat>
  <Paragraphs>725</Paragraphs>
  <Slides>61</Slides>
  <Notes>20</Notes>
  <HiddenSlides>11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Comic Sans MS</vt:lpstr>
      <vt:lpstr>Symbol</vt:lpstr>
      <vt:lpstr>Tahoma</vt:lpstr>
      <vt:lpstr>Times</vt:lpstr>
      <vt:lpstr>1_Lecture</vt:lpstr>
      <vt:lpstr>2_Office Theme</vt:lpstr>
      <vt:lpstr>3_Office Theme</vt:lpstr>
      <vt:lpstr>Symmetric encryption, Public key encryption, and TLS</vt:lpstr>
      <vt:lpstr>Cryptography</vt:lpstr>
      <vt:lpstr>Goal 1:  Secure communication</vt:lpstr>
      <vt:lpstr>Transport Layer Security / TLS</vt:lpstr>
      <vt:lpstr>Goal 2:   protected files</vt:lpstr>
      <vt:lpstr>Building block:   symmetric cipher</vt:lpstr>
      <vt:lpstr>Use Cases</vt:lpstr>
      <vt:lpstr>First example: One Time Pad   (single use key)</vt:lpstr>
      <vt:lpstr>One Time Pad (OTP) Security</vt:lpstr>
      <vt:lpstr>Stream ciphers     (single use key)</vt:lpstr>
      <vt:lpstr>Dangers in using stream ciphers</vt:lpstr>
      <vt:lpstr>Block ciphers:  crypto work horse</vt:lpstr>
      <vt:lpstr>Block Ciphers Built by Iteration</vt:lpstr>
      <vt:lpstr>Example:  AES128</vt:lpstr>
      <vt:lpstr>AES-NI:   AES in hardware  (Intel, AMD, ARM)</vt:lpstr>
      <vt:lpstr>Incorrect use of block ciphers</vt:lpstr>
      <vt:lpstr>In pictures</vt:lpstr>
      <vt:lpstr>CTR mode encryption (eavesdropping security)</vt:lpstr>
      <vt:lpstr>A Warning</vt:lpstr>
      <vt:lpstr>Message Integrity:    MACs</vt:lpstr>
      <vt:lpstr>Construction:   HMAC  (Hash-MAC)</vt:lpstr>
      <vt:lpstr>SHA-256:    Merkle-Damgard</vt:lpstr>
      <vt:lpstr>PowerPoint Presentation</vt:lpstr>
      <vt:lpstr>Combining MAC and ENC   (Auth. Enc.)</vt:lpstr>
      <vt:lpstr>AEAD:  Auth. Enc. with Assoc. Data</vt:lpstr>
      <vt:lpstr>Example AES-GCM functions</vt:lpstr>
      <vt:lpstr>Generating Randomness    (e.g. keys, nonces)</vt:lpstr>
      <vt:lpstr>Summary</vt:lpstr>
      <vt:lpstr>encryption and compression problems</vt:lpstr>
      <vt:lpstr>Encryption and compression:   oil and vinegar</vt:lpstr>
      <vt:lpstr>Trouble …     [Kelsey’02]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What to do?</vt:lpstr>
      <vt:lpstr>Public key cryptography</vt:lpstr>
      <vt:lpstr>(1) Public-key encryption</vt:lpstr>
      <vt:lpstr>Building block:   trapdoor permutations</vt:lpstr>
      <vt:lpstr>Example:   RSA</vt:lpstr>
      <vt:lpstr>Public Key Encryption with a TDF</vt:lpstr>
      <vt:lpstr>(2) Digital signatures</vt:lpstr>
      <vt:lpstr>Digital signatures</vt:lpstr>
      <vt:lpstr>Digital Sigs. from a Trapdoor Permutation</vt:lpstr>
      <vt:lpstr>Certificates:   bind Bob’s ID to a PK</vt:lpstr>
      <vt:lpstr>PowerPoint Presentation</vt:lpstr>
      <vt:lpstr>Signature schemes used in the real world</vt:lpstr>
      <vt:lpstr>(3) Key exchange</vt:lpstr>
      <vt:lpstr>Back to TLS 1.3 session setup  (simplified)</vt:lpstr>
      <vt:lpstr>TLS 1.3 session setup  (simplified)</vt:lpstr>
      <vt:lpstr>Properties</vt:lpstr>
      <vt:lpstr>A brief sample of advanced crypto</vt:lpstr>
      <vt:lpstr>Protocols</vt:lpstr>
      <vt:lpstr>Protocols</vt:lpstr>
      <vt:lpstr>Magical applications</vt:lpstr>
      <vt:lpstr>Privacy:   Group Signatures</vt:lpstr>
      <vt:lpstr>Example:   Vehicle Safety Comm.  (VSC)</vt:lpstr>
      <vt:lpstr>Summary: crypto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380</cp:revision>
  <dcterms:created xsi:type="dcterms:W3CDTF">2010-11-06T18:36:35Z</dcterms:created>
  <dcterms:modified xsi:type="dcterms:W3CDTF">2024-05-06T20:07:16Z</dcterms:modified>
</cp:coreProperties>
</file>