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60"/>
  </p:notesMasterIdLst>
  <p:sldIdLst>
    <p:sldId id="300" r:id="rId4"/>
    <p:sldId id="257" r:id="rId5"/>
    <p:sldId id="258" r:id="rId6"/>
    <p:sldId id="303" r:id="rId7"/>
    <p:sldId id="304" r:id="rId8"/>
    <p:sldId id="30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308" r:id="rId17"/>
    <p:sldId id="309" r:id="rId18"/>
    <p:sldId id="310" r:id="rId19"/>
    <p:sldId id="317" r:id="rId20"/>
    <p:sldId id="311" r:id="rId21"/>
    <p:sldId id="312" r:id="rId22"/>
    <p:sldId id="318" r:id="rId23"/>
    <p:sldId id="357" r:id="rId24"/>
    <p:sldId id="358" r:id="rId25"/>
    <p:sldId id="354" r:id="rId26"/>
    <p:sldId id="352" r:id="rId27"/>
    <p:sldId id="361" r:id="rId28"/>
    <p:sldId id="315" r:id="rId29"/>
    <p:sldId id="319" r:id="rId30"/>
    <p:sldId id="320" r:id="rId31"/>
    <p:sldId id="321" r:id="rId32"/>
    <p:sldId id="322" r:id="rId33"/>
    <p:sldId id="323" r:id="rId34"/>
    <p:sldId id="324" r:id="rId35"/>
    <p:sldId id="355" r:id="rId36"/>
    <p:sldId id="356" r:id="rId37"/>
    <p:sldId id="360" r:id="rId38"/>
    <p:sldId id="359" r:id="rId39"/>
    <p:sldId id="326" r:id="rId40"/>
    <p:sldId id="327" r:id="rId41"/>
    <p:sldId id="328" r:id="rId42"/>
    <p:sldId id="329" r:id="rId43"/>
    <p:sldId id="330" r:id="rId44"/>
    <p:sldId id="336" r:id="rId45"/>
    <p:sldId id="353" r:id="rId46"/>
    <p:sldId id="337" r:id="rId47"/>
    <p:sldId id="350" r:id="rId48"/>
    <p:sldId id="338" r:id="rId49"/>
    <p:sldId id="339" r:id="rId50"/>
    <p:sldId id="340" r:id="rId51"/>
    <p:sldId id="341" r:id="rId52"/>
    <p:sldId id="342" r:id="rId53"/>
    <p:sldId id="343" r:id="rId54"/>
    <p:sldId id="345" r:id="rId55"/>
    <p:sldId id="346" r:id="rId56"/>
    <p:sldId id="347" r:id="rId57"/>
    <p:sldId id="348" r:id="rId58"/>
    <p:sldId id="349" r:id="rId59"/>
  </p:sldIdLst>
  <p:sldSz cx="9144000" cy="5143500" type="screen16x9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8" autoAdjust="0"/>
    <p:restoredTop sz="94669"/>
  </p:normalViewPr>
  <p:slideViewPr>
    <p:cSldViewPr>
      <p:cViewPr varScale="1">
        <p:scale>
          <a:sx n="146" d="100"/>
          <a:sy n="146" d="100"/>
        </p:scale>
        <p:origin x="2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tags" Target="tags/tag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4/14/24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3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sys-calls</a:t>
            </a:r>
            <a:r>
              <a:rPr lang="en-US" baseline="0" dirty="0"/>
              <a:t> are blocked.    </a:t>
            </a:r>
            <a:r>
              <a:rPr lang="en-US" dirty="0"/>
              <a:t>open(…) request forwarded to agent who makes the request and returns the </a:t>
            </a:r>
            <a:r>
              <a:rPr lang="en-US" dirty="0" err="1"/>
              <a:t>fd</a:t>
            </a:r>
            <a:r>
              <a:rPr lang="en-US" dirty="0"/>
              <a:t> to the app.  </a:t>
            </a:r>
          </a:p>
          <a:p>
            <a:r>
              <a:rPr lang="en-US" dirty="0"/>
              <a:t>Inconsistent CWD state between monitored app and agent is not a security violation.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8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91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33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On a single core machine:   customer 2 can measure customer 1’s CPU utilization.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0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VMs are created from template VMs.   30,000 users worldwide.   Used by news organizations.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05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30,000 users worldwide.     VMs are created from template VMs.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93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dialog pops up, user knows exactly which VM it came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06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IDS = 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998371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www.usenix.org</a:t>
            </a:r>
            <a:r>
              <a:rPr lang="en-US" dirty="0"/>
              <a:t>/event/hotos07/tech/</a:t>
            </a:r>
            <a:r>
              <a:rPr lang="en-US" dirty="0" err="1"/>
              <a:t>full_papers</a:t>
            </a:r>
            <a:r>
              <a:rPr lang="en-US" dirty="0"/>
              <a:t>/</a:t>
            </a:r>
            <a:r>
              <a:rPr lang="en-US" dirty="0" err="1"/>
              <a:t>garfinkel</a:t>
            </a:r>
            <a:r>
              <a:rPr lang="en-US" dirty="0"/>
              <a:t>/</a:t>
            </a:r>
            <a:r>
              <a:rPr lang="en-US" dirty="0" err="1"/>
              <a:t>garfinkel.pdf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93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3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run web server inside of jail.    If web</a:t>
            </a:r>
            <a:r>
              <a:rPr lang="en-US" baseline="0" dirty="0"/>
              <a:t> server is compromised, damage is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93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Defense:   clear low order bits</a:t>
            </a:r>
            <a:r>
              <a:rPr lang="en-US" baseline="0" dirty="0"/>
              <a:t> of jump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1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GSWTK:   generic software wrapper toolkit</a:t>
            </a:r>
          </a:p>
        </p:txBody>
      </p:sp>
    </p:spTree>
    <p:extLst>
      <p:ext uri="{BB962C8B-B14F-4D97-AF65-F5344CB8AC3E}">
        <p14:creationId xmlns:p14="http://schemas.microsoft.com/office/powerpoint/2010/main" val="133845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</a:rPr>
              <a:t>Chrome broker process starts renderer process to render new site.  First thing it does is install a BPF filter.</a:t>
            </a:r>
          </a:p>
          <a:p>
            <a:r>
              <a:rPr lang="en-US" dirty="0" err="1">
                <a:latin typeface="Times New Roman" charset="0"/>
              </a:rPr>
              <a:t>prctl</a:t>
            </a:r>
            <a:r>
              <a:rPr lang="en-US" dirty="0">
                <a:latin typeface="Times New Roman" charset="0"/>
              </a:rPr>
              <a:t>:   MODE_FILTER means run BPF program on </a:t>
            </a:r>
            <a:r>
              <a:rPr lang="en-US" b="1" u="sng" dirty="0">
                <a:latin typeface="Times New Roman" charset="0"/>
              </a:rPr>
              <a:t>every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syscall</a:t>
            </a:r>
            <a:r>
              <a:rPr lang="en-US" dirty="0">
                <a:latin typeface="Times New Roman" charset="0"/>
              </a:rPr>
              <a:t>   (MODE_STRICT only allows a small number of </a:t>
            </a:r>
            <a:r>
              <a:rPr lang="en-US" dirty="0" err="1">
                <a:latin typeface="Times New Roman" charset="0"/>
              </a:rPr>
              <a:t>syscalls</a:t>
            </a:r>
            <a:r>
              <a:rPr lang="en-US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2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is killed as if by SIGSYS signal:  bad system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2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Chrome:  used to sandbox </a:t>
            </a:r>
            <a:r>
              <a:rPr lang="en-US" dirty="0" err="1">
                <a:latin typeface="Times New Roman" charset="0"/>
              </a:rPr>
              <a:t>renderes</a:t>
            </a:r>
            <a:r>
              <a:rPr lang="en-US" dirty="0">
                <a:latin typeface="Times New Roman" charset="0"/>
              </a:rPr>
              <a:t>.</a:t>
            </a:r>
          </a:p>
          <a:p>
            <a:r>
              <a:rPr lang="en-US" dirty="0">
                <a:latin typeface="Times New Roman" charset="0"/>
              </a:rPr>
              <a:t>Also mention Linux LXC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5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antitree.com</a:t>
            </a:r>
            <a:r>
              <a:rPr lang="en-US" dirty="0"/>
              <a:t>/2017/09/</a:t>
            </a:r>
            <a:r>
              <a:rPr lang="en-US" dirty="0" err="1"/>
              <a:t>docker</a:t>
            </a:r>
            <a:r>
              <a:rPr lang="en-US" dirty="0"/>
              <a:t>-</a:t>
            </a:r>
            <a:r>
              <a:rPr lang="en-US" dirty="0" err="1"/>
              <a:t>seccomp</a:t>
            </a:r>
            <a:r>
              <a:rPr lang="en-US" dirty="0"/>
              <a:t>-</a:t>
            </a:r>
            <a:r>
              <a:rPr lang="en-US" dirty="0" err="1"/>
              <a:t>json</a:t>
            </a:r>
            <a:r>
              <a:rPr lang="en-US" dirty="0"/>
              <a:t>-format/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8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NET_BIND_SERVICE:  enabled by default along with many others.  Best to drop all capabilities and only add the ones you need.</a:t>
            </a:r>
          </a:p>
          <a:p>
            <a:r>
              <a:rPr lang="en-US" sz="1200" b="0" dirty="0"/>
              <a:t>max-</a:t>
            </a:r>
            <a:r>
              <a:rPr lang="en-US" sz="1200" b="0" dirty="0" err="1"/>
              <a:t>fd</a:t>
            </a:r>
            <a:r>
              <a:rPr lang="en-US" sz="1200" b="0" dirty="0"/>
              <a:t>:  max # file descriptors,     max-proc:  max # of processes in container.     Resource containment is done using Linux control groups  (</a:t>
            </a:r>
            <a:r>
              <a:rPr lang="en-US" sz="1200" b="0" dirty="0" err="1"/>
              <a:t>cgroups</a:t>
            </a:r>
            <a:r>
              <a:rPr lang="en-US" sz="1200" b="0" dirty="0"/>
              <a:t>).</a:t>
            </a:r>
          </a:p>
          <a:p>
            <a:r>
              <a:rPr lang="en-US" sz="1200" b="0" dirty="0"/>
              <a:t>Linux capabilities:  list of capabilities assigned to process.    Processes with </a:t>
            </a:r>
            <a:r>
              <a:rPr lang="en-US" sz="1200" b="0" dirty="0" err="1"/>
              <a:t>uid</a:t>
            </a:r>
            <a:r>
              <a:rPr lang="en-US" sz="1200" b="0" dirty="0"/>
              <a:t> == 0 are privileged, but can only do things allowed by </a:t>
            </a:r>
            <a:r>
              <a:rPr lang="en-US" sz="1200" b="0"/>
              <a:t>the capabilities </a:t>
            </a:r>
            <a:r>
              <a:rPr lang="en-US" sz="1200" b="0" dirty="0"/>
              <a:t>assigned to them.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9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25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confinement principle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CS155:   Computer Security</a:t>
            </a:r>
          </a:p>
        </p:txBody>
      </p:sp>
    </p:spTree>
    <p:extLst>
      <p:ext uri="{BB962C8B-B14F-4D97-AF65-F5344CB8AC3E}">
        <p14:creationId xmlns:p14="http://schemas.microsoft.com/office/powerpoint/2010/main" val="368533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Escaping from jails</a:t>
            </a:r>
          </a:p>
        </p:txBody>
      </p:sp>
      <p:sp>
        <p:nvSpPr>
          <p:cNvPr id="122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382000" cy="4000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Early escapes:    relative paths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 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fopen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(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</a:t>
            </a:r>
            <a: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  <a:t>⇒ </a:t>
            </a:r>
            <a:b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  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fopen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marL="0" indent="0">
              <a:buNone/>
            </a:pPr>
            <a:endParaRPr lang="en-US" sz="2400" b="1" dirty="0">
              <a:solidFill>
                <a:srgbClr val="CC3399"/>
              </a:solidFill>
              <a:latin typeface="Tahoma" charset="0"/>
              <a:sym typeface="Symbol" charset="0"/>
            </a:endParaRPr>
          </a:p>
          <a:p>
            <a:pPr marL="0" indent="0">
              <a:buNone/>
            </a:pPr>
            <a:r>
              <a:rPr lang="en-US" sz="26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chroot</a:t>
            </a:r>
            <a:r>
              <a:rPr lang="en-US" sz="26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 </a:t>
            </a:r>
            <a:r>
              <a:rPr lang="en-US" sz="2600" dirty="0">
                <a:latin typeface="Tahoma" charset="0"/>
                <a:sym typeface="Symbol" charset="0"/>
              </a:rPr>
              <a:t> should only be executable by root.</a:t>
            </a:r>
          </a:p>
          <a:p>
            <a:pPr lvl="1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otherwise jailed app can do:</a:t>
            </a:r>
          </a:p>
          <a:p>
            <a:pPr lvl="2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create dummy file   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etc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passwd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chroot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 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solidFill>
                <a:srgbClr val="CC3399"/>
              </a:solidFill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su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root    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to become root</a:t>
            </a: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0" y="27241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4629150"/>
            <a:ext cx="219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Tahoma" charset="0"/>
                <a:ea typeface="ＭＳ Ｐゴシック" charset="0"/>
              </a:rPr>
              <a:t>(bug in Ultrix 4.0)</a:t>
            </a:r>
          </a:p>
        </p:txBody>
      </p:sp>
    </p:spTree>
    <p:extLst>
      <p:ext uri="{BB962C8B-B14F-4D97-AF65-F5344CB8AC3E}">
        <p14:creationId xmlns:p14="http://schemas.microsoft.com/office/powerpoint/2010/main" val="17816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Many ways to escape jail as root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/>
          <a:lstStyle/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Create device that lets you access raw disk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Send signals to non chrooted process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Reboot system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Bind to privileged ports</a:t>
            </a:r>
          </a:p>
          <a:p>
            <a:pPr>
              <a:buFont typeface="Wingdings" charset="0"/>
              <a:buNone/>
            </a:pPr>
            <a:endParaRPr lang="en-US" sz="24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Freebsd</a:t>
            </a:r>
            <a:r>
              <a:rPr lang="en-US" sz="4400" dirty="0">
                <a:latin typeface="Tahoma" charset="0"/>
              </a:rPr>
              <a:t> jail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Stronger mechanism than simple   </a:t>
            </a:r>
            <a:r>
              <a:rPr lang="en-US" sz="2400" dirty="0" err="1"/>
              <a:t>chroot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To run</a:t>
            </a:r>
            <a:r>
              <a:rPr lang="en-US" sz="2400" dirty="0"/>
              <a:t>:      </a:t>
            </a:r>
            <a:r>
              <a:rPr lang="en-US" sz="2400" b="1" dirty="0">
                <a:solidFill>
                  <a:srgbClr val="CC3399"/>
                </a:solidFill>
              </a:rPr>
              <a:t>jail    jail-path    hostname   IP-</a:t>
            </a:r>
            <a:r>
              <a:rPr lang="en-US" sz="2400" b="1" dirty="0" err="1">
                <a:solidFill>
                  <a:srgbClr val="CC3399"/>
                </a:solidFill>
              </a:rPr>
              <a:t>addr</a:t>
            </a:r>
            <a:r>
              <a:rPr lang="en-US" sz="2400" b="1" dirty="0">
                <a:solidFill>
                  <a:srgbClr val="CC3399"/>
                </a:solidFill>
              </a:rPr>
              <a:t>    </a:t>
            </a:r>
            <a:r>
              <a:rPr lang="en-US" sz="2400" b="1" dirty="0" err="1">
                <a:solidFill>
                  <a:srgbClr val="CC3399"/>
                </a:solidFill>
              </a:rPr>
              <a:t>cmd</a:t>
            </a:r>
            <a:endParaRPr lang="en-US" sz="2400" b="1" dirty="0">
              <a:solidFill>
                <a:srgbClr val="CC3399"/>
              </a:solidFill>
            </a:endParaRP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calls hardened  </a:t>
            </a:r>
            <a:r>
              <a:rPr lang="en-US" sz="2400" dirty="0" err="1">
                <a:ea typeface="ＭＳ Ｐゴシック" charset="0"/>
              </a:rPr>
              <a:t>chroot</a:t>
            </a:r>
            <a:r>
              <a:rPr lang="en-US" sz="2400" dirty="0">
                <a:ea typeface="ＭＳ Ｐゴシック" charset="0"/>
              </a:rPr>
              <a:t>    (no 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../../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 escape)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can only bind to sockets with specified IP address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and authorized ports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can only communicate with processes inside jail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root is limited, e.g. cannot load kernel modules</a:t>
            </a:r>
          </a:p>
        </p:txBody>
      </p:sp>
    </p:spTree>
    <p:extLst>
      <p:ext uri="{BB962C8B-B14F-4D97-AF65-F5344CB8AC3E}">
        <p14:creationId xmlns:p14="http://schemas.microsoft.com/office/powerpoint/2010/main" val="265202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Problems with </a:t>
            </a:r>
            <a:r>
              <a:rPr lang="en-US" sz="4400" dirty="0" err="1">
                <a:latin typeface="Tahoma" charset="0"/>
              </a:rPr>
              <a:t>chroot</a:t>
            </a:r>
            <a:r>
              <a:rPr lang="en-US" sz="4400" dirty="0">
                <a:latin typeface="Tahoma" charset="0"/>
              </a:rPr>
              <a:t> and jail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Coarse policies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ea typeface="ＭＳ Ｐゴシック" charset="0"/>
              </a:rPr>
              <a:t>All or nothing access to parts of file system</a:t>
            </a:r>
          </a:p>
          <a:p>
            <a:pPr lvl="1"/>
            <a:r>
              <a:rPr lang="en-US" sz="2400" dirty="0">
                <a:ea typeface="ＭＳ Ｐゴシック" charset="0"/>
              </a:rPr>
              <a:t>Inappropriate for apps like a web browser</a:t>
            </a:r>
          </a:p>
          <a:p>
            <a:pPr lvl="2"/>
            <a:r>
              <a:rPr lang="en-US" dirty="0">
                <a:ea typeface="ＭＳ Ｐゴシック" charset="0"/>
              </a:rPr>
              <a:t>Needs read access to files outside jail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	(e.g., for sending attachments in Gmail)</a:t>
            </a:r>
          </a:p>
          <a:p>
            <a:pPr lvl="2"/>
            <a:endParaRPr lang="en-US" dirty="0">
              <a:ea typeface="ＭＳ Ｐゴシック" charset="0"/>
            </a:endParaRPr>
          </a:p>
          <a:p>
            <a:pPr marL="0" indent="0">
              <a:buNone/>
            </a:pPr>
            <a:r>
              <a:rPr lang="en-US" sz="2400" dirty="0"/>
              <a:t>Does not prevent malicious apps from:</a:t>
            </a:r>
          </a:p>
          <a:p>
            <a:pPr lvl="1"/>
            <a:r>
              <a:rPr lang="en-US" sz="2400" dirty="0">
                <a:ea typeface="ＭＳ Ｐゴシック" charset="0"/>
              </a:rPr>
              <a:t>Accessing network and messing with other machines</a:t>
            </a:r>
          </a:p>
          <a:p>
            <a:pPr lvl="1"/>
            <a:r>
              <a:rPr lang="en-US" sz="2400" dirty="0">
                <a:ea typeface="ＭＳ Ｐゴシック" charset="0"/>
              </a:rPr>
              <a:t>Trying to crash host OS</a:t>
            </a:r>
          </a:p>
        </p:txBody>
      </p:sp>
    </p:spTree>
    <p:extLst>
      <p:ext uri="{BB962C8B-B14F-4D97-AF65-F5344CB8AC3E}">
        <p14:creationId xmlns:p14="http://schemas.microsoft.com/office/powerpoint/2010/main" val="393508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Call Interposition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sanboxing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System call interposition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610600" cy="417195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114800" algn="l"/>
              </a:tabLst>
            </a:pPr>
            <a:r>
              <a:rPr lang="en-US" sz="2200" dirty="0"/>
              <a:t>Observation:   to damage host system (e.g. persistent changes)  </a:t>
            </a:r>
            <a:br>
              <a:rPr lang="en-US" sz="2200" dirty="0"/>
            </a:br>
            <a:r>
              <a:rPr lang="en-US" sz="2200" dirty="0"/>
              <a:t>app must make system calls:</a:t>
            </a:r>
          </a:p>
          <a:p>
            <a:pPr lvl="1">
              <a:tabLst>
                <a:tab pos="4114800" algn="l"/>
              </a:tabLst>
            </a:pPr>
            <a:r>
              <a:rPr lang="en-US" sz="2200" dirty="0">
                <a:ea typeface="ＭＳ Ｐゴシック" charset="0"/>
              </a:rPr>
              <a:t>To delete/overwrite files:	</a:t>
            </a:r>
            <a:r>
              <a:rPr lang="en-US" sz="2200" dirty="0">
                <a:solidFill>
                  <a:srgbClr val="CC3399"/>
                </a:solidFill>
                <a:ea typeface="ＭＳ Ｐゴシック" charset="0"/>
              </a:rPr>
              <a:t>unlink, open, write</a:t>
            </a:r>
          </a:p>
          <a:p>
            <a:pPr lvl="1">
              <a:tabLst>
                <a:tab pos="4114800" algn="l"/>
              </a:tabLst>
            </a:pPr>
            <a:r>
              <a:rPr lang="en-US" sz="2200" dirty="0">
                <a:ea typeface="ＭＳ Ｐゴシック" charset="0"/>
              </a:rPr>
              <a:t>To do network </a:t>
            </a:r>
            <a:r>
              <a:rPr lang="en-US" sz="2200" dirty="0">
                <a:ea typeface="ＭＳ Ｐゴシック" charset="0"/>
                <a:cs typeface="Tahoma"/>
              </a:rPr>
              <a:t>attacks:	</a:t>
            </a:r>
            <a:r>
              <a:rPr lang="en-US" sz="2200" dirty="0">
                <a:solidFill>
                  <a:srgbClr val="CC3399"/>
                </a:solidFill>
                <a:ea typeface="ＭＳ Ｐゴシック" charset="0"/>
                <a:cs typeface="Tahoma"/>
              </a:rPr>
              <a:t>socket</a:t>
            </a:r>
            <a:r>
              <a:rPr lang="en-US" sz="2200" dirty="0">
                <a:solidFill>
                  <a:srgbClr val="CC3399"/>
                </a:solidFill>
                <a:ea typeface="ＭＳ Ｐゴシック" charset="0"/>
              </a:rPr>
              <a:t>, bind, connect, send</a:t>
            </a:r>
            <a:endParaRPr lang="en-US" sz="2200" dirty="0">
              <a:solidFill>
                <a:srgbClr val="CC3399"/>
              </a:solidFill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dirty="0"/>
              <a:t>Idea:    </a:t>
            </a:r>
            <a:r>
              <a:rPr lang="en-US" sz="2200" dirty="0">
                <a:ea typeface="ＭＳ Ｐゴシック" charset="0"/>
              </a:rPr>
              <a:t>monitor app’s system calls and block unauthorized calls</a:t>
            </a:r>
          </a:p>
          <a:p>
            <a:pPr marL="0" indent="0">
              <a:spcBef>
                <a:spcPts val="2328"/>
              </a:spcBef>
              <a:buNone/>
            </a:pPr>
            <a:r>
              <a:rPr lang="en-US" sz="2200" b="1" dirty="0"/>
              <a:t>Implementation options:</a:t>
            </a:r>
          </a:p>
          <a:p>
            <a:pPr lvl="1"/>
            <a:r>
              <a:rPr lang="en-US" sz="2200" dirty="0">
                <a:ea typeface="ＭＳ Ｐゴシック" charset="0"/>
              </a:rPr>
              <a:t>Completely kernel space (e.g., Linux </a:t>
            </a:r>
            <a:r>
              <a:rPr lang="en-US" sz="2200" dirty="0" err="1">
                <a:ea typeface="ＭＳ Ｐゴシック" charset="0"/>
              </a:rPr>
              <a:t>seccomp</a:t>
            </a:r>
            <a:r>
              <a:rPr lang="en-US" sz="2200" dirty="0">
                <a:ea typeface="ＭＳ Ｐゴシック" charset="0"/>
              </a:rPr>
              <a:t>)</a:t>
            </a:r>
          </a:p>
          <a:p>
            <a:pPr lvl="1"/>
            <a:r>
              <a:rPr lang="en-US" sz="2200" dirty="0">
                <a:ea typeface="ＭＳ Ｐゴシック" charset="0"/>
              </a:rPr>
              <a:t>Completely user space (e.g.,  program shepherding)</a:t>
            </a:r>
          </a:p>
          <a:p>
            <a:pPr lvl="1"/>
            <a:r>
              <a:rPr lang="en-US" sz="2200" dirty="0">
                <a:ea typeface="ＭＳ Ｐゴシック" charset="0"/>
              </a:rPr>
              <a:t>Hybrid  (e.g.,  </a:t>
            </a:r>
            <a:r>
              <a:rPr lang="en-US" sz="2200" dirty="0" err="1">
                <a:ea typeface="ＭＳ Ｐゴシック" charset="0"/>
              </a:rPr>
              <a:t>Systrace</a:t>
            </a:r>
            <a:r>
              <a:rPr lang="en-US" sz="2200" dirty="0"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0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ahoma" charset="0"/>
              </a:rPr>
              <a:t>Early implementation  </a:t>
            </a:r>
            <a:r>
              <a:rPr lang="en-US" sz="2800" dirty="0">
                <a:latin typeface="Tahoma" charset="0"/>
              </a:rPr>
              <a:t>(Janus)      </a:t>
            </a:r>
            <a:r>
              <a:rPr lang="en-US" sz="2000" dirty="0">
                <a:latin typeface="Tahoma" charset="0"/>
              </a:rPr>
              <a:t>[GWTB’96]</a:t>
            </a: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Linux </a:t>
            </a:r>
            <a:r>
              <a:rPr lang="en-US" sz="2400" b="1" dirty="0" err="1"/>
              <a:t>ptrace</a:t>
            </a:r>
            <a:r>
              <a:rPr lang="en-US" sz="2400" dirty="0"/>
              <a:t>:    process tracing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process calls:     </a:t>
            </a:r>
            <a:r>
              <a:rPr lang="en-US" sz="2400" b="1" dirty="0" err="1">
                <a:solidFill>
                  <a:srgbClr val="CC3399"/>
                </a:solidFill>
                <a:ea typeface="ＭＳ Ｐゴシック" charset="0"/>
              </a:rPr>
              <a:t>ptrace</a:t>
            </a: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 (… ,  </a:t>
            </a:r>
            <a:r>
              <a:rPr lang="en-US" sz="2400" b="1" dirty="0" err="1">
                <a:solidFill>
                  <a:srgbClr val="CC3399"/>
                </a:solidFill>
                <a:ea typeface="ＭＳ Ｐゴシック" charset="0"/>
              </a:rPr>
              <a:t>pid_t</a:t>
            </a: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  </a:t>
            </a:r>
            <a:r>
              <a:rPr lang="en-US" sz="2400" b="1" dirty="0" err="1">
                <a:solidFill>
                  <a:srgbClr val="CC3399"/>
                </a:solidFill>
                <a:ea typeface="ＭＳ Ｐゴシック" charset="0"/>
              </a:rPr>
              <a:t>pid</a:t>
            </a: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 ,  …)</a:t>
            </a:r>
          </a:p>
          <a:p>
            <a:pPr lvl="1">
              <a:buFont typeface="Wingdings" charset="0"/>
              <a:buNone/>
            </a:pP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	</a:t>
            </a:r>
            <a:r>
              <a:rPr lang="en-US" sz="2400" dirty="0">
                <a:ea typeface="ＭＳ Ｐゴシック" charset="0"/>
              </a:rPr>
              <a:t>and wakes up when  </a:t>
            </a:r>
            <a:r>
              <a:rPr lang="en-US" sz="2400" b="1" dirty="0" err="1">
                <a:ea typeface="ＭＳ Ｐゴシック" charset="0"/>
              </a:rPr>
              <a:t>pid</a:t>
            </a:r>
            <a:r>
              <a:rPr lang="en-US" sz="2400" dirty="0">
                <a:ea typeface="ＭＳ Ｐゴシック" charset="0"/>
              </a:rPr>
              <a:t>  makes sys call.</a:t>
            </a: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marL="0" indent="0">
              <a:spcBef>
                <a:spcPts val="1920"/>
              </a:spcBef>
              <a:buNone/>
            </a:pPr>
            <a:r>
              <a:rPr lang="en-US" sz="2400" dirty="0"/>
              <a:t>Monitor kills application if request is disallowed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2343150"/>
            <a:ext cx="7772400" cy="211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" y="3943350"/>
            <a:ext cx="7772400" cy="514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43000" y="2571750"/>
            <a:ext cx="16764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/>
              <a:t>(browser)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53000" y="2571750"/>
            <a:ext cx="16002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002463" y="2343151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05000" y="3429000"/>
            <a:ext cx="3810000" cy="742950"/>
            <a:chOff x="1200" y="2592"/>
            <a:chExt cx="2400" cy="624"/>
          </a:xfrm>
        </p:grpSpPr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1200" y="259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1"/>
            <p:cNvSpPr txBox="1">
              <a:spLocks noChangeArrowheads="1"/>
            </p:cNvSpPr>
            <p:nvPr/>
          </p:nvSpPr>
          <p:spPr bwMode="auto">
            <a:xfrm>
              <a:off x="1200" y="2688"/>
              <a:ext cx="23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 err="1"/>
                <a:t>fopen</a:t>
              </a:r>
              <a:r>
                <a:rPr lang="en-US" b="1" dirty="0"/>
                <a:t>(</a:t>
              </a:r>
              <a:r>
                <a:rPr lang="ja-JP" altLang="en-US" b="1" dirty="0"/>
                <a:t>“</a:t>
              </a:r>
              <a:r>
                <a:rPr lang="en-US" altLang="ja-JP" b="1" dirty="0"/>
                <a:t>/</a:t>
              </a:r>
              <a:r>
                <a:rPr lang="en-US" b="1" dirty="0" err="1"/>
                <a:t>etc</a:t>
              </a:r>
              <a:r>
                <a:rPr lang="en-US" b="1" dirty="0"/>
                <a:t>/</a:t>
              </a:r>
              <a:r>
                <a:rPr lang="en-US" b="1" dirty="0" err="1"/>
                <a:t>passwd</a:t>
              </a:r>
              <a:r>
                <a:rPr lang="ja-JP" altLang="en-US" b="1" dirty="0"/>
                <a:t>”</a:t>
              </a:r>
              <a:r>
                <a:rPr lang="en-US" b="1" dirty="0"/>
                <a:t>,  </a:t>
              </a:r>
              <a:r>
                <a:rPr lang="ja-JP" altLang="en-US" b="1" dirty="0"/>
                <a:t>“</a:t>
              </a:r>
              <a:r>
                <a:rPr lang="en-US" b="1" dirty="0"/>
                <a:t>r</a:t>
              </a:r>
              <a:r>
                <a:rPr lang="ja-JP" altLang="en-US" b="1" dirty="0"/>
                <a:t>”</a:t>
              </a:r>
              <a:r>
                <a:rPr lang="en-US" b="1" dirty="0"/>
                <a:t>)</a:t>
              </a:r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1200" y="2592"/>
              <a:ext cx="2400" cy="624"/>
            </a:xfrm>
            <a:custGeom>
              <a:avLst/>
              <a:gdLst>
                <a:gd name="T0" fmla="*/ 0 w 2256"/>
                <a:gd name="T1" fmla="*/ 511 h 528"/>
                <a:gd name="T2" fmla="*/ 0 w 2256"/>
                <a:gd name="T3" fmla="*/ 624 h 528"/>
                <a:gd name="T4" fmla="*/ 2400 w 2256"/>
                <a:gd name="T5" fmla="*/ 624 h 528"/>
                <a:gd name="T6" fmla="*/ 2400 w 225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6"/>
                <a:gd name="T13" fmla="*/ 0 h 528"/>
                <a:gd name="T14" fmla="*/ 2256 w 225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6" h="528">
                  <a:moveTo>
                    <a:pt x="0" y="432"/>
                  </a:moveTo>
                  <a:lnTo>
                    <a:pt x="0" y="528"/>
                  </a:lnTo>
                  <a:lnTo>
                    <a:pt x="2256" y="528"/>
                  </a:lnTo>
                  <a:lnTo>
                    <a:pt x="22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609600" y="394335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2057400" y="1504950"/>
            <a:ext cx="38100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Example policy</a:t>
            </a:r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382000" cy="432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Sample policy file  (e.g., for PDF reader)</a:t>
            </a:r>
          </a:p>
          <a:p>
            <a:pPr>
              <a:spcBef>
                <a:spcPts val="2280"/>
              </a:spcBef>
              <a:buFont typeface="Wingdings" charset="0"/>
              <a:buNone/>
            </a:pPr>
            <a:r>
              <a:rPr lang="en-US" sz="2000" dirty="0"/>
              <a:t>			path allow  /</a:t>
            </a:r>
            <a:r>
              <a:rPr lang="en-US" sz="2000" dirty="0" err="1"/>
              <a:t>tmp</a:t>
            </a:r>
            <a:r>
              <a:rPr lang="en-US" sz="2000" dirty="0"/>
              <a:t>/*</a:t>
            </a:r>
          </a:p>
          <a:p>
            <a:pPr>
              <a:buFont typeface="Wingdings" charset="0"/>
              <a:buNone/>
            </a:pPr>
            <a:r>
              <a:rPr lang="en-US" sz="2000" dirty="0"/>
              <a:t>			path deny  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passwd</a:t>
            </a:r>
            <a:endParaRPr lang="en-US" sz="2000" dirty="0"/>
          </a:p>
          <a:p>
            <a:pPr>
              <a:buFont typeface="Wingdings" charset="0"/>
              <a:buNone/>
            </a:pPr>
            <a:r>
              <a:rPr lang="en-US" sz="2000" dirty="0"/>
              <a:t>			network deny all</a:t>
            </a:r>
          </a:p>
          <a:p>
            <a:pPr>
              <a:buFont typeface="Wingdings" charset="0"/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Manually specifying policy for an app can be difficult:</a:t>
            </a: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000" dirty="0">
                <a:ea typeface="ＭＳ Ｐゴシック" charset="0"/>
              </a:rPr>
              <a:t>Recommended default policies are available</a:t>
            </a:r>
          </a:p>
          <a:p>
            <a:pPr marL="457200" lvl="1" indent="0">
              <a:lnSpc>
                <a:spcPct val="120000"/>
              </a:lnSpc>
              <a:spcBef>
                <a:spcPts val="1080"/>
              </a:spcBef>
              <a:buNone/>
            </a:pPr>
            <a:r>
              <a:rPr lang="en-US" sz="2000" dirty="0">
                <a:ea typeface="ＭＳ Ｐゴシック" charset="0"/>
              </a:rPr>
              <a:t>		…  can be made more restrictive as needed.</a:t>
            </a:r>
          </a:p>
        </p:txBody>
      </p:sp>
    </p:spTree>
    <p:extLst>
      <p:ext uri="{BB962C8B-B14F-4D97-AF65-F5344CB8AC3E}">
        <p14:creationId xmlns:p14="http://schemas.microsoft.com/office/powerpoint/2010/main" val="15649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pPr algn="l"/>
            <a:r>
              <a:rPr lang="en-US" sz="4400" dirty="0"/>
              <a:t>Complications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28700"/>
            <a:ext cx="8534400" cy="4000500"/>
          </a:xfrm>
        </p:spPr>
        <p:txBody>
          <a:bodyPr>
            <a:noAutofit/>
          </a:bodyPr>
          <a:lstStyle/>
          <a:p>
            <a:r>
              <a:rPr lang="en-US" sz="2400" dirty="0"/>
              <a:t>If app forks, monitor must also fork</a:t>
            </a:r>
          </a:p>
          <a:p>
            <a:pPr lvl="1"/>
            <a:r>
              <a:rPr lang="en-US" sz="2400" dirty="0">
                <a:ea typeface="ＭＳ Ｐゴシック" charset="0"/>
              </a:rPr>
              <a:t>forked monitor monitors forked app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If monitor crashes, app must be killed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Monitor must maintain all OS state associated with app</a:t>
            </a:r>
          </a:p>
          <a:p>
            <a:pPr lvl="1">
              <a:spcBef>
                <a:spcPts val="1776"/>
              </a:spcBef>
            </a:pPr>
            <a:r>
              <a:rPr lang="en-US" sz="2400" dirty="0">
                <a:ea typeface="ＭＳ Ｐゴシック" charset="0"/>
              </a:rPr>
              <a:t>current-working-</a:t>
            </a:r>
            <a:r>
              <a:rPr lang="en-US" sz="2400" dirty="0" err="1">
                <a:ea typeface="ＭＳ Ｐゴシック" charset="0"/>
              </a:rPr>
              <a:t>dir</a:t>
            </a:r>
            <a:r>
              <a:rPr lang="en-US" sz="2400" dirty="0">
                <a:ea typeface="ＭＳ Ｐゴシック" charset="0"/>
              </a:rPr>
              <a:t> (</a:t>
            </a:r>
            <a:r>
              <a:rPr lang="en-US" sz="2400" b="1" dirty="0">
                <a:ea typeface="ＭＳ Ｐゴシック" charset="0"/>
              </a:rPr>
              <a:t>CWD</a:t>
            </a:r>
            <a:r>
              <a:rPr lang="en-US" sz="2400" dirty="0">
                <a:ea typeface="ＭＳ Ｐゴシック" charset="0"/>
              </a:rPr>
              <a:t>),    </a:t>
            </a:r>
            <a:r>
              <a:rPr lang="en-US" sz="2400" b="1" dirty="0">
                <a:ea typeface="ＭＳ Ｐゴシック" charset="0"/>
              </a:rPr>
              <a:t>UID,   EUID,   GID</a:t>
            </a:r>
          </a:p>
          <a:p>
            <a:pPr lvl="1">
              <a:spcBef>
                <a:spcPts val="1776"/>
              </a:spcBef>
            </a:pPr>
            <a:r>
              <a:rPr lang="en-US" sz="2400" dirty="0">
                <a:ea typeface="ＭＳ Ｐゴシック" charset="0"/>
              </a:rPr>
              <a:t>When app does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cd path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monitor must update its CWD</a:t>
            </a:r>
          </a:p>
          <a:p>
            <a:pPr lvl="2"/>
            <a:r>
              <a:rPr lang="en-US" sz="2000" dirty="0">
                <a:ea typeface="ＭＳ Ｐゴシック" charset="0"/>
              </a:rPr>
              <a:t>otherwise:   relative path requests interpreted incorrectly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51346" y="438150"/>
            <a:ext cx="2164054" cy="16312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cd(“/</a:t>
            </a:r>
            <a:r>
              <a:rPr lang="en-US" b="1" dirty="0" err="1">
                <a:solidFill>
                  <a:srgbClr val="0070C0"/>
                </a:solidFill>
              </a:rPr>
              <a:t>tmp</a:t>
            </a:r>
            <a:r>
              <a:rPr lang="en-US" b="1" dirty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>
                <a:solidFill>
                  <a:srgbClr val="0070C0"/>
                </a:solidFill>
              </a:rPr>
              <a:t>open(“</a:t>
            </a:r>
            <a:r>
              <a:rPr lang="en-US" b="1" dirty="0" err="1">
                <a:solidFill>
                  <a:srgbClr val="0070C0"/>
                </a:solidFill>
              </a:rPr>
              <a:t>passwd</a:t>
            </a:r>
            <a:r>
              <a:rPr lang="en-US" b="1" dirty="0">
                <a:solidFill>
                  <a:srgbClr val="0070C0"/>
                </a:solidFill>
              </a:rPr>
              <a:t>”,  “r”)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70C0"/>
                </a:solidFill>
              </a:rPr>
              <a:t>cd(“/</a:t>
            </a:r>
            <a:r>
              <a:rPr lang="en-US" b="1" dirty="0" err="1">
                <a:solidFill>
                  <a:srgbClr val="0070C0"/>
                </a:solidFill>
              </a:rPr>
              <a:t>etc</a:t>
            </a:r>
            <a:r>
              <a:rPr lang="en-US" b="1" dirty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>
                <a:solidFill>
                  <a:srgbClr val="0070C0"/>
                </a:solidFill>
              </a:rPr>
              <a:t>open(“passwd”,  “r”)</a:t>
            </a:r>
          </a:p>
        </p:txBody>
      </p:sp>
    </p:spTree>
    <p:extLst>
      <p:ext uri="{BB962C8B-B14F-4D97-AF65-F5344CB8AC3E}">
        <p14:creationId xmlns:p14="http://schemas.microsoft.com/office/powerpoint/2010/main" val="4317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348433" y="3308350"/>
            <a:ext cx="4800600" cy="1257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Problems with </a:t>
            </a:r>
            <a:r>
              <a:rPr lang="en-US" sz="4400" dirty="0" err="1">
                <a:latin typeface="Tahoma" charset="0"/>
              </a:rPr>
              <a:t>ptrace</a:t>
            </a:r>
            <a:endParaRPr lang="en-US" sz="4400" dirty="0">
              <a:latin typeface="Tahoma" charset="0"/>
            </a:endParaRPr>
          </a:p>
        </p:txBody>
      </p:sp>
      <p:sp>
        <p:nvSpPr>
          <p:cNvPr id="131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382000" cy="4400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err="1"/>
              <a:t>Ptrace</a:t>
            </a:r>
            <a:r>
              <a:rPr lang="en-US" sz="2800" dirty="0"/>
              <a:t> is not well suited for this application:</a:t>
            </a:r>
          </a:p>
          <a:p>
            <a:pPr lvl="1"/>
            <a:r>
              <a:rPr lang="en-US" dirty="0">
                <a:ea typeface="ＭＳ Ｐゴシック" charset="0"/>
              </a:rPr>
              <a:t>Trace all system calls or none</a:t>
            </a:r>
          </a:p>
          <a:p>
            <a:pPr marL="1371600" lvl="3" indent="0">
              <a:lnSpc>
                <a:spcPct val="120000"/>
              </a:lnSpc>
              <a:buNone/>
            </a:pPr>
            <a:r>
              <a:rPr lang="en-US" sz="2400" dirty="0">
                <a:ea typeface="ＭＳ Ｐゴシック" charset="0"/>
              </a:rPr>
              <a:t>inefficient:   no need to trace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close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system call </a:t>
            </a:r>
          </a:p>
          <a:p>
            <a:pPr lvl="1"/>
            <a:r>
              <a:rPr lang="en-US" dirty="0">
                <a:ea typeface="ＭＳ Ｐゴシック" charset="0"/>
              </a:rPr>
              <a:t>Monitor cannot abort sys-call without killing app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/>
              <a:t>Security problems:   </a:t>
            </a:r>
            <a:r>
              <a:rPr lang="en-US" sz="2800" b="1" dirty="0"/>
              <a:t>race conditions</a:t>
            </a:r>
          </a:p>
          <a:p>
            <a:pPr lvl="1"/>
            <a:r>
              <a:rPr lang="en-US" u="sng" dirty="0">
                <a:ea typeface="ＭＳ Ｐゴシック" charset="0"/>
              </a:rPr>
              <a:t>Example</a:t>
            </a:r>
            <a:r>
              <a:rPr lang="en-US" dirty="0">
                <a:ea typeface="ＭＳ Ｐゴシック" charset="0"/>
              </a:rPr>
              <a:t>:	</a:t>
            </a:r>
            <a:r>
              <a:rPr lang="en-US" dirty="0" err="1">
                <a:ea typeface="ＭＳ Ｐゴシック" charset="0"/>
              </a:rPr>
              <a:t>symlink</a:t>
            </a:r>
            <a:r>
              <a:rPr lang="en-US" dirty="0">
                <a:ea typeface="ＭＳ Ｐゴシック" charset="0"/>
              </a:rPr>
              <a:t>:    me  ⟶  </a:t>
            </a:r>
            <a:r>
              <a:rPr lang="en-US" dirty="0" err="1">
                <a:ea typeface="ＭＳ Ｐゴシック" charset="0"/>
              </a:rPr>
              <a:t>mydata.dat</a:t>
            </a:r>
            <a:endParaRPr lang="en-US" dirty="0">
              <a:ea typeface="ＭＳ Ｐゴシック" charset="0"/>
            </a:endParaRPr>
          </a:p>
          <a:p>
            <a:pPr lvl="2">
              <a:spcBef>
                <a:spcPts val="1224"/>
              </a:spcBef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 err="1">
                <a:ea typeface="ＭＳ Ｐゴシック" charset="0"/>
              </a:rPr>
              <a:t>proc</a:t>
            </a:r>
            <a:r>
              <a:rPr lang="en-US" sz="2400" dirty="0">
                <a:ea typeface="ＭＳ Ｐゴシック" charset="0"/>
              </a:rPr>
              <a:t> 1:   open(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me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monitor checks and authorizes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 err="1">
                <a:ea typeface="ＭＳ Ｐゴシック" charset="0"/>
              </a:rPr>
              <a:t>proc</a:t>
            </a:r>
            <a:r>
              <a:rPr lang="en-US" sz="2400" dirty="0">
                <a:ea typeface="ＭＳ Ｐゴシック" charset="0"/>
              </a:rPr>
              <a:t> 2:   me  </a:t>
            </a:r>
            <a:r>
              <a:rPr lang="en-US" dirty="0">
                <a:ea typeface="ＭＳ Ｐゴシック" charset="0"/>
              </a:rPr>
              <a:t>⟶</a:t>
            </a:r>
            <a:r>
              <a:rPr lang="en-US" sz="2400" dirty="0">
                <a:ea typeface="ＭＳ Ｐゴシック" charset="0"/>
              </a:rPr>
              <a:t>  /</a:t>
            </a:r>
            <a:r>
              <a:rPr lang="en-US" sz="2400" dirty="0" err="1">
                <a:ea typeface="ＭＳ Ｐゴシック" charset="0"/>
              </a:rPr>
              <a:t>etc</a:t>
            </a:r>
            <a:r>
              <a:rPr lang="en-US" sz="2400" dirty="0">
                <a:ea typeface="ＭＳ Ｐゴシック" charset="0"/>
              </a:rPr>
              <a:t>/</a:t>
            </a:r>
            <a:r>
              <a:rPr lang="en-US" sz="2400" dirty="0" err="1">
                <a:ea typeface="ＭＳ Ｐゴシック" charset="0"/>
              </a:rPr>
              <a:t>passwd</a:t>
            </a:r>
            <a:endParaRPr lang="en-US" sz="2400" dirty="0">
              <a:ea typeface="ＭＳ Ｐゴシック" charset="0"/>
            </a:endParaRPr>
          </a:p>
          <a:p>
            <a:pPr lvl="2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OS executes    open(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me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) </a:t>
            </a:r>
          </a:p>
          <a:p>
            <a:pPr marL="457200" lvl="1" indent="0">
              <a:spcBef>
                <a:spcPct val="60000"/>
              </a:spcBef>
              <a:buNone/>
            </a:pPr>
            <a:r>
              <a:rPr lang="en-US" dirty="0">
                <a:ea typeface="ＭＳ Ｐゴシック" charset="0"/>
              </a:rPr>
              <a:t>Classic </a:t>
            </a:r>
            <a:r>
              <a:rPr lang="en-US" b="1" dirty="0">
                <a:ea typeface="ＭＳ Ｐゴシック" charset="0"/>
              </a:rPr>
              <a:t>TOCTOU bug</a:t>
            </a:r>
            <a:r>
              <a:rPr lang="en-US" dirty="0">
                <a:ea typeface="ＭＳ Ｐゴシック" charset="0"/>
              </a:rPr>
              <a:t>:   time-of-check /  time-of-use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048396" y="3360738"/>
            <a:ext cx="0" cy="1085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16200000">
            <a:off x="425819" y="3572819"/>
            <a:ext cx="778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time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76800" y="3782616"/>
            <a:ext cx="3013076" cy="617934"/>
            <a:chOff x="3279" y="2969"/>
            <a:chExt cx="1898" cy="519"/>
          </a:xfrm>
        </p:grpSpPr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>
              <a:off x="3375" y="2969"/>
              <a:ext cx="934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flipH="1">
              <a:off x="3279" y="3349"/>
              <a:ext cx="1041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4305" y="3130"/>
              <a:ext cx="872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not atomic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7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76" grpId="0" animBg="1"/>
      <p:bldP spid="131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Running untrusted code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We often need to run buggy/</a:t>
            </a:r>
            <a:r>
              <a:rPr lang="en-US" sz="2800" dirty="0" err="1"/>
              <a:t>unstrusted</a:t>
            </a:r>
            <a:r>
              <a:rPr lang="en-US" sz="2800" dirty="0"/>
              <a:t> code: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programs from untrusted Internet sites:</a:t>
            </a:r>
          </a:p>
          <a:p>
            <a:pPr lvl="2">
              <a:lnSpc>
                <a:spcPct val="120000"/>
              </a:lnSpc>
            </a:pPr>
            <a:r>
              <a:rPr lang="en-US" sz="2200" dirty="0">
                <a:ea typeface="ＭＳ Ｐゴシック" charset="0"/>
              </a:rPr>
              <a:t>mobile apps,   </a:t>
            </a:r>
            <a:r>
              <a:rPr lang="en-US" sz="2200" dirty="0" err="1">
                <a:ea typeface="ＭＳ Ｐゴシック" charset="0"/>
              </a:rPr>
              <a:t>Javascript</a:t>
            </a:r>
            <a:r>
              <a:rPr lang="en-US" sz="2200" dirty="0">
                <a:ea typeface="ＭＳ Ｐゴシック" charset="0"/>
              </a:rPr>
              <a:t>,   browser extensions   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exposed applications:    browser,  pdf viewer,  outlook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legacy daemons:   </a:t>
            </a:r>
            <a:r>
              <a:rPr lang="en-US" sz="2400" dirty="0" err="1">
                <a:ea typeface="ＭＳ Ｐゴシック" charset="0"/>
              </a:rPr>
              <a:t>sendmail</a:t>
            </a:r>
            <a:r>
              <a:rPr lang="en-US" sz="2400" dirty="0">
                <a:ea typeface="ＭＳ Ｐゴシック" charset="0"/>
              </a:rPr>
              <a:t>,  bind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honeypots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pPr marL="0" indent="0">
              <a:buNone/>
            </a:pPr>
            <a:r>
              <a:rPr lang="en-US" sz="2800" u="sng" dirty="0"/>
              <a:t>Goal</a:t>
            </a:r>
            <a:r>
              <a:rPr lang="en-US" sz="2800" dirty="0"/>
              <a:t>:    if application </a:t>
            </a:r>
            <a:r>
              <a:rPr lang="ja-JP" altLang="en-US" sz="2800" dirty="0"/>
              <a:t>“</a:t>
            </a:r>
            <a:r>
              <a:rPr lang="en-US" sz="2800" dirty="0"/>
              <a:t>misbehaves</a:t>
            </a:r>
            <a:r>
              <a:rPr lang="ja-JP" altLang="en-US" sz="2800" dirty="0"/>
              <a:t>”</a:t>
            </a:r>
            <a:r>
              <a:rPr lang="en-US" sz="2800" dirty="0"/>
              <a:t>  ⇒  kill it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609600" y="1657350"/>
            <a:ext cx="228600" cy="2343150"/>
          </a:xfrm>
          <a:prstGeom prst="leftBracket">
            <a:avLst>
              <a:gd name="adj" fmla="val 102778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>
                <a:latin typeface="Tahoma" charset="0"/>
              </a:rPr>
              <a:t>SCI in Linux:  </a:t>
            </a:r>
            <a:r>
              <a:rPr lang="en-US" dirty="0" err="1"/>
              <a:t>seccomp-bpf</a:t>
            </a:r>
            <a:r>
              <a:rPr lang="en-US" dirty="0">
                <a:latin typeface="Tahoma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F5AD7-658F-2345-9E19-C6D2CDA2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84582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Seccomp</a:t>
            </a:r>
            <a:r>
              <a:rPr lang="en-US" sz="2400" b="1" dirty="0"/>
              <a:t>-BPF</a:t>
            </a:r>
            <a:r>
              <a:rPr lang="en-US" sz="2400" dirty="0"/>
              <a:t>:  Linux kernel facility used to filter process sys calls</a:t>
            </a:r>
          </a:p>
          <a:p>
            <a:r>
              <a:rPr lang="en-US" sz="2400" dirty="0"/>
              <a:t>Sys-call filter written in the BPF language   </a:t>
            </a:r>
            <a:r>
              <a:rPr lang="en-US" sz="2200" dirty="0"/>
              <a:t>(use BPFC compiler)</a:t>
            </a:r>
          </a:p>
          <a:p>
            <a:r>
              <a:rPr lang="en-US" sz="2400" dirty="0"/>
              <a:t>Used in </a:t>
            </a:r>
            <a:r>
              <a:rPr lang="en-US" sz="2400" b="1" dirty="0"/>
              <a:t>Chromium, </a:t>
            </a:r>
            <a:r>
              <a:rPr lang="en-US" sz="2400" dirty="0"/>
              <a:t> </a:t>
            </a:r>
            <a:r>
              <a:rPr lang="en-US" sz="2400" b="1" dirty="0"/>
              <a:t>Docker containers</a:t>
            </a:r>
            <a:r>
              <a:rPr lang="en-US" sz="2400" dirty="0"/>
              <a:t>, …</a:t>
            </a:r>
          </a:p>
          <a:p>
            <a:endParaRPr lang="en-US" sz="2400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6F05C00F-0BC7-624C-8A5A-ED2641DEF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7" y="2266950"/>
            <a:ext cx="8458200" cy="2419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5095741A-4A66-2047-87D8-1989E163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6" y="4000500"/>
            <a:ext cx="8458195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4CD29DEF-93A7-0543-BE21-BAFD65BB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256" y="2419350"/>
            <a:ext cx="2786743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Chrome renderer </a:t>
            </a:r>
            <a:br>
              <a:rPr lang="en-US" b="1" dirty="0"/>
            </a:br>
            <a:r>
              <a:rPr lang="en-US" b="1" dirty="0"/>
              <a:t>process starts</a:t>
            </a:r>
            <a:endParaRPr lang="en-US" dirty="0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8DD77505-3BFF-734B-A899-20BB731F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14" y="2419350"/>
            <a:ext cx="2111828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Renderer process</a:t>
            </a:r>
            <a:br>
              <a:rPr lang="en-US" b="1" dirty="0"/>
            </a:br>
            <a:r>
              <a:rPr lang="en-US" b="1" dirty="0"/>
              <a:t>renders site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6BBED33D-9513-D34F-BACD-D091E91B7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469" y="2367154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user space</a:t>
            </a:r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62158880-3BC9-0B4B-82FB-4560E1023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5257" y="3276600"/>
            <a:ext cx="0" cy="971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CD724361-6A72-AA4E-A92D-8F4B9455A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57" y="400050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B21D6B26-A458-D24A-BFE4-EFBC8DC4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68" y="4267966"/>
            <a:ext cx="5834731" cy="5524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r>
              <a:rPr lang="en-US" b="1" dirty="0"/>
              <a:t>   </a:t>
            </a:r>
            <a:r>
              <a:rPr lang="en-US" b="1" dirty="0" err="1"/>
              <a:t>seccomp-bpf</a:t>
            </a:r>
            <a:endParaRPr lang="en-US" b="1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77565E-6547-0340-ABDC-FE55DC6C6D17}"/>
              </a:ext>
            </a:extLst>
          </p:cNvPr>
          <p:cNvGrpSpPr/>
          <p:nvPr/>
        </p:nvGrpSpPr>
        <p:grpSpPr>
          <a:xfrm>
            <a:off x="5486400" y="3257550"/>
            <a:ext cx="3104474" cy="942469"/>
            <a:chOff x="5486400" y="3257550"/>
            <a:chExt cx="3104474" cy="942469"/>
          </a:xfrm>
        </p:grpSpPr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66CF9653-60EB-004E-A9AF-D2DDC3A3F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400" y="3311664"/>
              <a:ext cx="308847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due to exploit:</a:t>
              </a:r>
            </a:p>
            <a:p>
              <a:pPr eaLnBrk="1" hangingPunct="1"/>
              <a:r>
                <a:rPr lang="en-US" b="1" dirty="0" err="1">
                  <a:latin typeface="+mn-lt"/>
                </a:rPr>
                <a:t>fopen</a:t>
              </a:r>
              <a:r>
                <a:rPr lang="en-US" b="1" dirty="0">
                  <a:latin typeface="+mn-lt"/>
                </a:rPr>
                <a:t>(</a:t>
              </a:r>
              <a:r>
                <a:rPr lang="ja-JP" altLang="en-US" b="1" dirty="0">
                  <a:latin typeface="+mn-lt"/>
                </a:rPr>
                <a:t>“</a:t>
              </a:r>
              <a:r>
                <a:rPr lang="en-US" altLang="ja-JP" b="1" dirty="0">
                  <a:latin typeface="+mn-lt"/>
                </a:rPr>
                <a:t>/</a:t>
              </a:r>
              <a:r>
                <a:rPr lang="en-US" b="1" dirty="0" err="1">
                  <a:latin typeface="+mn-lt"/>
                </a:rPr>
                <a:t>etc</a:t>
              </a:r>
              <a:r>
                <a:rPr lang="en-US" b="1" dirty="0">
                  <a:latin typeface="+mn-lt"/>
                </a:rPr>
                <a:t>/</a:t>
              </a:r>
              <a:r>
                <a:rPr lang="en-US" b="1" dirty="0" err="1">
                  <a:latin typeface="+mn-lt"/>
                </a:rPr>
                <a:t>passwd</a:t>
              </a:r>
              <a:r>
                <a:rPr lang="ja-JP" altLang="en-US" b="1" dirty="0">
                  <a:latin typeface="+mn-lt"/>
                </a:rPr>
                <a:t>”</a:t>
              </a:r>
              <a:r>
                <a:rPr lang="en-US" b="1" dirty="0">
                  <a:latin typeface="+mn-lt"/>
                </a:rPr>
                <a:t>,  </a:t>
              </a:r>
              <a:r>
                <a:rPr lang="ja-JP" altLang="en-US" b="1" dirty="0">
                  <a:latin typeface="+mn-lt"/>
                </a:rPr>
                <a:t>“</a:t>
              </a:r>
              <a:r>
                <a:rPr lang="en-US" b="1" dirty="0">
                  <a:latin typeface="+mn-lt"/>
                </a:rPr>
                <a:t>r</a:t>
              </a:r>
              <a:r>
                <a:rPr lang="ja-JP" altLang="en-US" b="1" dirty="0">
                  <a:latin typeface="+mn-lt"/>
                </a:rPr>
                <a:t>”</a:t>
              </a:r>
              <a:r>
                <a:rPr lang="en-US" b="1" dirty="0">
                  <a:latin typeface="+mn-lt"/>
                </a:rPr>
                <a:t>)</a:t>
              </a:r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A9AC4FF8-66C2-A246-9576-29E50A2D6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3257550"/>
              <a:ext cx="0" cy="9424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4" name="Text Box 11">
            <a:extLst>
              <a:ext uri="{FF2B5EF4-FFF2-40B4-BE49-F238E27FC236}">
                <a16:creationId xmlns:a16="http://schemas.microsoft.com/office/drawing/2014/main" id="{AFBC034D-CAEA-5D4D-9A5C-EBDE96F42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43" y="3305681"/>
            <a:ext cx="4145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latin typeface="+mn-lt"/>
              </a:rPr>
              <a:t>prctl</a:t>
            </a:r>
            <a:r>
              <a:rPr lang="en-US" b="1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PR_SET_SECCOMP,  SECCOMP_MODE_FILTER</a:t>
            </a:r>
            <a:r>
              <a:rPr lang="en-US" sz="1600" dirty="0">
                <a:latin typeface="+mn-lt"/>
              </a:rPr>
              <a:t>, 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                            </a:t>
            </a:r>
            <a:r>
              <a:rPr lang="en-US" b="1" dirty="0">
                <a:latin typeface="+mn-lt"/>
              </a:rPr>
              <a:t>&amp;</a:t>
            </a:r>
            <a:r>
              <a:rPr lang="en-US" b="1" dirty="0" err="1">
                <a:latin typeface="+mn-lt"/>
              </a:rPr>
              <a:t>bpf_policy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DF7B4-4053-0F4B-9421-DBE11435F91B}"/>
              </a:ext>
            </a:extLst>
          </p:cNvPr>
          <p:cNvSpPr txBox="1"/>
          <p:nvPr/>
        </p:nvSpPr>
        <p:spPr>
          <a:xfrm>
            <a:off x="4125687" y="2211667"/>
            <a:ext cx="67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5510B2-FFED-A649-9E48-95DEA30B42A8}"/>
              </a:ext>
            </a:extLst>
          </p:cNvPr>
          <p:cNvSpPr txBox="1"/>
          <p:nvPr/>
        </p:nvSpPr>
        <p:spPr>
          <a:xfrm>
            <a:off x="3733800" y="4336784"/>
            <a:ext cx="3492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run BPF program  …  kill process</a:t>
            </a:r>
          </a:p>
        </p:txBody>
      </p:sp>
    </p:spTree>
    <p:extLst>
      <p:ext uri="{BB962C8B-B14F-4D97-AF65-F5344CB8AC3E}">
        <p14:creationId xmlns:p14="http://schemas.microsoft.com/office/powerpoint/2010/main" val="7850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CBE6-2E5F-E149-8BB5-DFA4858A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BPF filters  (policy programs)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6DCDD-C1CE-6342-B3FF-988D1508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424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Process can install multiple BPF filters:  </a:t>
            </a:r>
          </a:p>
          <a:p>
            <a:pPr lvl="1"/>
            <a:r>
              <a:rPr lang="en-US" sz="2400" dirty="0"/>
              <a:t>once installed, filter cannot be removed  </a:t>
            </a:r>
            <a:r>
              <a:rPr lang="en-US" sz="2000" dirty="0"/>
              <a:t>(all run on every </a:t>
            </a:r>
            <a:r>
              <a:rPr lang="en-US" sz="2000" dirty="0" err="1"/>
              <a:t>syscall</a:t>
            </a:r>
            <a:r>
              <a:rPr lang="en-US" sz="2000" dirty="0"/>
              <a:t>)</a:t>
            </a:r>
          </a:p>
          <a:p>
            <a:pPr lvl="1"/>
            <a:r>
              <a:rPr lang="en-US" sz="2400" dirty="0"/>
              <a:t>if program forks, child inherits all filters</a:t>
            </a:r>
          </a:p>
          <a:p>
            <a:pPr lvl="1"/>
            <a:r>
              <a:rPr lang="en-US" sz="2400" dirty="0"/>
              <a:t>if program calls </a:t>
            </a:r>
            <a:r>
              <a:rPr lang="en-US" sz="2400" dirty="0" err="1"/>
              <a:t>execve</a:t>
            </a:r>
            <a:r>
              <a:rPr lang="en-US" sz="2400" dirty="0"/>
              <a:t>, all filters are preserved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sz="2400" dirty="0"/>
              <a:t>BPF filter input:   </a:t>
            </a:r>
            <a:r>
              <a:rPr lang="en-US" sz="2400" dirty="0" err="1"/>
              <a:t>syscall</a:t>
            </a:r>
            <a:r>
              <a:rPr lang="en-US" sz="2400" dirty="0"/>
              <a:t> number,   </a:t>
            </a:r>
            <a:r>
              <a:rPr lang="en-US" sz="2400" dirty="0" err="1"/>
              <a:t>syscall</a:t>
            </a:r>
            <a:r>
              <a:rPr lang="en-US" sz="2400" dirty="0"/>
              <a:t> </a:t>
            </a:r>
            <a:r>
              <a:rPr lang="en-US" sz="2400" dirty="0" err="1"/>
              <a:t>args</a:t>
            </a:r>
            <a:r>
              <a:rPr lang="en-US" sz="2400" dirty="0"/>
              <a:t>.,   arch. </a:t>
            </a:r>
            <a:r>
              <a:rPr lang="en-US" sz="2000" dirty="0"/>
              <a:t>(x86 or ARM)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Filter returns one of: </a:t>
            </a:r>
          </a:p>
          <a:p>
            <a:pPr lvl="1">
              <a:tabLst>
                <a:tab pos="3648075" algn="l"/>
                <a:tab pos="4110038" algn="l"/>
              </a:tabLst>
            </a:pPr>
            <a:r>
              <a:rPr lang="en-US" sz="2000" dirty="0"/>
              <a:t>SECCOMP_RET_KILL</a:t>
            </a:r>
            <a:r>
              <a:rPr lang="en-US" sz="2400" dirty="0"/>
              <a:t>:	kill process</a:t>
            </a:r>
          </a:p>
          <a:p>
            <a:pPr lvl="1">
              <a:tabLst>
                <a:tab pos="3648075" algn="l"/>
                <a:tab pos="4110038" algn="l"/>
              </a:tabLst>
            </a:pPr>
            <a:r>
              <a:rPr lang="en-US" sz="2000" dirty="0"/>
              <a:t>SECCOMP_RET_ERRNO</a:t>
            </a:r>
            <a:r>
              <a:rPr lang="en-US" sz="2400" dirty="0"/>
              <a:t>:	return specified error to caller</a:t>
            </a:r>
          </a:p>
          <a:p>
            <a:pPr lvl="1">
              <a:tabLst>
                <a:tab pos="3648075" algn="l"/>
                <a:tab pos="4110038" algn="l"/>
              </a:tabLst>
            </a:pPr>
            <a:r>
              <a:rPr lang="en-US" sz="2000" dirty="0"/>
              <a:t>SECCOMP_RET</a:t>
            </a:r>
            <a:r>
              <a:rPr lang="en-US" sz="1800" dirty="0"/>
              <a:t>_ALLOW</a:t>
            </a:r>
            <a:r>
              <a:rPr lang="en-US" sz="2000" dirty="0"/>
              <a:t>:	</a:t>
            </a:r>
            <a:r>
              <a:rPr lang="en-US" sz="2400" dirty="0"/>
              <a:t>allow </a:t>
            </a:r>
            <a:r>
              <a:rPr lang="en-US" sz="2400" dirty="0" err="1"/>
              <a:t>syscall</a:t>
            </a: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A2EF3B-724A-0C4E-BFE8-91DEEBFD8099}"/>
              </a:ext>
            </a:extLst>
          </p:cNvPr>
          <p:cNvCxnSpPr/>
          <p:nvPr/>
        </p:nvCxnSpPr>
        <p:spPr>
          <a:xfrm>
            <a:off x="457200" y="264795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5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00AF-B35F-7849-831E-92FDC7E9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08334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Installing a BPF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6F07-BCFE-2F4B-92D6-E3BA6D59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14550"/>
            <a:ext cx="6934200" cy="28229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 main (int </a:t>
            </a:r>
            <a:r>
              <a:rPr lang="en-US" sz="2400" dirty="0" err="1"/>
              <a:t>argc</a:t>
            </a:r>
            <a:r>
              <a:rPr lang="en-US" sz="2400" dirty="0"/>
              <a:t> , char **</a:t>
            </a:r>
            <a:r>
              <a:rPr lang="en-US" sz="2400" dirty="0" err="1"/>
              <a:t>argv</a:t>
            </a:r>
            <a:r>
              <a:rPr lang="en-US" sz="2400" dirty="0"/>
              <a:t> )  {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prctl</a:t>
            </a:r>
            <a:r>
              <a:rPr lang="en-US" sz="2400" dirty="0"/>
              <a:t>(</a:t>
            </a:r>
            <a:r>
              <a:rPr lang="en-US" sz="1600" dirty="0"/>
              <a:t>PR_SET_NO_NEW_PRIVS </a:t>
            </a:r>
            <a:r>
              <a:rPr lang="en-US" sz="2400" dirty="0"/>
              <a:t>, 1);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prctl</a:t>
            </a:r>
            <a:r>
              <a:rPr lang="en-US" sz="2400" dirty="0"/>
              <a:t>(</a:t>
            </a:r>
            <a:r>
              <a:rPr lang="en-US" sz="1600" dirty="0"/>
              <a:t>PR_SET_SECCOMP,   SECCOMP_MODE_FILTER,   </a:t>
            </a:r>
            <a:r>
              <a:rPr lang="en-US" sz="2400" dirty="0"/>
              <a:t>&amp;</a:t>
            </a:r>
            <a:r>
              <a:rPr lang="en-US" sz="2400" dirty="0" err="1"/>
              <a:t>bpf_policy</a:t>
            </a:r>
            <a:r>
              <a:rPr lang="en-US" sz="2400" dirty="0"/>
              <a:t>) 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      </a:t>
            </a:r>
            <a:r>
              <a:rPr lang="en-US" sz="2400" dirty="0" err="1"/>
              <a:t>fopen</a:t>
            </a:r>
            <a:r>
              <a:rPr lang="en-US" sz="2400" dirty="0"/>
              <a:t>(“</a:t>
            </a:r>
            <a:r>
              <a:rPr lang="en-US" sz="2400" dirty="0" err="1"/>
              <a:t>file.txt</a:t>
            </a:r>
            <a:r>
              <a:rPr lang="en-US" sz="2400" dirty="0"/>
              <a:t>",  “w”);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printf</a:t>
            </a:r>
            <a:r>
              <a:rPr lang="en-US" sz="2400" dirty="0"/>
              <a:t>(“… will not be printed. \n” );    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7E6868-7892-3847-B9B5-95809747B957}"/>
              </a:ext>
            </a:extLst>
          </p:cNvPr>
          <p:cNvGrpSpPr/>
          <p:nvPr/>
        </p:nvGrpSpPr>
        <p:grpSpPr>
          <a:xfrm>
            <a:off x="1828801" y="965584"/>
            <a:ext cx="6858000" cy="1832045"/>
            <a:chOff x="1828801" y="965584"/>
            <a:chExt cx="6858000" cy="183204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6F22F-13A9-2141-902A-39BCFD68324A}"/>
                </a:ext>
              </a:extLst>
            </p:cNvPr>
            <p:cNvSpPr/>
            <p:nvPr/>
          </p:nvSpPr>
          <p:spPr>
            <a:xfrm>
              <a:off x="1828801" y="965584"/>
              <a:ext cx="68580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Must be called before setting BPF filter.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Ensures set-UID, set-GID ignored on </a:t>
              </a:r>
              <a:r>
                <a:rPr lang="en-US" sz="2000" dirty="0" err="1"/>
                <a:t>subequent</a:t>
              </a:r>
              <a:r>
                <a:rPr lang="en-US" sz="2000" dirty="0"/>
                <a:t> </a:t>
              </a:r>
              <a:r>
                <a:rPr lang="en-US" sz="2000" dirty="0" err="1"/>
                <a:t>execve</a:t>
              </a:r>
              <a:r>
                <a:rPr lang="en-US" sz="2000" dirty="0"/>
                <a:t>()</a:t>
              </a:r>
              <a:br>
                <a:rPr lang="en-US" sz="2000" dirty="0"/>
              </a:br>
              <a:r>
                <a:rPr lang="en-US" sz="2000" dirty="0"/>
                <a:t>	⇒  attacker cannot elevate privilege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C945B23-C4DA-C348-AE47-DAD2CD028FDB}"/>
                </a:ext>
              </a:extLst>
            </p:cNvPr>
            <p:cNvSpPr/>
            <p:nvPr/>
          </p:nvSpPr>
          <p:spPr>
            <a:xfrm>
              <a:off x="4191000" y="1861457"/>
              <a:ext cx="2710543" cy="936172"/>
            </a:xfrm>
            <a:custGeom>
              <a:avLst/>
              <a:gdLst>
                <a:gd name="connsiteX0" fmla="*/ 2862943 w 2862943"/>
                <a:gd name="connsiteY0" fmla="*/ 0 h 936172"/>
                <a:gd name="connsiteX1" fmla="*/ 1926771 w 2862943"/>
                <a:gd name="connsiteY1" fmla="*/ 587829 h 936172"/>
                <a:gd name="connsiteX2" fmla="*/ 0 w 2862943"/>
                <a:gd name="connsiteY2" fmla="*/ 936172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2943" h="936172">
                  <a:moveTo>
                    <a:pt x="2862943" y="0"/>
                  </a:moveTo>
                  <a:cubicBezTo>
                    <a:pt x="2633435" y="215900"/>
                    <a:pt x="2403928" y="431800"/>
                    <a:pt x="1926771" y="587829"/>
                  </a:cubicBezTo>
                  <a:cubicBezTo>
                    <a:pt x="1449614" y="743858"/>
                    <a:pt x="724807" y="840015"/>
                    <a:pt x="0" y="936172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0A8B61-2E78-F246-B3C1-49A8D28BBBB8}"/>
              </a:ext>
            </a:extLst>
          </p:cNvPr>
          <p:cNvGrpSpPr/>
          <p:nvPr/>
        </p:nvGrpSpPr>
        <p:grpSpPr>
          <a:xfrm>
            <a:off x="5181600" y="3263516"/>
            <a:ext cx="3809999" cy="1518034"/>
            <a:chOff x="5181600" y="3263516"/>
            <a:chExt cx="3809999" cy="151803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13D55BF-63E7-FE4D-9C26-5648E4CB7637}"/>
                </a:ext>
              </a:extLst>
            </p:cNvPr>
            <p:cNvSpPr/>
            <p:nvPr/>
          </p:nvSpPr>
          <p:spPr>
            <a:xfrm>
              <a:off x="5181600" y="3867150"/>
              <a:ext cx="380999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Kill if call open() for write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A52CEAA-3BB8-144A-8D2D-A030BAE114E0}"/>
                </a:ext>
              </a:extLst>
            </p:cNvPr>
            <p:cNvSpPr/>
            <p:nvPr/>
          </p:nvSpPr>
          <p:spPr>
            <a:xfrm flipV="1">
              <a:off x="7086600" y="3263516"/>
              <a:ext cx="1219200" cy="603633"/>
            </a:xfrm>
            <a:custGeom>
              <a:avLst/>
              <a:gdLst>
                <a:gd name="connsiteX0" fmla="*/ 2862943 w 2862943"/>
                <a:gd name="connsiteY0" fmla="*/ 0 h 936172"/>
                <a:gd name="connsiteX1" fmla="*/ 1926771 w 2862943"/>
                <a:gd name="connsiteY1" fmla="*/ 587829 h 936172"/>
                <a:gd name="connsiteX2" fmla="*/ 0 w 2862943"/>
                <a:gd name="connsiteY2" fmla="*/ 936172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2943" h="936172">
                  <a:moveTo>
                    <a:pt x="2862943" y="0"/>
                  </a:moveTo>
                  <a:cubicBezTo>
                    <a:pt x="2633435" y="215900"/>
                    <a:pt x="2403928" y="431800"/>
                    <a:pt x="1926771" y="587829"/>
                  </a:cubicBezTo>
                  <a:cubicBezTo>
                    <a:pt x="1449614" y="743858"/>
                    <a:pt x="724807" y="840015"/>
                    <a:pt x="0" y="936172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42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ounded Rectangle 6"/>
          <p:cNvSpPr>
            <a:spLocks noChangeArrowheads="1"/>
          </p:cNvSpPr>
          <p:nvPr/>
        </p:nvSpPr>
        <p:spPr bwMode="auto">
          <a:xfrm>
            <a:off x="5410201" y="1714500"/>
            <a:ext cx="3200400" cy="22288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76200" y="34983"/>
            <a:ext cx="8991600" cy="857250"/>
          </a:xfrm>
        </p:spPr>
        <p:txBody>
          <a:bodyPr>
            <a:noAutofit/>
          </a:bodyPr>
          <a:lstStyle/>
          <a:p>
            <a:r>
              <a:rPr lang="en-US" sz="3600" dirty="0"/>
              <a:t>Docker: isolating containers using </a:t>
            </a:r>
            <a:r>
              <a:rPr lang="en-US" sz="3600" dirty="0" err="1"/>
              <a:t>seccomp-bpf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F5AD7-658F-2345-9E19-C6D2CDA2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40" y="1442359"/>
            <a:ext cx="6405819" cy="349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Container</a:t>
            </a:r>
            <a:r>
              <a:rPr lang="en-US" sz="2400" dirty="0"/>
              <a:t>:  process level isolation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Container prevented from</a:t>
            </a:r>
            <a:br>
              <a:rPr lang="en-US" sz="2400" dirty="0"/>
            </a:br>
            <a:r>
              <a:rPr lang="en-US" sz="2400" dirty="0"/>
              <a:t>making sys calls filtered by </a:t>
            </a:r>
            <a:br>
              <a:rPr lang="en-US" sz="2400" dirty="0"/>
            </a:br>
            <a:r>
              <a:rPr lang="en-US" sz="2400" dirty="0" err="1"/>
              <a:t>secomp</a:t>
            </a:r>
            <a:r>
              <a:rPr lang="en-US" sz="2400" dirty="0"/>
              <a:t>-BPF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Whoever starts container</a:t>
            </a:r>
            <a:br>
              <a:rPr lang="en-US" sz="2400" dirty="0"/>
            </a:br>
            <a:r>
              <a:rPr lang="en-US" sz="2400" dirty="0"/>
              <a:t>can specify BPF policy</a:t>
            </a:r>
          </a:p>
          <a:p>
            <a:pPr lvl="1"/>
            <a:r>
              <a:rPr lang="en-US" sz="2000" dirty="0"/>
              <a:t>default policy blocks many </a:t>
            </a:r>
            <a:r>
              <a:rPr lang="en-US" sz="2000" dirty="0" err="1"/>
              <a:t>syscalls</a:t>
            </a:r>
            <a:r>
              <a:rPr lang="en-US" sz="2000" dirty="0"/>
              <a:t>, including </a:t>
            </a:r>
            <a:r>
              <a:rPr lang="en-US" sz="2000" dirty="0" err="1"/>
              <a:t>ptrace</a:t>
            </a:r>
            <a:r>
              <a:rPr lang="en-US" sz="2000" dirty="0"/>
              <a:t> </a:t>
            </a:r>
          </a:p>
          <a:p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C2728C-FA3E-5A44-8565-4D1582AD5873}"/>
              </a:ext>
            </a:extLst>
          </p:cNvPr>
          <p:cNvCxnSpPr/>
          <p:nvPr/>
        </p:nvCxnSpPr>
        <p:spPr>
          <a:xfrm>
            <a:off x="5410201" y="35433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FBC9C0A-EFD5-7D4C-B3ED-35C84B0A953E}"/>
              </a:ext>
            </a:extLst>
          </p:cNvPr>
          <p:cNvSpPr txBox="1"/>
          <p:nvPr/>
        </p:nvSpPr>
        <p:spPr>
          <a:xfrm>
            <a:off x="6320404" y="3481685"/>
            <a:ext cx="137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hardware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449886-7363-3E4F-8671-0E9B5D69D9ED}"/>
              </a:ext>
            </a:extLst>
          </p:cNvPr>
          <p:cNvCxnSpPr/>
          <p:nvPr/>
        </p:nvCxnSpPr>
        <p:spPr>
          <a:xfrm>
            <a:off x="5410201" y="31623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9ACCED-8E96-3943-B895-1898546B1DC5}"/>
              </a:ext>
            </a:extLst>
          </p:cNvPr>
          <p:cNvSpPr txBox="1"/>
          <p:nvPr/>
        </p:nvSpPr>
        <p:spPr>
          <a:xfrm>
            <a:off x="6320403" y="3109764"/>
            <a:ext cx="1141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host OS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269BBC-2955-E94E-AB4A-954D5AE480A6}"/>
              </a:ext>
            </a:extLst>
          </p:cNvPr>
          <p:cNvCxnSpPr/>
          <p:nvPr/>
        </p:nvCxnSpPr>
        <p:spPr>
          <a:xfrm>
            <a:off x="5410200" y="27813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28AC7A4-76D2-2241-BC04-27CEB91E3BB7}"/>
              </a:ext>
            </a:extLst>
          </p:cNvPr>
          <p:cNvSpPr txBox="1"/>
          <p:nvPr/>
        </p:nvSpPr>
        <p:spPr>
          <a:xfrm>
            <a:off x="6024553" y="2758380"/>
            <a:ext cx="197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Docker engine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10CB3-52A6-8049-9F36-8B8BB96ADC99}"/>
              </a:ext>
            </a:extLst>
          </p:cNvPr>
          <p:cNvSpPr/>
          <p:nvPr/>
        </p:nvSpPr>
        <p:spPr>
          <a:xfrm rot="5400000">
            <a:off x="5423265" y="20955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App 1</a:t>
            </a:r>
            <a:br>
              <a:rPr lang="en-US" dirty="0"/>
            </a:b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9C0F64-5241-BC41-B19C-5E61ADD937E8}"/>
              </a:ext>
            </a:extLst>
          </p:cNvPr>
          <p:cNvSpPr/>
          <p:nvPr/>
        </p:nvSpPr>
        <p:spPr>
          <a:xfrm rot="5400000">
            <a:off x="6489123" y="20955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App 2</a:t>
            </a:r>
            <a:br>
              <a:rPr lang="en-US" dirty="0"/>
            </a:b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ED4AF8-2864-F546-B3E1-569040AA9F87}"/>
              </a:ext>
            </a:extLst>
          </p:cNvPr>
          <p:cNvSpPr/>
          <p:nvPr/>
        </p:nvSpPr>
        <p:spPr>
          <a:xfrm rot="5400000">
            <a:off x="7563293" y="20955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App 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C20BD5-4FF5-0146-9D05-80F37F007E63}"/>
              </a:ext>
            </a:extLst>
          </p:cNvPr>
          <p:cNvCxnSpPr>
            <a:cxnSpLocks/>
          </p:cNvCxnSpPr>
          <p:nvPr/>
        </p:nvCxnSpPr>
        <p:spPr>
          <a:xfrm flipH="1">
            <a:off x="6096001" y="1181100"/>
            <a:ext cx="1219200" cy="815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CC80B39-487E-7D4F-B596-3C4C614C281E}"/>
              </a:ext>
            </a:extLst>
          </p:cNvPr>
          <p:cNvCxnSpPr>
            <a:cxnSpLocks/>
          </p:cNvCxnSpPr>
          <p:nvPr/>
        </p:nvCxnSpPr>
        <p:spPr>
          <a:xfrm flipH="1">
            <a:off x="7162802" y="1289722"/>
            <a:ext cx="457199" cy="706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EE4CED-F5D2-2D4E-AAA8-B458D8BDF998}"/>
              </a:ext>
            </a:extLst>
          </p:cNvPr>
          <p:cNvCxnSpPr>
            <a:cxnSpLocks/>
            <a:endCxn id="24" idx="1"/>
          </p:cNvCxnSpPr>
          <p:nvPr/>
        </p:nvCxnSpPr>
        <p:spPr>
          <a:xfrm flipH="1">
            <a:off x="7982393" y="1291205"/>
            <a:ext cx="50648" cy="57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C21603-CD30-C248-BAD0-CA13B33CC0A2}"/>
              </a:ext>
            </a:extLst>
          </p:cNvPr>
          <p:cNvSpPr txBox="1"/>
          <p:nvPr/>
        </p:nvSpPr>
        <p:spPr>
          <a:xfrm>
            <a:off x="7315201" y="983218"/>
            <a:ext cx="11628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containers</a:t>
            </a:r>
          </a:p>
        </p:txBody>
      </p:sp>
    </p:spTree>
    <p:extLst>
      <p:ext uri="{BB962C8B-B14F-4D97-AF65-F5344CB8AC3E}">
        <p14:creationId xmlns:p14="http://schemas.microsoft.com/office/powerpoint/2010/main" val="2506807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EBDB-D403-184E-8FC0-D67A370F3ACE}"/>
              </a:ext>
            </a:extLst>
          </p:cNvPr>
          <p:cNvSpPr/>
          <p:nvPr/>
        </p:nvSpPr>
        <p:spPr>
          <a:xfrm>
            <a:off x="609600" y="2343150"/>
            <a:ext cx="80772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A4873-704D-8346-90CB-7F12EB7A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Docker sys call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3B301-A5E0-1149-BE98-661C1B36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610600" cy="4400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Run </a:t>
            </a:r>
            <a:r>
              <a:rPr lang="en-US" sz="2400" dirty="0" err="1"/>
              <a:t>nginx</a:t>
            </a:r>
            <a:r>
              <a:rPr lang="en-US" sz="2400" dirty="0"/>
              <a:t> container with a specific filter called </a:t>
            </a:r>
            <a:r>
              <a:rPr lang="en-US" sz="2400" dirty="0" err="1"/>
              <a:t>filter.json</a:t>
            </a:r>
            <a:r>
              <a:rPr lang="en-US" sz="2400" dirty="0"/>
              <a:t>: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b="1" dirty="0"/>
              <a:t>	$  docker  run  --security-opt=“seccomp=</a:t>
            </a:r>
            <a:r>
              <a:rPr lang="en-US" sz="2400" b="1" dirty="0" err="1"/>
              <a:t>filter.json</a:t>
            </a:r>
            <a:r>
              <a:rPr lang="en-US" sz="2400" b="1" dirty="0"/>
              <a:t>”   </a:t>
            </a:r>
            <a:r>
              <a:rPr lang="en-US" sz="2400" b="1" dirty="0" err="1"/>
              <a:t>nginx</a:t>
            </a:r>
            <a:r>
              <a:rPr lang="en-US" sz="2400" b="1" dirty="0"/>
              <a:t> </a:t>
            </a:r>
          </a:p>
          <a:p>
            <a:pPr marL="0" indent="0">
              <a:spcBef>
                <a:spcPts val="2928"/>
              </a:spcBef>
              <a:buNone/>
            </a:pPr>
            <a:r>
              <a:rPr lang="en-US" sz="2400" dirty="0"/>
              <a:t>Example filter:</a:t>
            </a:r>
          </a:p>
          <a:p>
            <a:pPr marL="0" indent="0">
              <a:spcBef>
                <a:spcPts val="1128"/>
              </a:spcBef>
              <a:buNone/>
              <a:tabLst>
                <a:tab pos="5197475" algn="l"/>
              </a:tabLst>
            </a:pPr>
            <a:r>
              <a:rPr lang="en-US" sz="2400" dirty="0"/>
              <a:t>   “</a:t>
            </a:r>
            <a:r>
              <a:rPr lang="en-US" sz="2400" dirty="0" err="1"/>
              <a:t>defaultAction</a:t>
            </a:r>
            <a:r>
              <a:rPr lang="en-US" sz="2400" dirty="0"/>
              <a:t>”:  “</a:t>
            </a:r>
            <a:r>
              <a:rPr lang="en-US" sz="2000" dirty="0"/>
              <a:t>SCMP_ACT_ERRNO</a:t>
            </a:r>
            <a:r>
              <a:rPr lang="en-US" sz="2400" dirty="0"/>
              <a:t>”,	//  deny by default</a:t>
            </a:r>
          </a:p>
          <a:p>
            <a:pPr marL="0" indent="0">
              <a:spcBef>
                <a:spcPts val="1128"/>
              </a:spcBef>
              <a:buNone/>
            </a:pPr>
            <a:r>
              <a:rPr lang="en-US" sz="2400" dirty="0"/>
              <a:t>   “</a:t>
            </a:r>
            <a:r>
              <a:rPr lang="en-US" sz="2400" dirty="0" err="1"/>
              <a:t>syscalls</a:t>
            </a:r>
            <a:r>
              <a:rPr lang="en-US" sz="2400" dirty="0"/>
              <a:t>”: [</a:t>
            </a:r>
          </a:p>
          <a:p>
            <a:pPr marL="0" indent="0">
              <a:buNone/>
              <a:tabLst>
                <a:tab pos="912813" algn="l"/>
                <a:tab pos="1136650" algn="l"/>
                <a:tab pos="5197475" algn="l"/>
              </a:tabLst>
            </a:pPr>
            <a:r>
              <a:rPr lang="en-US" sz="2400" dirty="0"/>
              <a:t>	{	"names":  ["</a:t>
            </a:r>
            <a:r>
              <a:rPr lang="en-US" sz="2400" b="1" dirty="0"/>
              <a:t>accept</a:t>
            </a:r>
            <a:r>
              <a:rPr lang="en-US" sz="2400" dirty="0"/>
              <a:t>”], 	//  sys-call name</a:t>
            </a:r>
            <a:br>
              <a:rPr lang="en-US" sz="2400" dirty="0"/>
            </a:br>
            <a:r>
              <a:rPr lang="en-US" sz="2400" dirty="0"/>
              <a:t>		"action":  "</a:t>
            </a:r>
            <a:r>
              <a:rPr lang="en-US" sz="2000" dirty="0"/>
              <a:t>SCMP_ACT_ALLOW</a:t>
            </a:r>
            <a:r>
              <a:rPr lang="en-US" sz="2400" dirty="0"/>
              <a:t>",	//  allow (whitelist)</a:t>
            </a:r>
            <a:br>
              <a:rPr lang="en-US" sz="2400" dirty="0"/>
            </a:br>
            <a:r>
              <a:rPr lang="en-US" sz="2400" dirty="0"/>
              <a:t>		"</a:t>
            </a:r>
            <a:r>
              <a:rPr lang="en-US" sz="2400" dirty="0" err="1"/>
              <a:t>args</a:t>
            </a:r>
            <a:r>
              <a:rPr lang="en-US" sz="2400" dirty="0"/>
              <a:t>": [ ]  } ,	// what </a:t>
            </a:r>
            <a:r>
              <a:rPr lang="en-US" sz="2400" dirty="0" err="1"/>
              <a:t>args</a:t>
            </a:r>
            <a:r>
              <a:rPr lang="en-US" sz="2400" dirty="0"/>
              <a:t> to allow</a:t>
            </a:r>
          </a:p>
          <a:p>
            <a:pPr marL="0" indent="0">
              <a:spcBef>
                <a:spcPts val="24"/>
              </a:spcBef>
              <a:buNone/>
              <a:tabLst>
                <a:tab pos="912813" algn="l"/>
                <a:tab pos="1368425" algn="l"/>
              </a:tabLst>
            </a:pPr>
            <a:r>
              <a:rPr lang="en-US" sz="2400" dirty="0"/>
              <a:t>	 	…</a:t>
            </a:r>
            <a:br>
              <a:rPr lang="en-US" sz="2400" dirty="0"/>
            </a:br>
            <a:r>
              <a:rPr lang="en-US" sz="2400" dirty="0"/>
              <a:t>           ]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80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0482-360C-F347-977E-F6053D95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More Docker confinement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03620-D5C7-9C42-814D-14AE53E1C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8534400" cy="405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Specify as an unprivileged user: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000" b="1" dirty="0"/>
              <a:t>$  docker  run  </a:t>
            </a:r>
            <a:r>
              <a:rPr lang="en-US" sz="2000" b="1" dirty="0">
                <a:solidFill>
                  <a:srgbClr val="FF0000"/>
                </a:solidFill>
              </a:rPr>
              <a:t>--user www    </a:t>
            </a:r>
            <a:r>
              <a:rPr lang="en-US" sz="2000" b="1" dirty="0" err="1"/>
              <a:t>nginx</a:t>
            </a:r>
            <a:endParaRPr lang="en-US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Limit Linux capabilities: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000" b="1" dirty="0"/>
              <a:t>$  docker  run   </a:t>
            </a:r>
            <a:r>
              <a:rPr lang="en-US" sz="2000" b="1" dirty="0">
                <a:solidFill>
                  <a:srgbClr val="FF0000"/>
                </a:solidFill>
              </a:rPr>
              <a:t>--cap-drop all   --cap-add NET_BIND_SERVICE    </a:t>
            </a:r>
            <a:r>
              <a:rPr lang="en-US" sz="2000" b="1" dirty="0" err="1"/>
              <a:t>nginx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Prevent process from becoming privileged  </a:t>
            </a:r>
            <a:r>
              <a:rPr lang="en-US" sz="2000" dirty="0"/>
              <a:t>(e.g., by a </a:t>
            </a:r>
            <a:r>
              <a:rPr lang="en-US" sz="2000" dirty="0" err="1"/>
              <a:t>setuid</a:t>
            </a:r>
            <a:r>
              <a:rPr lang="en-US" sz="2000" dirty="0"/>
              <a:t> binary)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 $  docker  run  </a:t>
            </a:r>
            <a:r>
              <a:rPr lang="en-US" sz="2000" b="1" dirty="0">
                <a:solidFill>
                  <a:srgbClr val="FF0000"/>
                </a:solidFill>
              </a:rPr>
              <a:t>--security-opt=</a:t>
            </a:r>
            <a:r>
              <a:rPr lang="en-US" sz="2000" b="1" dirty="0" err="1">
                <a:solidFill>
                  <a:srgbClr val="FF0000"/>
                </a:solidFill>
              </a:rPr>
              <a:t>no-new-privileges:true</a:t>
            </a:r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sz="2000" b="1" dirty="0" err="1"/>
              <a:t>nginx</a:t>
            </a:r>
            <a:r>
              <a:rPr lang="en-US" sz="2000" b="1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Limit number of restarts and resources </a:t>
            </a:r>
            <a:r>
              <a:rPr lang="en-US" sz="1800" dirty="0"/>
              <a:t>(# open files, # processes)</a:t>
            </a:r>
            <a:r>
              <a:rPr lang="en-US" sz="2400" dirty="0"/>
              <a:t>: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  <a:tabLst>
                <a:tab pos="912813" algn="l"/>
                <a:tab pos="2513013" algn="l"/>
              </a:tabLst>
            </a:pPr>
            <a:r>
              <a:rPr lang="en-US" sz="2000" b="1" dirty="0"/>
              <a:t>	 $  docker  run  </a:t>
            </a:r>
            <a:r>
              <a:rPr lang="en-US" sz="2000" b="1" dirty="0">
                <a:solidFill>
                  <a:srgbClr val="FF0000"/>
                </a:solidFill>
              </a:rPr>
              <a:t>--restart=on-failure:&lt;max-retries&gt;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	               --</a:t>
            </a:r>
            <a:r>
              <a:rPr lang="en-US" sz="2000" b="1" dirty="0" err="1">
                <a:solidFill>
                  <a:srgbClr val="FF0000"/>
                </a:solidFill>
              </a:rPr>
              <a:t>ulimit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nofile</a:t>
            </a:r>
            <a:r>
              <a:rPr lang="en-US" sz="2000" b="1" dirty="0">
                <a:solidFill>
                  <a:srgbClr val="FF0000"/>
                </a:solidFill>
              </a:rPr>
              <a:t>=&lt;max-</a:t>
            </a:r>
            <a:r>
              <a:rPr lang="en-US" sz="2000" b="1" dirty="0" err="1">
                <a:solidFill>
                  <a:srgbClr val="FF0000"/>
                </a:solidFill>
              </a:rPr>
              <a:t>fd</a:t>
            </a:r>
            <a:r>
              <a:rPr lang="en-US" sz="2000" b="1" dirty="0">
                <a:solidFill>
                  <a:srgbClr val="FF0000"/>
                </a:solidFill>
              </a:rPr>
              <a:t>&gt;    --</a:t>
            </a:r>
            <a:r>
              <a:rPr lang="en-US" sz="2000" b="1" dirty="0" err="1">
                <a:solidFill>
                  <a:srgbClr val="FF0000"/>
                </a:solidFill>
              </a:rPr>
              <a:t>ulimit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nproc</a:t>
            </a:r>
            <a:r>
              <a:rPr lang="en-US" sz="2000" b="1" dirty="0">
                <a:solidFill>
                  <a:srgbClr val="FF0000"/>
                </a:solidFill>
              </a:rPr>
              <a:t>=&lt;max-proc&gt;  </a:t>
            </a:r>
            <a:r>
              <a:rPr lang="en-US" sz="2000" b="1" dirty="0" err="1"/>
              <a:t>nginx</a:t>
            </a:r>
            <a:r>
              <a:rPr lang="en-US" sz="2000" b="1" dirty="0"/>
              <a:t> </a:t>
            </a:r>
            <a:endParaRPr lang="en-US" sz="2000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70F7E0E-3D71-A84A-B29D-B3A80EAB0F81}"/>
              </a:ext>
            </a:extLst>
          </p:cNvPr>
          <p:cNvSpPr/>
          <p:nvPr/>
        </p:nvSpPr>
        <p:spPr>
          <a:xfrm>
            <a:off x="7162800" y="1123950"/>
            <a:ext cx="1752600" cy="609600"/>
          </a:xfrm>
          <a:prstGeom prst="wedgeRoundRectCallout">
            <a:avLst>
              <a:gd name="adj1" fmla="val -83561"/>
              <a:gd name="adj2" fmla="val 1467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allow to bind to</a:t>
            </a:r>
            <a:br>
              <a:rPr lang="en-US" dirty="0"/>
            </a:br>
            <a:r>
              <a:rPr lang="en-US" dirty="0"/>
              <a:t>privileged ports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5B2F881-DEEE-6542-B968-2965125CB554}"/>
              </a:ext>
            </a:extLst>
          </p:cNvPr>
          <p:cNvSpPr/>
          <p:nvPr/>
        </p:nvSpPr>
        <p:spPr>
          <a:xfrm>
            <a:off x="5638800" y="1123950"/>
            <a:ext cx="1295400" cy="609600"/>
          </a:xfrm>
          <a:prstGeom prst="wedgeRoundRectCallout">
            <a:avLst>
              <a:gd name="adj1" fmla="val -143393"/>
              <a:gd name="adj2" fmla="val 152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 all capabilities</a:t>
            </a:r>
          </a:p>
        </p:txBody>
      </p:sp>
    </p:spTree>
    <p:extLst>
      <p:ext uri="{BB962C8B-B14F-4D97-AF65-F5344CB8AC3E}">
        <p14:creationId xmlns:p14="http://schemas.microsoft.com/office/powerpoint/2010/main" val="36677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Ostia:  SCI with minimal kernel support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2264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Monitored app disallowed from making monitored sys calls</a:t>
            </a:r>
          </a:p>
          <a:p>
            <a:pPr lvl="1"/>
            <a:r>
              <a:rPr lang="en-US" sz="2000" dirty="0"/>
              <a:t>Minimal kernel change     (… but app can call </a:t>
            </a:r>
            <a:r>
              <a:rPr lang="en-US" sz="2000" b="1" dirty="0"/>
              <a:t>close</a:t>
            </a:r>
            <a:r>
              <a:rPr lang="en-US" sz="2000" dirty="0"/>
              <a:t>() itself 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Sys-call delegated to an agent that decides if call is allowed</a:t>
            </a:r>
          </a:p>
          <a:p>
            <a:pPr lvl="1">
              <a:spcBef>
                <a:spcPts val="576"/>
              </a:spcBef>
            </a:pPr>
            <a:r>
              <a:rPr lang="en-US" sz="2000" dirty="0"/>
              <a:t>Can be done without changing app … using a </a:t>
            </a:r>
            <a:r>
              <a:rPr lang="en-US" sz="2000" dirty="0" err="1"/>
              <a:t>libc</a:t>
            </a:r>
            <a:r>
              <a:rPr lang="en-US" sz="2000" dirty="0"/>
              <a:t> stub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⇒  Incorrect state syncing will not result in policy violation</a:t>
            </a:r>
          </a:p>
          <a:p>
            <a:pPr lvl="1">
              <a:spcBef>
                <a:spcPts val="576"/>
              </a:spcBef>
            </a:pPr>
            <a:endParaRPr lang="en-US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3203346"/>
            <a:ext cx="8077200" cy="173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4629150"/>
            <a:ext cx="8077200" cy="438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2831" y="3236251"/>
            <a:ext cx="1676401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76800" y="3486150"/>
            <a:ext cx="1600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agent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26264" y="3257550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33400" y="462915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936325" y="3771901"/>
            <a:ext cx="12435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policy file</a:t>
            </a:r>
          </a:p>
          <a:p>
            <a:pPr algn="ctr" eaLnBrk="1" hangingPunct="1"/>
            <a:r>
              <a:rPr lang="en-US"/>
              <a:t>for app</a:t>
            </a: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6477001" y="4000500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799" y="3855481"/>
            <a:ext cx="1672433" cy="317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libc</a:t>
            </a:r>
            <a:endParaRPr 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63177" y="4167277"/>
            <a:ext cx="3323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err="1"/>
              <a:t>fopen</a:t>
            </a:r>
            <a:r>
              <a:rPr lang="en-US" sz="1800" b="1" dirty="0"/>
              <a:t>(</a:t>
            </a:r>
            <a:r>
              <a:rPr lang="ja-JP" altLang="en-US" sz="1800" b="1" dirty="0"/>
              <a:t>“</a:t>
            </a:r>
            <a:r>
              <a:rPr lang="en-US" altLang="ja-JP" sz="1800" b="1" dirty="0"/>
              <a:t>/</a:t>
            </a:r>
            <a:r>
              <a:rPr lang="en-US" sz="1800" b="1" dirty="0" err="1"/>
              <a:t>etc</a:t>
            </a:r>
            <a:r>
              <a:rPr lang="en-US" sz="1800" b="1" dirty="0"/>
              <a:t>/</a:t>
            </a:r>
            <a:r>
              <a:rPr lang="en-US" sz="1800" b="1" dirty="0" err="1"/>
              <a:t>passwd</a:t>
            </a:r>
            <a:r>
              <a:rPr lang="ja-JP" altLang="en-US" sz="1800" b="1" dirty="0"/>
              <a:t>”</a:t>
            </a:r>
            <a:r>
              <a:rPr lang="en-US" sz="1800" b="1" dirty="0"/>
              <a:t>,  </a:t>
            </a:r>
            <a:r>
              <a:rPr lang="ja-JP" altLang="en-US" sz="1800" b="1" dirty="0"/>
              <a:t>“</a:t>
            </a:r>
            <a:r>
              <a:rPr lang="en-US" sz="1800" b="1" dirty="0"/>
              <a:t>r</a:t>
            </a:r>
            <a:r>
              <a:rPr lang="ja-JP" altLang="en-US" sz="1800" b="1" dirty="0"/>
              <a:t>”</a:t>
            </a:r>
            <a:r>
              <a:rPr lang="en-US" sz="1800" b="1" dirty="0"/>
              <a:t>)</a:t>
            </a:r>
          </a:p>
        </p:txBody>
      </p:sp>
      <p:cxnSp>
        <p:nvCxnSpPr>
          <p:cNvPr id="14" name="Elbow Connector 13"/>
          <p:cNvCxnSpPr>
            <a:stCxn id="12" idx="3"/>
            <a:endCxn id="7" idx="1"/>
          </p:cNvCxnSpPr>
          <p:nvPr/>
        </p:nvCxnSpPr>
        <p:spPr>
          <a:xfrm flipV="1">
            <a:off x="2739232" y="3790950"/>
            <a:ext cx="2137568" cy="22336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4102537"/>
            <a:ext cx="0" cy="755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922CE5F0-4E1F-7540-8205-2FC94C9A0302}"/>
              </a:ext>
            </a:extLst>
          </p:cNvPr>
          <p:cNvCxnSpPr>
            <a:cxnSpLocks/>
            <a:endCxn id="12" idx="3"/>
          </p:cNvCxnSpPr>
          <p:nvPr/>
        </p:nvCxnSpPr>
        <p:spPr>
          <a:xfrm rot="16200000" flipH="1">
            <a:off x="2491520" y="3766599"/>
            <a:ext cx="346992" cy="148432"/>
          </a:xfrm>
          <a:prstGeom prst="bentConnector4">
            <a:avLst>
              <a:gd name="adj1" fmla="val 27113"/>
              <a:gd name="adj2" fmla="val 111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7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1" grpId="0" animBg="1"/>
      <p:bldP spid="20" grpId="0" animBg="1"/>
      <p:bldP spid="21" grpId="0" animBg="1"/>
      <p:bldP spid="12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Virtual Machines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0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Virtual Machines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19200" y="2800350"/>
            <a:ext cx="65532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Arial" charset="0"/>
              </a:rPr>
              <a:t>Virtual Machine Monitor (VMM, hypervisor)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028700"/>
            <a:ext cx="3276600" cy="1771650"/>
            <a:chOff x="768" y="1152"/>
            <a:chExt cx="2064" cy="1776"/>
          </a:xfrm>
        </p:grpSpPr>
        <p:sp>
          <p:nvSpPr>
            <p:cNvPr id="37904" name="Rectangle 5"/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2</a:t>
              </a:r>
            </a:p>
          </p:txBody>
        </p:sp>
        <p:sp>
          <p:nvSpPr>
            <p:cNvPr id="37905" name="Rectangle 6"/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Oval 7"/>
            <p:cNvSpPr>
              <a:spLocks noChangeArrowheads="1"/>
            </p:cNvSpPr>
            <p:nvPr/>
          </p:nvSpPr>
          <p:spPr bwMode="auto">
            <a:xfrm>
              <a:off x="110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95800" y="1028700"/>
            <a:ext cx="3276600" cy="1771650"/>
            <a:chOff x="2832" y="1152"/>
            <a:chExt cx="2064" cy="1776"/>
          </a:xfrm>
        </p:grpSpPr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1</a:t>
              </a:r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11"/>
            <p:cNvSpPr>
              <a:spLocks noChangeArrowheads="1"/>
            </p:cNvSpPr>
            <p:nvPr/>
          </p:nvSpPr>
          <p:spPr bwMode="auto">
            <a:xfrm>
              <a:off x="326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219200" y="3486150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1216295" y="1045965"/>
            <a:ext cx="6553200" cy="245745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3962400" y="3079750"/>
            <a:ext cx="1236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Host OS</a:t>
            </a:r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1219200" y="1028700"/>
            <a:ext cx="6553200" cy="2114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216297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6940822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VM1</a:t>
            </a:r>
          </a:p>
        </p:txBody>
      </p: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457200" y="4197986"/>
            <a:ext cx="8458200" cy="56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 algn="ctr" eaLnBrk="1" hangingPunct="1">
              <a:lnSpc>
                <a:spcPct val="180000"/>
              </a:lnSpc>
            </a:pPr>
            <a:r>
              <a:rPr lang="en-US" dirty="0"/>
              <a:t>single HW platform with isolated components</a:t>
            </a:r>
          </a:p>
        </p:txBody>
      </p:sp>
    </p:spTree>
    <p:extLst>
      <p:ext uri="{BB962C8B-B14F-4D97-AF65-F5344CB8AC3E}">
        <p14:creationId xmlns:p14="http://schemas.microsoft.com/office/powerpoint/2010/main" val="33355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/>
      <p:bldP spid="96273" grpId="0"/>
      <p:bldP spid="379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Why so popular?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85344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VMs in the 1960’s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ea typeface="ＭＳ Ｐゴシック" charset="0"/>
              </a:rPr>
              <a:t>Few computers,  lots of users</a:t>
            </a:r>
          </a:p>
          <a:p>
            <a:pPr lvl="1"/>
            <a:r>
              <a:rPr lang="en-US" sz="2400" dirty="0">
                <a:ea typeface="ＭＳ Ｐゴシック" charset="0"/>
              </a:rPr>
              <a:t>VMs allow many users to shares a single computer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b="1" dirty="0"/>
              <a:t>VMs  1970’s – 2000</a:t>
            </a:r>
            <a:r>
              <a:rPr lang="en-US" sz="2400" dirty="0"/>
              <a:t>:    non-existent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b="1" dirty="0"/>
              <a:t>VMs since 2000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ea typeface="ＭＳ Ｐゴシック" charset="0"/>
              </a:rPr>
              <a:t>Too many computers, too few users</a:t>
            </a:r>
          </a:p>
          <a:p>
            <a:pPr lvl="2"/>
            <a:r>
              <a:rPr lang="en-US" dirty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Print server,  Mail server,  Web server, File server,  Database , …</a:t>
            </a:r>
          </a:p>
          <a:p>
            <a:pPr lvl="1">
              <a:spcBef>
                <a:spcPts val="1176"/>
              </a:spcBef>
            </a:pPr>
            <a:r>
              <a:rPr lang="en-US" sz="2400" dirty="0">
                <a:ea typeface="ＭＳ Ｐゴシック" charset="0"/>
              </a:rPr>
              <a:t>VMs heavily used in private and public clouds</a:t>
            </a:r>
          </a:p>
        </p:txBody>
      </p:sp>
    </p:spTree>
    <p:extLst>
      <p:ext uri="{BB962C8B-B14F-4D97-AF65-F5344CB8AC3E}">
        <p14:creationId xmlns:p14="http://schemas.microsoft.com/office/powerpoint/2010/main" val="29321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1567935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   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  <a:endParaRPr lang="en-US" sz="2400" b="1" dirty="0"/>
          </a:p>
          <a:p>
            <a:pPr lvl="1"/>
            <a:r>
              <a:rPr lang="en-US" sz="2400" b="1" dirty="0">
                <a:ea typeface="ＭＳ Ｐゴシック" charset="0"/>
              </a:rPr>
              <a:t>Hardware</a:t>
            </a:r>
            <a:r>
              <a:rPr lang="en-US" sz="2400" dirty="0">
                <a:ea typeface="ＭＳ Ｐゴシック" charset="0"/>
              </a:rPr>
              <a:t>:   run application on isolated </a:t>
            </a:r>
            <a:r>
              <a:rPr lang="en-US" sz="2400" dirty="0" err="1">
                <a:ea typeface="ＭＳ Ｐゴシック" charset="0"/>
              </a:rPr>
              <a:t>hw</a:t>
            </a:r>
            <a:r>
              <a:rPr lang="en-US" sz="2400" dirty="0">
                <a:ea typeface="ＭＳ Ｐゴシック" charset="0"/>
              </a:rPr>
              <a:t>  (air gap)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24150"/>
            <a:ext cx="1524000" cy="116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24150"/>
            <a:ext cx="1524000" cy="1168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86200" y="2647950"/>
            <a:ext cx="0" cy="12954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3867150"/>
            <a:ext cx="82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 gap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5257800" y="3867150"/>
            <a:ext cx="1447800" cy="228600"/>
          </a:xfrm>
          <a:prstGeom prst="bentConnector3">
            <a:avLst>
              <a:gd name="adj1" fmla="val 2632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3867150"/>
            <a:ext cx="11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1</a:t>
            </a:r>
          </a:p>
        </p:txBody>
      </p:sp>
      <p:cxnSp>
        <p:nvCxnSpPr>
          <p:cNvPr id="13" name="Elbow Connector 12"/>
          <p:cNvCxnSpPr>
            <a:endCxn id="14" idx="3"/>
          </p:cNvCxnSpPr>
          <p:nvPr/>
        </p:nvCxnSpPr>
        <p:spPr>
          <a:xfrm rot="10800000" flipV="1">
            <a:off x="1776770" y="3867150"/>
            <a:ext cx="737831" cy="260866"/>
          </a:xfrm>
          <a:prstGeom prst="bentConnector3">
            <a:avLst>
              <a:gd name="adj1" fmla="val 83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3943350"/>
            <a:ext cx="11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55631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 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286" y="2787993"/>
            <a:ext cx="673100" cy="557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5FFB4C-6D22-FF45-9559-E1A515062B7E}"/>
              </a:ext>
            </a:extLst>
          </p:cNvPr>
          <p:cNvSpPr txBox="1"/>
          <p:nvPr/>
        </p:nvSpPr>
        <p:spPr>
          <a:xfrm>
            <a:off x="2504976" y="4573885"/>
            <a:ext cx="293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a typeface="ＭＳ Ｐゴシック" charset="0"/>
              </a:rPr>
              <a:t>⇒  difficult to manage</a:t>
            </a:r>
          </a:p>
        </p:txBody>
      </p:sp>
    </p:spTree>
    <p:extLst>
      <p:ext uri="{BB962C8B-B14F-4D97-AF65-F5344CB8AC3E}">
        <p14:creationId xmlns:p14="http://schemas.microsoft.com/office/powerpoint/2010/main" val="28809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895350"/>
            <a:ext cx="8458200" cy="2438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Hypervisor security assumption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2305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Hypervisor Security assumption</a:t>
            </a:r>
            <a:r>
              <a:rPr lang="en-US" sz="2400" dirty="0"/>
              <a:t>: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ea typeface="ＭＳ Ｐゴシック" charset="0"/>
              </a:rPr>
              <a:t>Malware can infect </a:t>
            </a:r>
            <a:r>
              <a:rPr lang="en-US" sz="2600" u="sng" dirty="0">
                <a:ea typeface="ＭＳ Ｐゴシック" charset="0"/>
              </a:rPr>
              <a:t>guest</a:t>
            </a:r>
            <a:r>
              <a:rPr lang="en-US" sz="2600" dirty="0">
                <a:ea typeface="ＭＳ Ｐゴシック" charset="0"/>
              </a:rPr>
              <a:t> OS and guest apps</a:t>
            </a:r>
          </a:p>
          <a:p>
            <a:pPr lvl="1">
              <a:spcBef>
                <a:spcPts val="1752"/>
              </a:spcBef>
            </a:pPr>
            <a:r>
              <a:rPr lang="en-US" sz="2600" dirty="0">
                <a:ea typeface="ＭＳ Ｐゴシック" charset="0"/>
              </a:rPr>
              <a:t>But malware cannot escape from the infected VM</a:t>
            </a:r>
            <a:endParaRPr lang="en-US" dirty="0">
              <a:ea typeface="ＭＳ Ｐゴシック" charset="0"/>
            </a:endParaRPr>
          </a:p>
          <a:p>
            <a:pPr lvl="2">
              <a:spcBef>
                <a:spcPts val="456"/>
              </a:spcBef>
            </a:pPr>
            <a:r>
              <a:rPr lang="en-US" sz="2800" dirty="0">
                <a:ea typeface="ＭＳ Ｐゴシック" charset="0"/>
              </a:rPr>
              <a:t>  </a:t>
            </a:r>
            <a:r>
              <a:rPr lang="en-US" sz="2400" dirty="0">
                <a:ea typeface="ＭＳ Ｐゴシック" charset="0"/>
              </a:rPr>
              <a:t>Cannot infect </a:t>
            </a:r>
            <a:r>
              <a:rPr lang="en-US" sz="2400" u="sng" dirty="0">
                <a:ea typeface="ＭＳ Ｐゴシック" charset="0"/>
              </a:rPr>
              <a:t>host</a:t>
            </a:r>
            <a:r>
              <a:rPr lang="en-US" sz="2400" dirty="0">
                <a:ea typeface="ＭＳ Ｐゴシック" charset="0"/>
              </a:rPr>
              <a:t> OS</a:t>
            </a:r>
          </a:p>
          <a:p>
            <a:pPr lvl="2">
              <a:spcBef>
                <a:spcPct val="40000"/>
              </a:spcBef>
            </a:pPr>
            <a:r>
              <a:rPr lang="en-US" sz="2400" dirty="0">
                <a:ea typeface="ＭＳ Ｐゴシック" charset="0"/>
              </a:rPr>
              <a:t>  Cannot infect other VMs on the same hardware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9E98B-5308-CC43-BCAA-03C7C53338A7}"/>
              </a:ext>
            </a:extLst>
          </p:cNvPr>
          <p:cNvSpPr txBox="1"/>
          <p:nvPr/>
        </p:nvSpPr>
        <p:spPr>
          <a:xfrm>
            <a:off x="621489" y="3801874"/>
            <a:ext cx="7597080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600" dirty="0">
                <a:sym typeface="Symbol" charset="0"/>
              </a:rPr>
              <a:t>Requires that hypervisor protect itself and is not buggy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ea typeface="ＭＳ Ｐゴシック" charset="0"/>
              </a:rPr>
              <a:t>(some) hypervisors are much simpler than a full OS </a:t>
            </a:r>
          </a:p>
        </p:txBody>
      </p:sp>
    </p:spTree>
    <p:extLst>
      <p:ext uri="{BB962C8B-B14F-4D97-AF65-F5344CB8AC3E}">
        <p14:creationId xmlns:p14="http://schemas.microsoft.com/office/powerpoint/2010/main" val="2962124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Problem:   covert channels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6868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Covert channel</a:t>
            </a:r>
            <a:r>
              <a:rPr lang="en-US" sz="2400" dirty="0"/>
              <a:t>:    unintended communication channel between isolated components</a:t>
            </a:r>
          </a:p>
          <a:p>
            <a:pPr lvl="1"/>
            <a:r>
              <a:rPr lang="en-US" sz="2400" dirty="0">
                <a:ea typeface="ＭＳ Ｐゴシック" charset="0"/>
              </a:rPr>
              <a:t>Can leak classified data from secure component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to public component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09600" y="2571750"/>
            <a:ext cx="7162800" cy="21717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15"/>
          <p:cNvSpPr>
            <a:spLocks noChangeArrowheads="1"/>
          </p:cNvSpPr>
          <p:nvPr/>
        </p:nvSpPr>
        <p:spPr bwMode="auto">
          <a:xfrm>
            <a:off x="3429000" y="2571750"/>
            <a:ext cx="1524000" cy="177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9600" y="2571750"/>
            <a:ext cx="2819400" cy="1771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Classified VM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953000" y="2571750"/>
            <a:ext cx="2819400" cy="1771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Public VM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990600" y="3143250"/>
            <a:ext cx="762000" cy="628650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secret</a:t>
            </a:r>
          </a:p>
          <a:p>
            <a:pPr algn="ctr"/>
            <a:r>
              <a:rPr lang="en-US"/>
              <a:t>doc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52600" y="3143250"/>
            <a:ext cx="1219200" cy="1028700"/>
            <a:chOff x="1104" y="2592"/>
            <a:chExt cx="768" cy="864"/>
          </a:xfrm>
        </p:grpSpPr>
        <p:sp>
          <p:nvSpPr>
            <p:cNvPr id="42000" name="Oval 9"/>
            <p:cNvSpPr>
              <a:spLocks noChangeArrowheads="1"/>
            </p:cNvSpPr>
            <p:nvPr/>
          </p:nvSpPr>
          <p:spPr bwMode="auto">
            <a:xfrm>
              <a:off x="1440" y="2592"/>
              <a:ext cx="432" cy="864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vert="eaVert" wrap="none" anchor="ctr"/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malware</a:t>
              </a:r>
            </a:p>
          </p:txBody>
        </p:sp>
        <p:sp>
          <p:nvSpPr>
            <p:cNvPr id="42001" name="Line 10"/>
            <p:cNvSpPr>
              <a:spLocks noChangeShapeType="1"/>
            </p:cNvSpPr>
            <p:nvPr/>
          </p:nvSpPr>
          <p:spPr bwMode="auto">
            <a:xfrm>
              <a:off x="1104" y="29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994" name="Oval 12"/>
          <p:cNvSpPr>
            <a:spLocks noChangeArrowheads="1"/>
          </p:cNvSpPr>
          <p:nvPr/>
        </p:nvSpPr>
        <p:spPr bwMode="auto">
          <a:xfrm rot="-5400000">
            <a:off x="6219825" y="2914650"/>
            <a:ext cx="514350" cy="13716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listener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971800" y="3162302"/>
            <a:ext cx="2895600" cy="831057"/>
            <a:chOff x="1872" y="2608"/>
            <a:chExt cx="1824" cy="698"/>
          </a:xfrm>
        </p:grpSpPr>
        <p:sp>
          <p:nvSpPr>
            <p:cNvPr id="41998" name="Line 11"/>
            <p:cNvSpPr>
              <a:spLocks noChangeShapeType="1"/>
            </p:cNvSpPr>
            <p:nvPr/>
          </p:nvSpPr>
          <p:spPr bwMode="auto">
            <a:xfrm>
              <a:off x="1872" y="2976"/>
              <a:ext cx="18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2195" y="2608"/>
              <a:ext cx="88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covert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channel</a:t>
              </a:r>
            </a:p>
          </p:txBody>
        </p:sp>
      </p:grpSp>
      <p:sp>
        <p:nvSpPr>
          <p:cNvPr id="41996" name="Rectangle 5"/>
          <p:cNvSpPr>
            <a:spLocks noChangeArrowheads="1"/>
          </p:cNvSpPr>
          <p:nvPr/>
        </p:nvSpPr>
        <p:spPr bwMode="auto">
          <a:xfrm>
            <a:off x="609600" y="4343400"/>
            <a:ext cx="7162800" cy="4000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hypervisor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7162800" y="360045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An example covert channel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86800" cy="4229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Both VMs use the same underlying hardware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/>
              <a:t>To send a bit   b </a:t>
            </a:r>
            <a:r>
              <a:rPr lang="en-US" sz="2800" dirty="0">
                <a:sym typeface="Symbol" charset="0"/>
              </a:rPr>
              <a:t>∈ {0,1}   malware does: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b= 1:   at  1:00am  do CPU intensive calculation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b= 0:   at  1:00am  do nothing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600" dirty="0">
                <a:sym typeface="Symbol" charset="0"/>
              </a:rPr>
              <a:t>At  1:00am listener does CPU intensive calc. and measures completion time</a:t>
            </a:r>
          </a:p>
          <a:p>
            <a:pPr marL="457200" lvl="1" indent="0">
              <a:spcBef>
                <a:spcPts val="1728"/>
              </a:spcBef>
              <a:buNone/>
            </a:pPr>
            <a:r>
              <a:rPr lang="en-US" dirty="0">
                <a:ea typeface="ＭＳ Ｐゴシック" charset="0"/>
                <a:sym typeface="Symbol" charset="0"/>
              </a:rPr>
              <a:t>         b = 1     ⇒      completion-time &gt; threshold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sym typeface="Symbol" charset="0"/>
              </a:rPr>
              <a:t>Many covert channels exist in running system: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ＭＳ Ｐゴシック" charset="0"/>
                <a:sym typeface="Symbol" charset="0"/>
              </a:rPr>
              <a:t>File lock status,    cache contents,    interrupts,  …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ＭＳ Ｐゴシック" charset="0"/>
                <a:sym typeface="Symbol" charset="0"/>
              </a:rPr>
              <a:t>Difficult to eliminate all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1352550"/>
            <a:ext cx="8382000" cy="1219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VM isolation in practice:  cloud  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27D3A61-5999-1440-8F22-3BB8824BDB58}"/>
              </a:ext>
            </a:extLst>
          </p:cNvPr>
          <p:cNvGrpSpPr>
            <a:grpSpLocks/>
          </p:cNvGrpSpPr>
          <p:nvPr/>
        </p:nvGrpSpPr>
        <p:grpSpPr bwMode="auto">
          <a:xfrm>
            <a:off x="1145905" y="1219200"/>
            <a:ext cx="3045095" cy="1466850"/>
            <a:chOff x="768" y="1152"/>
            <a:chExt cx="2064" cy="1776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702DCD0A-EC56-7848-A78E-4369B261D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Guest OS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F1BE43F-1897-8146-A9C1-DB58A1727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4ED444D-BDA2-A743-8FE1-EAD1BF60224C}"/>
              </a:ext>
            </a:extLst>
          </p:cNvPr>
          <p:cNvGrpSpPr>
            <a:grpSpLocks/>
          </p:cNvGrpSpPr>
          <p:nvPr/>
        </p:nvGrpSpPr>
        <p:grpSpPr bwMode="auto">
          <a:xfrm>
            <a:off x="4571999" y="1219198"/>
            <a:ext cx="3127105" cy="1466851"/>
            <a:chOff x="2832" y="1152"/>
            <a:chExt cx="2064" cy="1776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AA6FF63-418F-8549-BAB9-A2D94C7DB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Guest OS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09B3449-B738-994F-B231-2136DD434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Rectangle 12">
            <a:extLst>
              <a:ext uri="{FF2B5EF4-FFF2-40B4-BE49-F238E27FC236}">
                <a16:creationId xmlns:a16="http://schemas.microsoft.com/office/drawing/2014/main" id="{6BC192ED-BC97-2746-9CEC-896DD37BD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905" y="3371850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448BFF6-7902-7240-8458-0C6B255B6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905" y="1219198"/>
            <a:ext cx="6553200" cy="215436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AC96B543-74C6-EB40-80BA-05071719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012" y="2800350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Xen hypervisor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70F3CA0-056A-C649-86B8-EFA219C9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838" y="1316446"/>
            <a:ext cx="17652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VM instance</a:t>
            </a:r>
          </a:p>
          <a:p>
            <a:pPr algn="ctr"/>
            <a:r>
              <a:rPr lang="en-US" sz="2400" dirty="0">
                <a:latin typeface="Times" charset="0"/>
              </a:rPr>
              <a:t>customer 1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3ACEB4DD-97BA-6A46-B4C4-D6B1CBD3C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290" y="1313844"/>
            <a:ext cx="1765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VM instance</a:t>
            </a:r>
          </a:p>
          <a:p>
            <a:pPr algn="ctr"/>
            <a:r>
              <a:rPr lang="en-US" sz="2400" dirty="0">
                <a:latin typeface="Times" charset="0"/>
              </a:rPr>
              <a:t>customer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4CE9B-739D-F647-B707-D555C1344CE9}"/>
              </a:ext>
            </a:extLst>
          </p:cNvPr>
          <p:cNvSpPr txBox="1"/>
          <p:nvPr/>
        </p:nvSpPr>
        <p:spPr>
          <a:xfrm>
            <a:off x="152400" y="4230626"/>
            <a:ext cx="6528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VMs from different customers may run on the same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Hypervisor must isolate VMs  …  but some info leaks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BA2D68-07C6-F44D-9E93-4A9122766EB4}"/>
              </a:ext>
            </a:extLst>
          </p:cNvPr>
          <p:cNvCxnSpPr/>
          <p:nvPr/>
        </p:nvCxnSpPr>
        <p:spPr>
          <a:xfrm>
            <a:off x="1145905" y="2686049"/>
            <a:ext cx="6553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CCD54C24-7B70-6A42-970C-EF685D0B74ED}"/>
              </a:ext>
            </a:extLst>
          </p:cNvPr>
          <p:cNvSpPr/>
          <p:nvPr/>
        </p:nvSpPr>
        <p:spPr>
          <a:xfrm>
            <a:off x="6781800" y="3924302"/>
            <a:ext cx="2286000" cy="612648"/>
          </a:xfrm>
          <a:prstGeom prst="wedgeRoundRectCallout">
            <a:avLst>
              <a:gd name="adj1" fmla="val -102156"/>
              <a:gd name="adj2" fmla="val -18730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1 hypervisor:</a:t>
            </a:r>
            <a:br>
              <a:rPr lang="en-US" dirty="0"/>
            </a:br>
            <a:r>
              <a:rPr lang="en-US" dirty="0"/>
              <a:t>no host OS</a:t>
            </a:r>
          </a:p>
        </p:txBody>
      </p:sp>
    </p:spTree>
    <p:extLst>
      <p:ext uri="{BB962C8B-B14F-4D97-AF65-F5344CB8AC3E}">
        <p14:creationId xmlns:p14="http://schemas.microsoft.com/office/powerpoint/2010/main" val="42311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/>
              <a:t>VM isolation in practice:  end-user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3C15-CDE8-7E45-9A4A-D61E632E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1473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err="1"/>
              <a:t>Qubes</a:t>
            </a:r>
            <a:r>
              <a:rPr lang="en-US" sz="2400" b="1" u="sng" dirty="0"/>
              <a:t> OS</a:t>
            </a:r>
            <a:r>
              <a:rPr lang="en-US" sz="2400" dirty="0"/>
              <a:t>:  a desktop/laptop OS where everything is a VM</a:t>
            </a:r>
          </a:p>
          <a:p>
            <a:r>
              <a:rPr lang="en-US" sz="2400" dirty="0"/>
              <a:t>Runs on top of the Xen hypervisor</a:t>
            </a:r>
          </a:p>
          <a:p>
            <a:r>
              <a:rPr lang="en-US" sz="2400" dirty="0"/>
              <a:t>Access to peripherals (mic, camera, </a:t>
            </a:r>
            <a:r>
              <a:rPr lang="en-US" sz="2400" dirty="0" err="1"/>
              <a:t>usb</a:t>
            </a:r>
            <a:r>
              <a:rPr lang="en-US" sz="2400" dirty="0"/>
              <a:t>, …) controlled by VMs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F4ED697-B7F3-1746-890F-FD05B35A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64861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E16720B-EF7B-4F47-A2DE-54163A42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79059"/>
            <a:ext cx="6553200" cy="68751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2E17916-97D1-7740-B062-1E1EC6E6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907" y="3993361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Xen hypervisor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3638C3-5882-764B-9DF4-E3CBA33A58FF}"/>
              </a:ext>
            </a:extLst>
          </p:cNvPr>
          <p:cNvCxnSpPr/>
          <p:nvPr/>
        </p:nvCxnSpPr>
        <p:spPr>
          <a:xfrm>
            <a:off x="1676400" y="3879060"/>
            <a:ext cx="6553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55AA1A-B286-964A-823A-507DAF5AEF3D}"/>
              </a:ext>
            </a:extLst>
          </p:cNvPr>
          <p:cNvGrpSpPr/>
          <p:nvPr/>
        </p:nvGrpSpPr>
        <p:grpSpPr>
          <a:xfrm>
            <a:off x="6019801" y="2495628"/>
            <a:ext cx="2743199" cy="1383432"/>
            <a:chOff x="6019801" y="2495628"/>
            <a:chExt cx="2743199" cy="1383432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C0CB322-9E79-3F4B-AE1A-C5274CC5D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437679CE-F206-6E45-BF08-F00DB832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668A9045-B850-4B43-9A77-01F2E985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7351787A-CABE-5440-AE76-632F69D3D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0661" y="2507630"/>
              <a:ext cx="18127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Personal VM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0E2337-6EEA-B645-BB7F-CD7C25A32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0619" y="2950190"/>
              <a:ext cx="1281562" cy="588114"/>
            </a:xfrm>
            <a:prstGeom prst="rect">
              <a:avLst/>
            </a:prstGeom>
          </p:spPr>
        </p:pic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A86417E7-53A0-0549-80D5-DA0ABDA441CE}"/>
              </a:ext>
            </a:extLst>
          </p:cNvPr>
          <p:cNvGrpSpPr>
            <a:grpSpLocks/>
          </p:cNvGrpSpPr>
          <p:nvPr/>
        </p:nvGrpSpPr>
        <p:grpSpPr bwMode="auto">
          <a:xfrm>
            <a:off x="3116172" y="2483718"/>
            <a:ext cx="2743199" cy="1383432"/>
            <a:chOff x="2832" y="1253"/>
            <a:chExt cx="2064" cy="1675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46C838A5-87BF-2144-A968-37E8FBFAC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Windows OS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49733C1-57E8-0A44-9377-D0FB23642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53"/>
              <a:ext cx="2064" cy="167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7">
            <a:extLst>
              <a:ext uri="{FF2B5EF4-FFF2-40B4-BE49-F238E27FC236}">
                <a16:creationId xmlns:a16="http://schemas.microsoft.com/office/drawing/2014/main" id="{30510CDB-2867-5146-A4C6-95139737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816" y="2557074"/>
            <a:ext cx="1429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Work VM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953DA5-94E2-644E-A92B-EC43A3B3FCE0}"/>
              </a:ext>
            </a:extLst>
          </p:cNvPr>
          <p:cNvGrpSpPr/>
          <p:nvPr/>
        </p:nvGrpSpPr>
        <p:grpSpPr>
          <a:xfrm>
            <a:off x="228600" y="2483718"/>
            <a:ext cx="2743199" cy="1383432"/>
            <a:chOff x="228600" y="2483718"/>
            <a:chExt cx="2743199" cy="1383432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B8D46B39-DD19-CC48-9F31-093A1F6D2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483718"/>
              <a:ext cx="2743199" cy="1383432"/>
              <a:chOff x="2832" y="1253"/>
              <a:chExt cx="2064" cy="1675"/>
            </a:xfrm>
          </p:grpSpPr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A4D15808-DDA0-4C40-8B8F-D08E2D3F5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532DB58C-CBEF-D24D-9476-51D5A2A91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9CAAC74A-77CB-A244-B9EE-885ECBB49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40" y="2538557"/>
              <a:ext cx="21205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Disposable VM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62D2E43-0A0F-7B44-B23E-CDD131DB1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989" r="34282"/>
            <a:stretch/>
          </p:blipFill>
          <p:spPr>
            <a:xfrm>
              <a:off x="2090463" y="2941971"/>
              <a:ext cx="381000" cy="58811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442EF2-7E05-1442-BA35-62B2A3358B84}"/>
                </a:ext>
              </a:extLst>
            </p:cNvPr>
            <p:cNvSpPr txBox="1"/>
            <p:nvPr/>
          </p:nvSpPr>
          <p:spPr>
            <a:xfrm>
              <a:off x="767036" y="3026161"/>
              <a:ext cx="1361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sketchy PDF: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2B2FAB9-E2C1-EE44-8B62-71BBEF20F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72" y="3054939"/>
            <a:ext cx="677920" cy="4201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D8E41A-59A8-1041-86BA-F4852D955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014" y="3052238"/>
            <a:ext cx="465169" cy="4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9C6B4C2-6821-F048-AFE0-7DEFE100C1CB}"/>
              </a:ext>
            </a:extLst>
          </p:cNvPr>
          <p:cNvGrpSpPr/>
          <p:nvPr/>
        </p:nvGrpSpPr>
        <p:grpSpPr>
          <a:xfrm>
            <a:off x="6019801" y="2485417"/>
            <a:ext cx="2743199" cy="1383432"/>
            <a:chOff x="6019801" y="2495628"/>
            <a:chExt cx="2743199" cy="1383432"/>
          </a:xfrm>
        </p:grpSpPr>
        <p:grpSp>
          <p:nvGrpSpPr>
            <p:cNvPr id="33" name="Group 8">
              <a:extLst>
                <a:ext uri="{FF2B5EF4-FFF2-40B4-BE49-F238E27FC236}">
                  <a16:creationId xmlns:a16="http://schemas.microsoft.com/office/drawing/2014/main" id="{E6B1550A-4C4F-4641-B3FA-29D277F77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id="{4F2A3E8F-FA0A-8945-B527-0195C6555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37" name="Rectangle 10">
                <a:extLst>
                  <a:ext uri="{FF2B5EF4-FFF2-40B4-BE49-F238E27FC236}">
                    <a16:creationId xmlns:a16="http://schemas.microsoft.com/office/drawing/2014/main" id="{6170D9FA-26A5-7F47-A89F-0908C9F5C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0ADBFD0B-5A10-7141-9392-DD3507FFC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0661" y="2507630"/>
              <a:ext cx="18127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Personal VM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7070ECF-10FF-A94E-B62F-130406411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0619" y="2950190"/>
              <a:ext cx="1281562" cy="58811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31FAFD-66F1-034F-9112-51C5CC0F8BC9}"/>
              </a:ext>
            </a:extLst>
          </p:cNvPr>
          <p:cNvGrpSpPr/>
          <p:nvPr/>
        </p:nvGrpSpPr>
        <p:grpSpPr>
          <a:xfrm>
            <a:off x="6000639" y="2475513"/>
            <a:ext cx="2744999" cy="1383432"/>
            <a:chOff x="6019801" y="2495628"/>
            <a:chExt cx="2744999" cy="1383432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C0CB322-9E79-3F4B-AE1A-C5274CC5D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668A9045-B850-4B43-9A77-01F2E985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437679CE-F206-6E45-BF08-F00DB832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</p:grp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7351787A-CABE-5440-AE76-632F69D3D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5127" y="2507630"/>
              <a:ext cx="17438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 err="1">
                  <a:latin typeface="Times" charset="0"/>
                </a:rPr>
                <a:t>Whonix</a:t>
              </a:r>
              <a:r>
                <a:rPr lang="en-US" sz="2400" dirty="0">
                  <a:latin typeface="Times" charset="0"/>
                </a:rPr>
                <a:t> VM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0A8E95-8600-1044-91E0-3AFFCAD04BA9}"/>
                </a:ext>
              </a:extLst>
            </p:cNvPr>
            <p:cNvSpPr txBox="1"/>
            <p:nvPr/>
          </p:nvSpPr>
          <p:spPr>
            <a:xfrm>
              <a:off x="6043221" y="3041596"/>
              <a:ext cx="2721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Force all traffic through Tor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/>
              <a:t>VM isolation in practice:  end-user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3C15-CDE8-7E45-9A4A-D61E632E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1473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err="1"/>
              <a:t>Qubes</a:t>
            </a:r>
            <a:r>
              <a:rPr lang="en-US" sz="2400" b="1" u="sng" dirty="0"/>
              <a:t> OS</a:t>
            </a:r>
            <a:r>
              <a:rPr lang="en-US" sz="2400" dirty="0"/>
              <a:t>:  a desktop/laptop OS where everything is a VM</a:t>
            </a:r>
          </a:p>
          <a:p>
            <a:r>
              <a:rPr lang="en-US" sz="2400" dirty="0"/>
              <a:t>Runs on top of the Xen hypervisor</a:t>
            </a:r>
          </a:p>
          <a:p>
            <a:r>
              <a:rPr lang="en-US" sz="2400" dirty="0"/>
              <a:t>Access to peripherals (mic, camera, </a:t>
            </a:r>
            <a:r>
              <a:rPr lang="en-US" sz="2400" dirty="0" err="1"/>
              <a:t>usb</a:t>
            </a:r>
            <a:r>
              <a:rPr lang="en-US" sz="2400" dirty="0"/>
              <a:t>, …) controlled by VMs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F4ED697-B7F3-1746-890F-FD05B35A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64861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E16720B-EF7B-4F47-A2DE-54163A42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79059"/>
            <a:ext cx="6553200" cy="68751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2E17916-97D1-7740-B062-1E1EC6E6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907" y="3993361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Xen hypervisor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3638C3-5882-764B-9DF4-E3CBA33A58FF}"/>
              </a:ext>
            </a:extLst>
          </p:cNvPr>
          <p:cNvCxnSpPr/>
          <p:nvPr/>
        </p:nvCxnSpPr>
        <p:spPr>
          <a:xfrm>
            <a:off x="1676400" y="3879060"/>
            <a:ext cx="6553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8">
            <a:extLst>
              <a:ext uri="{FF2B5EF4-FFF2-40B4-BE49-F238E27FC236}">
                <a16:creationId xmlns:a16="http://schemas.microsoft.com/office/drawing/2014/main" id="{A86417E7-53A0-0549-80D5-DA0ABDA441CE}"/>
              </a:ext>
            </a:extLst>
          </p:cNvPr>
          <p:cNvGrpSpPr>
            <a:grpSpLocks/>
          </p:cNvGrpSpPr>
          <p:nvPr/>
        </p:nvGrpSpPr>
        <p:grpSpPr bwMode="auto">
          <a:xfrm>
            <a:off x="3116172" y="2483718"/>
            <a:ext cx="2743199" cy="1383432"/>
            <a:chOff x="2832" y="1253"/>
            <a:chExt cx="2064" cy="1675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46C838A5-87BF-2144-A968-37E8FBFAC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Windows OS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49733C1-57E8-0A44-9377-D0FB23642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53"/>
              <a:ext cx="2064" cy="167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7">
            <a:extLst>
              <a:ext uri="{FF2B5EF4-FFF2-40B4-BE49-F238E27FC236}">
                <a16:creationId xmlns:a16="http://schemas.microsoft.com/office/drawing/2014/main" id="{30510CDB-2867-5146-A4C6-95139737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816" y="2557074"/>
            <a:ext cx="1429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Work VM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953DA5-94E2-644E-A92B-EC43A3B3FCE0}"/>
              </a:ext>
            </a:extLst>
          </p:cNvPr>
          <p:cNvGrpSpPr/>
          <p:nvPr/>
        </p:nvGrpSpPr>
        <p:grpSpPr>
          <a:xfrm>
            <a:off x="228600" y="2483718"/>
            <a:ext cx="2743199" cy="1383432"/>
            <a:chOff x="228600" y="2483718"/>
            <a:chExt cx="2743199" cy="1383432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B8D46B39-DD19-CC48-9F31-093A1F6D2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483718"/>
              <a:ext cx="2743199" cy="1383432"/>
              <a:chOff x="2832" y="1253"/>
              <a:chExt cx="2064" cy="1675"/>
            </a:xfrm>
          </p:grpSpPr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A4D15808-DDA0-4C40-8B8F-D08E2D3F5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532DB58C-CBEF-D24D-9476-51D5A2A91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9CAAC74A-77CB-A244-B9EE-885ECBB49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038" y="2538557"/>
              <a:ext cx="14019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Vault VM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442EF2-7E05-1442-BA35-62B2A3358B84}"/>
                </a:ext>
              </a:extLst>
            </p:cNvPr>
            <p:cNvSpPr txBox="1"/>
            <p:nvPr/>
          </p:nvSpPr>
          <p:spPr>
            <a:xfrm>
              <a:off x="646806" y="3027433"/>
              <a:ext cx="1943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Pwd</a:t>
              </a:r>
              <a:r>
                <a:rPr lang="en-US" dirty="0"/>
                <a:t>/U2F Manager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2B2FAB9-E2C1-EE44-8B62-71BBEF20F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72" y="3054939"/>
            <a:ext cx="677920" cy="4201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D8E41A-59A8-1041-86BA-F4852D955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014" y="3052238"/>
            <a:ext cx="465169" cy="4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0F0AE-C34D-7542-AC86-ABD8CB27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/>
              <a:t>Every window frame identifies VM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D3803-2C89-B249-8BD4-8609D1285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19150"/>
            <a:ext cx="5960533" cy="335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6E74E4-3FFD-6648-BCCF-9AA0F4ADF7D7}"/>
              </a:ext>
            </a:extLst>
          </p:cNvPr>
          <p:cNvSpPr txBox="1"/>
          <p:nvPr/>
        </p:nvSpPr>
        <p:spPr>
          <a:xfrm>
            <a:off x="1647009" y="4381500"/>
            <a:ext cx="571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GUI VM ensures frames are drawn correctly</a:t>
            </a:r>
          </a:p>
        </p:txBody>
      </p:sp>
    </p:spTree>
    <p:extLst>
      <p:ext uri="{BB962C8B-B14F-4D97-AF65-F5344CB8AC3E}">
        <p14:creationId xmlns:p14="http://schemas.microsoft.com/office/powerpoint/2010/main" val="2475041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659731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Tahoma" charset="0"/>
              </a:rPr>
              <a:t>VM Introspection:</a:t>
            </a:r>
            <a:br>
              <a:rPr lang="en-US" sz="2400" dirty="0">
                <a:latin typeface="Tahoma" charset="0"/>
              </a:rPr>
            </a:br>
            <a:r>
              <a:rPr lang="en-US" sz="3200" dirty="0">
                <a:latin typeface="Tahoma" charset="0"/>
              </a:rPr>
              <a:t>using a VMM for intrusion detection</a:t>
            </a:r>
          </a:p>
        </p:txBody>
      </p:sp>
    </p:spTree>
    <p:extLst>
      <p:ext uri="{BB962C8B-B14F-4D97-AF65-F5344CB8AC3E}">
        <p14:creationId xmlns:p14="http://schemas.microsoft.com/office/powerpoint/2010/main" val="3844409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Intrusion Detection / Anti-virus</a:t>
            </a:r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7630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Runs as part of OS kernel and user space process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Kernel root kit can shutdown protection system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Common practice for modern malware</a:t>
            </a:r>
          </a:p>
          <a:p>
            <a:pPr marL="0" indent="0">
              <a:spcBef>
                <a:spcPts val="2496"/>
              </a:spcBef>
              <a:buNone/>
            </a:pPr>
            <a:r>
              <a:rPr lang="en-US" sz="2400" dirty="0">
                <a:latin typeface="Tahoma" charset="0"/>
              </a:rPr>
              <a:t>Better: </a:t>
            </a:r>
            <a:r>
              <a:rPr lang="en-US" sz="2400" b="1" dirty="0">
                <a:latin typeface="Tahoma" charset="0"/>
              </a:rPr>
              <a:t>run IDS as part of VMM, protected from malware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VMM can monitor virtual hardware for anomalies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VMI:  Virtual Machine Introspection</a:t>
            </a:r>
          </a:p>
          <a:p>
            <a:pPr lvl="2">
              <a:spcBef>
                <a:spcPct val="4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  VMM checks Guest OS internals</a:t>
            </a:r>
          </a:p>
        </p:txBody>
      </p:sp>
    </p:spTree>
    <p:extLst>
      <p:ext uri="{BB962C8B-B14F-4D97-AF65-F5344CB8AC3E}">
        <p14:creationId xmlns:p14="http://schemas.microsoft.com/office/powerpoint/2010/main" val="41019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87236" y="1123950"/>
            <a:ext cx="5562600" cy="17525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 dirty="0"/>
              <a:t>Infected VM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22095" y="1428750"/>
            <a:ext cx="878305" cy="1206088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malware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787236" y="2895598"/>
            <a:ext cx="5562600" cy="97154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VMM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87236" y="2266948"/>
            <a:ext cx="5562600" cy="6595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Guest OS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6636" y="3867148"/>
            <a:ext cx="7585364" cy="3809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0" y="3105150"/>
            <a:ext cx="1447800" cy="533400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IDS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05200" y="2647950"/>
            <a:ext cx="3810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0400" y="1809750"/>
            <a:ext cx="914400" cy="1295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743200" y="2647950"/>
            <a:ext cx="762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133600" y="2571750"/>
            <a:ext cx="304800" cy="533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   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  <a:endParaRPr lang="en-US" sz="2400" b="1" dirty="0"/>
          </a:p>
          <a:p>
            <a:pPr lvl="1"/>
            <a:r>
              <a:rPr lang="en-US" sz="2400" b="1" dirty="0">
                <a:ea typeface="ＭＳ Ｐゴシック" charset="0"/>
              </a:rPr>
              <a:t>Virtual machines</a:t>
            </a:r>
            <a:r>
              <a:rPr lang="en-US" sz="2400" dirty="0">
                <a:ea typeface="ＭＳ Ｐゴシック" charset="0"/>
              </a:rPr>
              <a:t>:   isolate OS’s on a single machine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647950"/>
            <a:ext cx="64770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248150"/>
            <a:ext cx="6477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Virtual Machine Monitor  (hypervisor)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6479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OS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26479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OS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19600" y="2647950"/>
            <a:ext cx="0" cy="16002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33600" y="29527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app1</a:t>
            </a:r>
          </a:p>
        </p:txBody>
      </p:sp>
      <p:sp>
        <p:nvSpPr>
          <p:cNvPr id="22" name="Oval 21"/>
          <p:cNvSpPr/>
          <p:nvPr/>
        </p:nvSpPr>
        <p:spPr>
          <a:xfrm>
            <a:off x="5410200" y="29527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409950"/>
            <a:ext cx="673100" cy="5574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19200" y="4552950"/>
            <a:ext cx="6477000" cy="304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879084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666750"/>
            <a:ext cx="8382000" cy="440055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b="1" dirty="0">
                <a:latin typeface="Tahoma" charset="0"/>
              </a:rPr>
              <a:t>Stealth root-kit malware: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Creates processes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Opens sockets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netstat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>
              <a:spcBef>
                <a:spcPct val="8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1.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Lie detector check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Goal:   detect stealth malware that hides processes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and network activity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Method: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lists processes running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requests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to list processes (e.g.  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If mismatch:     kill VM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400" y="4629150"/>
            <a:ext cx="1676400" cy="4572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153400" cy="40386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2.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Application code integrity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VMM computes hash of user app code running in VM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Compare to whitelist of hashes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  Kills VM if unknown program appears</a:t>
            </a: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3.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Ensure </a:t>
            </a:r>
            <a:r>
              <a:rPr lang="en-US" sz="2200" b="1" dirty="0" err="1">
                <a:solidFill>
                  <a:srgbClr val="0000FF"/>
                </a:solidFill>
                <a:latin typeface="Tahoma" charset="0"/>
              </a:rPr>
              <a:t>GuestOS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 kernel integrity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example:   detect changes to  </a:t>
            </a:r>
            <a:r>
              <a:rPr lang="en-US" sz="2200" dirty="0" err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sys_call_table</a:t>
            </a:r>
            <a:endParaRPr lang="en-US" sz="2200" dirty="0">
              <a:solidFill>
                <a:schemeClr val="accent2"/>
              </a:solidFill>
              <a:latin typeface="Tahoma" charset="0"/>
              <a:ea typeface="ＭＳ Ｐゴシック" charset="0"/>
            </a:endParaRP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4.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Virus signature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Run virus signature detector on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memory</a:t>
            </a:r>
          </a:p>
        </p:txBody>
      </p:sp>
    </p:spTree>
    <p:extLst>
      <p:ext uri="{BB962C8B-B14F-4D97-AF65-F5344CB8AC3E}">
        <p14:creationId xmlns:p14="http://schemas.microsoft.com/office/powerpoint/2010/main" val="35827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Hypervisor detection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Can an OS detect it is running on top of a hypervisor?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200" u="sng" dirty="0">
                <a:latin typeface="Tahoma" charset="0"/>
              </a:rPr>
              <a:t>Applications</a:t>
            </a:r>
            <a:r>
              <a:rPr lang="en-US" sz="2200" dirty="0">
                <a:latin typeface="Tahoma" charset="0"/>
              </a:rPr>
              <a:t>: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Malware can detect hypervisor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refuse to run to avoid reverse engineering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Software that binds to hardware can refuse to run in VM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DRM systems may refuse to run on top of hypervisor</a:t>
            </a:r>
          </a:p>
        </p:txBody>
      </p:sp>
    </p:spTree>
    <p:extLst>
      <p:ext uri="{BB962C8B-B14F-4D97-AF65-F5344CB8AC3E}">
        <p14:creationId xmlns:p14="http://schemas.microsoft.com/office/powerpoint/2010/main" val="4125560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67A7-00A3-9E47-A8DA-C37B921A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detection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295803-EAC3-244A-A5C9-EFFC065F8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52083" r="23438" b="7292"/>
          <a:stretch>
            <a:fillRect/>
          </a:stretch>
        </p:blipFill>
        <p:spPr bwMode="auto">
          <a:xfrm>
            <a:off x="266700" y="1283494"/>
            <a:ext cx="8610600" cy="3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808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ahoma" charset="0"/>
              </a:rPr>
              <a:t>Hypervisor detection    (red pill techniques)</a:t>
            </a:r>
          </a:p>
        </p:txBody>
      </p:sp>
      <p:sp>
        <p:nvSpPr>
          <p:cNvPr id="553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610600" cy="4114800"/>
          </a:xfrm>
        </p:spPr>
        <p:txBody>
          <a:bodyPr>
            <a:noAutofit/>
          </a:bodyPr>
          <a:lstStyle/>
          <a:p>
            <a:r>
              <a:rPr lang="en-US" sz="2200" dirty="0"/>
              <a:t>VM platforms often emulate simple hardware</a:t>
            </a:r>
          </a:p>
          <a:p>
            <a:pPr marL="1028700" lvl="3" indent="-342900"/>
            <a:r>
              <a:rPr lang="en-US" dirty="0" err="1">
                <a:ea typeface="ＭＳ Ｐゴシック" charset="0"/>
              </a:rPr>
              <a:t>VMWare</a:t>
            </a:r>
            <a:r>
              <a:rPr lang="en-US" dirty="0">
                <a:ea typeface="ＭＳ Ｐゴシック" charset="0"/>
              </a:rPr>
              <a:t> emulates an ancient i440bx chipset</a:t>
            </a:r>
          </a:p>
          <a:p>
            <a:pPr marL="685800" lvl="3" indent="0">
              <a:buNone/>
            </a:pPr>
            <a:r>
              <a:rPr lang="en-US" dirty="0">
                <a:ea typeface="ＭＳ Ｐゴシック" charset="0"/>
              </a:rPr>
              <a:t>		… but report  64GB RAM,  dual CPUs, etc.</a:t>
            </a:r>
          </a:p>
          <a:p>
            <a:pPr>
              <a:spcBef>
                <a:spcPct val="80000"/>
              </a:spcBef>
            </a:pPr>
            <a:r>
              <a:rPr lang="en-US" sz="2200" dirty="0"/>
              <a:t>Hypervisor introduces time latency variances</a:t>
            </a:r>
          </a:p>
          <a:p>
            <a:pPr marL="1028700" lvl="3" indent="-342900"/>
            <a:r>
              <a:rPr lang="en-US" sz="2200" dirty="0">
                <a:ea typeface="ＭＳ Ｐゴシック" charset="0"/>
              </a:rPr>
              <a:t>Memory cache behavior differs in presence of hypervisor</a:t>
            </a:r>
          </a:p>
          <a:p>
            <a:pPr marL="1028700" lvl="3" indent="-342900"/>
            <a:r>
              <a:rPr lang="en-US" sz="2200" dirty="0">
                <a:ea typeface="ＭＳ Ｐゴシック" charset="0"/>
              </a:rPr>
              <a:t>Results in relative time variations for any two operations</a:t>
            </a:r>
          </a:p>
          <a:p>
            <a:pPr>
              <a:spcBef>
                <a:spcPct val="80000"/>
              </a:spcBef>
            </a:pPr>
            <a:r>
              <a:rPr lang="en-US" sz="2200" dirty="0"/>
              <a:t>Hypervisor shares the TLB with </a:t>
            </a:r>
            <a:r>
              <a:rPr lang="en-US" sz="2200" dirty="0" err="1"/>
              <a:t>GuestOS</a:t>
            </a:r>
            <a:endParaRPr lang="en-US" sz="2200" dirty="0"/>
          </a:p>
          <a:p>
            <a:pPr marL="1028700" lvl="3" indent="-342900"/>
            <a:r>
              <a:rPr lang="en-US" sz="2200" dirty="0" err="1">
                <a:ea typeface="ＭＳ Ｐゴシック" charset="0"/>
              </a:rPr>
              <a:t>GuestOS</a:t>
            </a:r>
            <a:r>
              <a:rPr lang="en-US" sz="2200" dirty="0">
                <a:ea typeface="ＭＳ Ｐゴシック" charset="0"/>
              </a:rPr>
              <a:t> can detect reduced TLB size</a:t>
            </a:r>
          </a:p>
          <a:p>
            <a:pPr>
              <a:spcBef>
                <a:spcPct val="90000"/>
              </a:spcBef>
            </a:pPr>
            <a:r>
              <a:rPr lang="en-US" sz="2200" dirty="0"/>
              <a:t>… and many more methods  </a:t>
            </a:r>
            <a:r>
              <a:rPr lang="en-US" sz="2200" b="1" dirty="0"/>
              <a:t>[GAWF</a:t>
            </a:r>
            <a:r>
              <a:rPr lang="ja-JP" altLang="en-US" sz="2200" b="1" dirty="0"/>
              <a:t>’</a:t>
            </a:r>
            <a:r>
              <a:rPr lang="en-US" sz="2200" b="1" dirty="0"/>
              <a:t>07]</a:t>
            </a:r>
          </a:p>
        </p:txBody>
      </p:sp>
    </p:spTree>
    <p:extLst>
      <p:ext uri="{BB962C8B-B14F-4D97-AF65-F5344CB8AC3E}">
        <p14:creationId xmlns:p14="http://schemas.microsoft.com/office/powerpoint/2010/main" val="3337346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839200" cy="8572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Hypervisor detection in the browser  </a:t>
            </a:r>
            <a:r>
              <a:rPr lang="en-US" sz="2200" dirty="0"/>
              <a:t>[HBBP’14]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Can we identify malware web sites?</a:t>
            </a:r>
          </a:p>
          <a:p>
            <a:r>
              <a:rPr lang="en-US" sz="2400" dirty="0"/>
              <a:t>Approach:   crawl web,   </a:t>
            </a:r>
            <a:br>
              <a:rPr lang="en-US" sz="2400" dirty="0"/>
            </a:br>
            <a:r>
              <a:rPr lang="en-US" sz="2400" dirty="0"/>
              <a:t>		load pages in a browser running in a VM, </a:t>
            </a:r>
            <a:br>
              <a:rPr lang="en-US" sz="2400" dirty="0"/>
            </a:br>
            <a:r>
              <a:rPr lang="en-US" sz="2400" dirty="0"/>
              <a:t>		look for pages that damage VM</a:t>
            </a:r>
          </a:p>
          <a:p>
            <a:endParaRPr lang="en-US" sz="2400" dirty="0"/>
          </a:p>
          <a:p>
            <a:r>
              <a:rPr lang="en-US" sz="2400" dirty="0"/>
              <a:t>The problem:   Web page can detect it is running in a VM</a:t>
            </a:r>
            <a:br>
              <a:rPr lang="en-US" sz="2400" dirty="0"/>
            </a:br>
            <a:r>
              <a:rPr lang="en-US" sz="2400" dirty="0"/>
              <a:t>	How?   Using timing variations in writing to screen</a:t>
            </a:r>
          </a:p>
          <a:p>
            <a:pPr>
              <a:spcBef>
                <a:spcPts val="1824"/>
              </a:spcBef>
            </a:pPr>
            <a:r>
              <a:rPr lang="en-US" sz="2400" dirty="0"/>
              <a:t>Malware in web page becomes benign when in a VM</a:t>
            </a:r>
            <a:br>
              <a:rPr lang="en-US" sz="2400" dirty="0"/>
            </a:br>
            <a:r>
              <a:rPr lang="en-US" sz="2400" dirty="0"/>
              <a:t>	⇒  evade detection</a:t>
            </a:r>
          </a:p>
        </p:txBody>
      </p:sp>
    </p:spTree>
    <p:extLst>
      <p:ext uri="{BB962C8B-B14F-4D97-AF65-F5344CB8AC3E}">
        <p14:creationId xmlns:p14="http://schemas.microsoft.com/office/powerpoint/2010/main" val="700409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Hypervisor </a:t>
            </a:r>
            <a:r>
              <a:rPr lang="en-US" dirty="0">
                <a:latin typeface="Tahoma" charset="0"/>
              </a:rPr>
              <a:t>d</a:t>
            </a:r>
            <a:r>
              <a:rPr lang="en-US" sz="4400" dirty="0">
                <a:latin typeface="Tahoma" charset="0"/>
              </a:rPr>
              <a:t>etection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400" dirty="0"/>
              <a:t>Bottom line:    </a:t>
            </a:r>
            <a:r>
              <a:rPr lang="en-US" sz="2400" b="1" dirty="0"/>
              <a:t>The perfect hypervisor does not exist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400" dirty="0"/>
              <a:t>Hypervisors today focus on: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400" i="1" dirty="0">
                <a:ea typeface="ＭＳ Ｐゴシック" charset="0"/>
              </a:rPr>
              <a:t>Compatibility</a:t>
            </a:r>
            <a:r>
              <a:rPr lang="en-US" sz="2400" dirty="0">
                <a:ea typeface="ＭＳ Ｐゴシック" charset="0"/>
              </a:rPr>
              <a:t>:   ensure off the shelf software works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400" i="1" dirty="0">
                <a:ea typeface="ＭＳ Ｐゴシック" charset="0"/>
              </a:rPr>
              <a:t>Performance</a:t>
            </a:r>
            <a:r>
              <a:rPr lang="en-US" sz="2400" dirty="0">
                <a:ea typeface="ＭＳ Ｐゴシック" charset="0"/>
              </a:rPr>
              <a:t>:    minimize virtualization overhead</a:t>
            </a:r>
          </a:p>
          <a:p>
            <a:pPr marL="0" indent="0">
              <a:lnSpc>
                <a:spcPct val="180000"/>
              </a:lnSpc>
              <a:spcBef>
                <a:spcPct val="100000"/>
              </a:spcBef>
              <a:buNone/>
            </a:pPr>
            <a:r>
              <a:rPr lang="en-US" sz="2400" dirty="0"/>
              <a:t>Hypervisors do not provide </a:t>
            </a:r>
            <a:r>
              <a:rPr lang="en-US" sz="2400" b="1" dirty="0"/>
              <a:t>transparency</a:t>
            </a:r>
          </a:p>
          <a:p>
            <a:pPr lvl="1">
              <a:spcBef>
                <a:spcPct val="50000"/>
              </a:spcBef>
            </a:pPr>
            <a:r>
              <a:rPr lang="en-US" sz="2400" b="1" dirty="0">
                <a:ea typeface="ＭＳ Ｐゴシック" charset="0"/>
              </a:rPr>
              <a:t>   Anomalies reveal existence of hypervisor </a:t>
            </a:r>
          </a:p>
        </p:txBody>
      </p:sp>
    </p:spTree>
    <p:extLst>
      <p:ext uri="{BB962C8B-B14F-4D97-AF65-F5344CB8AC3E}">
        <p14:creationId xmlns:p14="http://schemas.microsoft.com/office/powerpoint/2010/main" val="633595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657599" y="2535772"/>
            <a:ext cx="5393263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Fault Isolation:</a:t>
            </a:r>
            <a:b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isolating threads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5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ahoma" charset="0"/>
              </a:rPr>
              <a:t>Software Fault Isolation  </a:t>
            </a:r>
            <a:r>
              <a:rPr lang="en-US" sz="2000" dirty="0">
                <a:latin typeface="Tahoma" charset="0"/>
              </a:rPr>
              <a:t>[</a:t>
            </a:r>
            <a:r>
              <a:rPr lang="en-US" sz="2000" dirty="0" err="1">
                <a:latin typeface="Tahoma" charset="0"/>
              </a:rPr>
              <a:t>Whabe</a:t>
            </a:r>
            <a:r>
              <a:rPr lang="en-US" sz="2000" dirty="0">
                <a:latin typeface="Tahoma" charset="0"/>
              </a:rPr>
              <a:t> et al., 1993]</a:t>
            </a:r>
          </a:p>
        </p:txBody>
      </p:sp>
      <p:sp>
        <p:nvSpPr>
          <p:cNvPr id="5837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Goal</a:t>
            </a:r>
            <a:r>
              <a:rPr lang="en-US" sz="2400" dirty="0"/>
              <a:t>:    confine apps running in </a:t>
            </a:r>
            <a:r>
              <a:rPr lang="en-US" sz="2400" u="sng" dirty="0"/>
              <a:t>same address space</a:t>
            </a:r>
          </a:p>
          <a:p>
            <a:pPr lvl="1"/>
            <a:r>
              <a:rPr lang="en-US" sz="2400" dirty="0">
                <a:ea typeface="ＭＳ Ｐゴシック" charset="0"/>
              </a:rPr>
              <a:t>Kernel module should not corrupt kernel </a:t>
            </a:r>
          </a:p>
          <a:p>
            <a:pPr lvl="1"/>
            <a:r>
              <a:rPr lang="en-US" sz="2400" dirty="0">
                <a:ea typeface="ＭＳ Ｐゴシック" charset="0"/>
              </a:rPr>
              <a:t>Native libraries should not corrupt JVM</a:t>
            </a:r>
          </a:p>
          <a:p>
            <a:pPr marL="457200" lvl="1" indent="0">
              <a:buNone/>
            </a:pPr>
            <a:endParaRPr lang="en-US" sz="2400" dirty="0">
              <a:ea typeface="ＭＳ Ｐゴシック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Simple solution:   runs apps in separate address spaces</a:t>
            </a:r>
          </a:p>
          <a:p>
            <a:pPr lvl="1"/>
            <a:r>
              <a:rPr lang="en-US" sz="2400" dirty="0">
                <a:ea typeface="ＭＳ Ｐゴシック" charset="0"/>
              </a:rPr>
              <a:t>Problem:  slow if apps communicate frequently</a:t>
            </a:r>
          </a:p>
          <a:p>
            <a:pPr lvl="2"/>
            <a:r>
              <a:rPr lang="en-US" dirty="0">
                <a:ea typeface="ＭＳ Ｐゴシック" charset="0"/>
              </a:rPr>
              <a:t>requires context switch per message</a:t>
            </a:r>
          </a:p>
          <a:p>
            <a:pPr>
              <a:buFont typeface="Wingdings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6363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Software Fault Isolation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95350"/>
            <a:ext cx="86868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SFI approach:   </a:t>
            </a:r>
            <a:r>
              <a:rPr lang="en-US" sz="2400" dirty="0">
                <a:ea typeface="ＭＳ Ｐゴシック" charset="0"/>
              </a:rPr>
              <a:t>Partition process memory into segments</a:t>
            </a:r>
          </a:p>
          <a:p>
            <a:pPr marL="623888" lvl="1" indent="-280988"/>
            <a:endParaRPr lang="en-US" sz="2400" dirty="0">
              <a:ea typeface="ＭＳ Ｐゴシック" charset="0"/>
            </a:endParaRPr>
          </a:p>
          <a:p>
            <a:pPr marL="623888" lvl="1" indent="-280988"/>
            <a:endParaRPr lang="en-US" sz="2400" dirty="0">
              <a:ea typeface="ＭＳ Ｐゴシック" charset="0"/>
            </a:endParaRPr>
          </a:p>
          <a:p>
            <a:pPr marL="623888" lvl="1" indent="-280988"/>
            <a:endParaRPr lang="en-US" sz="2400" dirty="0">
              <a:ea typeface="ＭＳ Ｐゴシック" charset="0"/>
            </a:endParaRPr>
          </a:p>
          <a:p>
            <a:pPr marL="342900" lvl="1" indent="0">
              <a:buNone/>
            </a:pPr>
            <a:endParaRPr lang="en-US" sz="2400" dirty="0">
              <a:ea typeface="ＭＳ Ｐゴシック" charset="0"/>
            </a:endParaRPr>
          </a:p>
          <a:p>
            <a:pPr marL="223838" indent="-280988">
              <a:spcBef>
                <a:spcPts val="2928"/>
              </a:spcBef>
            </a:pPr>
            <a:r>
              <a:rPr lang="en-US" sz="2400" dirty="0">
                <a:ea typeface="ＭＳ Ｐゴシック" charset="0"/>
              </a:rPr>
              <a:t>Locate unsafe instructions:   </a:t>
            </a:r>
            <a:r>
              <a:rPr lang="en-US" sz="2400" b="1" dirty="0" err="1">
                <a:ea typeface="ＭＳ Ｐゴシック" charset="0"/>
              </a:rPr>
              <a:t>jmp</a:t>
            </a:r>
            <a:r>
              <a:rPr lang="en-US" sz="2400" b="1" dirty="0">
                <a:ea typeface="ＭＳ Ｐゴシック" charset="0"/>
              </a:rPr>
              <a:t>, load, store</a:t>
            </a:r>
          </a:p>
          <a:p>
            <a:pPr marL="566738" lvl="1"/>
            <a:r>
              <a:rPr lang="en-US" sz="2400" dirty="0">
                <a:ea typeface="ＭＳ Ｐゴシック" charset="0"/>
              </a:rPr>
              <a:t>At compile time, add guards before unsafe instructions</a:t>
            </a:r>
          </a:p>
          <a:p>
            <a:pPr marL="566738" lvl="1"/>
            <a:r>
              <a:rPr lang="en-US" sz="2400" dirty="0">
                <a:ea typeface="ＭＳ Ｐゴシック" charset="0"/>
              </a:rPr>
              <a:t>When loading code, ensure all guards are present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09600" y="1733550"/>
            <a:ext cx="77724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096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8288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32004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45720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6248400" y="207645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9402" name="Group 14"/>
          <p:cNvGrpSpPr>
            <a:grpSpLocks/>
          </p:cNvGrpSpPr>
          <p:nvPr/>
        </p:nvGrpSpPr>
        <p:grpSpPr bwMode="auto">
          <a:xfrm>
            <a:off x="609600" y="2533653"/>
            <a:ext cx="2590800" cy="514350"/>
            <a:chOff x="384" y="2688"/>
            <a:chExt cx="1632" cy="432"/>
          </a:xfrm>
        </p:grpSpPr>
        <p:sp>
          <p:nvSpPr>
            <p:cNvPr id="59406" name="AutoShape 12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Text Box 13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#1</a:t>
              </a:r>
            </a:p>
          </p:txBody>
        </p:sp>
      </p:grpSp>
      <p:grpSp>
        <p:nvGrpSpPr>
          <p:cNvPr id="59403" name="Group 15"/>
          <p:cNvGrpSpPr>
            <a:grpSpLocks/>
          </p:cNvGrpSpPr>
          <p:nvPr/>
        </p:nvGrpSpPr>
        <p:grpSpPr bwMode="auto">
          <a:xfrm>
            <a:off x="3276600" y="2533653"/>
            <a:ext cx="2590800" cy="514350"/>
            <a:chOff x="384" y="2688"/>
            <a:chExt cx="1632" cy="432"/>
          </a:xfrm>
        </p:grpSpPr>
        <p:sp>
          <p:nvSpPr>
            <p:cNvPr id="59404" name="AutoShape 16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Text Box 17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74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8392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</a:t>
            </a:r>
            <a:r>
              <a:rPr lang="en-US" sz="2000" dirty="0"/>
              <a:t>   </a:t>
            </a:r>
            <a:r>
              <a:rPr lang="en-US" sz="2400" dirty="0"/>
              <a:t>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  <a:endParaRPr lang="en-US" sz="2400" b="1" dirty="0"/>
          </a:p>
          <a:p>
            <a:pPr lvl="1"/>
            <a:r>
              <a:rPr lang="en-US" sz="2400" b="1" dirty="0">
                <a:ea typeface="ＭＳ Ｐゴシック" charset="0"/>
              </a:rPr>
              <a:t>Process:     </a:t>
            </a:r>
            <a:r>
              <a:rPr lang="en-US" sz="2400" dirty="0">
                <a:ea typeface="ＭＳ Ｐゴシック" charset="0"/>
              </a:rPr>
              <a:t>System Call Interposition  (containers)</a:t>
            </a:r>
          </a:p>
          <a:p>
            <a:pPr marL="457200" lvl="1" indent="0">
              <a:buNone/>
            </a:pPr>
            <a:r>
              <a:rPr lang="en-US" sz="2400" dirty="0">
                <a:ea typeface="ＭＳ Ｐゴシック" charset="0"/>
              </a:rPr>
              <a:t>	      Isolate a process in a single operating system</a:t>
            </a:r>
          </a:p>
          <a:p>
            <a:pPr marL="457200" lvl="1" indent="0">
              <a:buNone/>
            </a:pPr>
            <a:endParaRPr lang="en-US" sz="32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3028950"/>
            <a:ext cx="40386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629150"/>
            <a:ext cx="4038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Operating System</a:t>
            </a:r>
          </a:p>
        </p:txBody>
      </p:sp>
      <p:sp>
        <p:nvSpPr>
          <p:cNvPr id="16" name="Oval 15"/>
          <p:cNvSpPr/>
          <p:nvPr/>
        </p:nvSpPr>
        <p:spPr>
          <a:xfrm>
            <a:off x="3048000" y="3409950"/>
            <a:ext cx="1828800" cy="990600"/>
          </a:xfrm>
          <a:prstGeom prst="ellipse">
            <a:avLst/>
          </a:prstGeom>
          <a:solidFill>
            <a:srgbClr val="77933C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process 2</a:t>
            </a:r>
          </a:p>
        </p:txBody>
      </p:sp>
      <p:sp>
        <p:nvSpPr>
          <p:cNvPr id="22" name="Oval 21"/>
          <p:cNvSpPr/>
          <p:nvPr/>
        </p:nvSpPr>
        <p:spPr>
          <a:xfrm>
            <a:off x="5029200" y="3181350"/>
            <a:ext cx="1676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0925" y="3562350"/>
            <a:ext cx="4600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43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990600" y="3239691"/>
            <a:ext cx="4572000" cy="167449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990600" y="3239691"/>
            <a:ext cx="4572000" cy="131325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Segment matching technique</a:t>
            </a:r>
          </a:p>
        </p:txBody>
      </p:sp>
      <p:sp>
        <p:nvSpPr>
          <p:cNvPr id="145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57250"/>
            <a:ext cx="8686800" cy="4286250"/>
          </a:xfrm>
        </p:spPr>
        <p:txBody>
          <a:bodyPr>
            <a:noAutofit/>
          </a:bodyPr>
          <a:lstStyle/>
          <a:p>
            <a:r>
              <a:rPr lang="en-US" sz="2200" dirty="0"/>
              <a:t>Designed for MIPS processor.   Many registers available.</a:t>
            </a:r>
          </a:p>
          <a:p>
            <a:pPr>
              <a:spcBef>
                <a:spcPts val="1512"/>
              </a:spcBef>
            </a:pPr>
            <a:r>
              <a:rPr lang="en-US" sz="2200" b="1" dirty="0"/>
              <a:t>dr1,  dr2</a:t>
            </a:r>
            <a:r>
              <a:rPr lang="en-US" sz="2200" dirty="0"/>
              <a:t>:   dedicated registers not used by binary</a:t>
            </a:r>
          </a:p>
          <a:p>
            <a:pPr lvl="1"/>
            <a:r>
              <a:rPr lang="en-US" sz="2200" dirty="0">
                <a:ea typeface="ＭＳ Ｐゴシック" charset="0"/>
              </a:rPr>
              <a:t>compiler pretends these registers don’t exist</a:t>
            </a:r>
          </a:p>
          <a:p>
            <a:pPr lvl="1"/>
            <a:r>
              <a:rPr lang="en-US" sz="2200" b="1" dirty="0">
                <a:ea typeface="ＭＳ Ｐゴシック" charset="0"/>
              </a:rPr>
              <a:t>dr2</a:t>
            </a:r>
            <a:r>
              <a:rPr lang="en-US" sz="2200" dirty="0">
                <a:ea typeface="ＭＳ Ｐゴシック" charset="0"/>
              </a:rPr>
              <a:t> contains segment ID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Indirect load instruction       </a:t>
            </a:r>
            <a:r>
              <a:rPr lang="en-US" sz="2200" b="1" dirty="0">
                <a:solidFill>
                  <a:srgbClr val="CC3399"/>
                </a:solidFill>
              </a:rPr>
              <a:t>R12 </a:t>
            </a:r>
            <a:r>
              <a:rPr lang="en-US" sz="2200" b="1" dirty="0">
                <a:solidFill>
                  <a:srgbClr val="CC3399"/>
                </a:solidFill>
                <a:sym typeface="Symbol" charset="0"/>
              </a:rPr>
              <a:t>⟵  [R34]      </a:t>
            </a:r>
            <a:r>
              <a:rPr lang="en-US" sz="2200" dirty="0">
                <a:sym typeface="Symbol" charset="0"/>
              </a:rPr>
              <a:t>becomes: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2200" dirty="0"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dr1 ⟵ R34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scratch-</a:t>
            </a:r>
            <a:r>
              <a:rPr lang="en-US" sz="2200" dirty="0" err="1">
                <a:solidFill>
                  <a:srgbClr val="FFFFFF"/>
                </a:solidFill>
                <a:sym typeface="Symbol" charset="0"/>
              </a:rPr>
              <a:t>reg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 ⟵ (dr1 &gt;&gt; 20)		</a:t>
            </a:r>
            <a:r>
              <a:rPr lang="en-US" sz="2200" dirty="0">
                <a:sym typeface="Symbol" charset="0"/>
              </a:rPr>
              <a:t>: get segment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compare scratch-reg  and  dr2		</a:t>
            </a:r>
            <a:r>
              <a:rPr lang="en-US" sz="2200" dirty="0">
                <a:solidFill>
                  <a:srgbClr val="000000"/>
                </a:solidFill>
                <a:sym typeface="Symbol" charset="0"/>
              </a:rPr>
              <a:t>: validate seg.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trap if not equal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R12 ⟵ [dr1]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		: do load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432139" y="762000"/>
            <a:ext cx="6489700" cy="1405207"/>
          </a:xfrm>
          <a:prstGeom prst="wedgeRoundRectCallout">
            <a:avLst>
              <a:gd name="adj1" fmla="val -41315"/>
              <a:gd name="adj2" fmla="val 143634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>
                <a:solidFill>
                  <a:schemeClr val="bg1"/>
                </a:solidFill>
              </a:rPr>
              <a:t>Guard ensures code does not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load data from another segment</a:t>
            </a:r>
          </a:p>
        </p:txBody>
      </p:sp>
    </p:spTree>
    <p:extLst>
      <p:ext uri="{BB962C8B-B14F-4D97-AF65-F5344CB8AC3E}">
        <p14:creationId xmlns:p14="http://schemas.microsoft.com/office/powerpoint/2010/main" val="11304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5" grpId="0" animBg="1"/>
      <p:bldP spid="1454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990600" y="2368947"/>
            <a:ext cx="4572000" cy="93940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990600" y="2165350"/>
            <a:ext cx="4572000" cy="73694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Address sandboxing technique</a:t>
            </a:r>
          </a:p>
        </p:txBody>
      </p:sp>
      <p:sp>
        <p:nvSpPr>
          <p:cNvPr id="614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>
              <a:spcBef>
                <a:spcPct val="100000"/>
              </a:spcBef>
            </a:pPr>
            <a:r>
              <a:rPr lang="en-US" sz="2200" b="1" dirty="0"/>
              <a:t>dr2</a:t>
            </a:r>
            <a:r>
              <a:rPr lang="en-US" sz="2200" dirty="0"/>
              <a:t>:    holds segment ID</a:t>
            </a:r>
          </a:p>
          <a:p>
            <a:pPr>
              <a:spcBef>
                <a:spcPts val="1440"/>
              </a:spcBef>
            </a:pPr>
            <a:r>
              <a:rPr lang="en-US" sz="2200" dirty="0"/>
              <a:t>Indirect load instruction     </a:t>
            </a:r>
            <a:r>
              <a:rPr lang="en-US" sz="2200" b="1" dirty="0">
                <a:solidFill>
                  <a:srgbClr val="CC3399"/>
                </a:solidFill>
              </a:rPr>
              <a:t>R12 </a:t>
            </a:r>
            <a:r>
              <a:rPr lang="en-US" sz="2200" b="1" dirty="0">
                <a:solidFill>
                  <a:srgbClr val="CC3399"/>
                </a:solidFill>
                <a:sym typeface="Symbol" charset="0"/>
              </a:rPr>
              <a:t>⟵  [R34]     </a:t>
            </a:r>
            <a:r>
              <a:rPr lang="en-US" sz="2200" dirty="0">
                <a:sym typeface="Symbol" charset="0"/>
              </a:rPr>
              <a:t>becomes:</a:t>
            </a:r>
          </a:p>
          <a:p>
            <a:pPr>
              <a:spcBef>
                <a:spcPct val="70000"/>
              </a:spcBef>
              <a:buFont typeface="Wingdings" charset="0"/>
              <a:buNone/>
            </a:pPr>
            <a:r>
              <a:rPr lang="en-US" sz="2200" dirty="0"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dr1 ⟵ R34  &amp;  segment-mask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: zero out seg bits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dr1 ⟵ dr1  |  dr2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	: set valid </a:t>
            </a:r>
            <a:r>
              <a:rPr lang="en-US" sz="2200" dirty="0" err="1">
                <a:solidFill>
                  <a:schemeClr val="tx2"/>
                </a:solidFill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 ID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R12 ⟵ [dr1]	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	: do load</a:t>
            </a:r>
          </a:p>
          <a:p>
            <a:pPr>
              <a:buFont typeface="Wingdings" charset="0"/>
              <a:buNone/>
            </a:pPr>
            <a:endParaRPr lang="en-US" sz="2200" dirty="0">
              <a:solidFill>
                <a:schemeClr val="tx2"/>
              </a:solidFill>
              <a:sym typeface="Symbol" charset="0"/>
            </a:endParaRPr>
          </a:p>
          <a:p>
            <a:r>
              <a:rPr lang="en-US" sz="2200" dirty="0">
                <a:sym typeface="Symbol" charset="0"/>
              </a:rPr>
              <a:t>Fewer instructions than segment matching</a:t>
            </a:r>
          </a:p>
          <a:p>
            <a:pPr lvl="1">
              <a:buFont typeface="Wingdings" charset="0"/>
              <a:buNone/>
            </a:pPr>
            <a:r>
              <a:rPr lang="en-US" sz="2200" dirty="0">
                <a:ea typeface="ＭＳ Ｐゴシック" charset="0"/>
                <a:sym typeface="Symbol" charset="0"/>
              </a:rPr>
              <a:t>	… but does not catch offending instructions</a:t>
            </a:r>
          </a:p>
          <a:p>
            <a:r>
              <a:rPr lang="en-US" sz="2200" dirty="0"/>
              <a:t>Similar guards placed on all unsafe instructions</a:t>
            </a:r>
          </a:p>
        </p:txBody>
      </p:sp>
    </p:spTree>
    <p:extLst>
      <p:ext uri="{BB962C8B-B14F-4D97-AF65-F5344CB8AC3E}">
        <p14:creationId xmlns:p14="http://schemas.microsoft.com/office/powerpoint/2010/main" val="2327435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38150"/>
            <a:ext cx="845706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Problem</a:t>
            </a:r>
            <a:r>
              <a:rPr lang="en-US" sz="2400" dirty="0"/>
              <a:t>:   what if    </a:t>
            </a:r>
            <a:r>
              <a:rPr lang="en-US" sz="2400" b="1" dirty="0" err="1">
                <a:solidFill>
                  <a:srgbClr val="0000FF"/>
                </a:solidFill>
              </a:rPr>
              <a:t>jmp</a:t>
            </a:r>
            <a:r>
              <a:rPr lang="en-US" sz="2400" b="1" dirty="0">
                <a:solidFill>
                  <a:srgbClr val="0000FF"/>
                </a:solidFill>
              </a:rPr>
              <a:t> [</a:t>
            </a:r>
            <a:r>
              <a:rPr lang="en-US" sz="2400" b="1" dirty="0" err="1">
                <a:solidFill>
                  <a:srgbClr val="0000FF"/>
                </a:solidFill>
              </a:rPr>
              <a:t>addr</a:t>
            </a:r>
            <a:r>
              <a:rPr lang="en-US" sz="2400" b="1" dirty="0">
                <a:solidFill>
                  <a:srgbClr val="0000FF"/>
                </a:solidFill>
              </a:rPr>
              <a:t>]    </a:t>
            </a:r>
            <a:r>
              <a:rPr lang="en-US" sz="2400" dirty="0"/>
              <a:t>jumps directly into indirect load?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	</a:t>
            </a:r>
            <a:r>
              <a:rPr lang="en-US" sz="2400" b="1" dirty="0"/>
              <a:t>(bypassing guard)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38350"/>
            <a:ext cx="133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Solution: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724150"/>
            <a:ext cx="6848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why </a:t>
            </a:r>
            <a:r>
              <a:rPr lang="en-US" sz="2400" b="1" dirty="0" err="1">
                <a:solidFill>
                  <a:srgbClr val="0000FF"/>
                </a:solidFill>
              </a:rPr>
              <a:t>jmp</a:t>
            </a:r>
            <a:r>
              <a:rPr lang="en-US" sz="2400" dirty="0"/>
              <a:t> instructions need a guard:</a:t>
            </a:r>
          </a:p>
          <a:p>
            <a:r>
              <a:rPr lang="en-US" sz="2400" b="1" dirty="0" err="1">
                <a:solidFill>
                  <a:srgbClr val="0000FF"/>
                </a:solidFill>
              </a:rPr>
              <a:t>jmp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guard ensures </a:t>
            </a:r>
            <a:r>
              <a:rPr lang="en-US" sz="2400" b="1" dirty="0">
                <a:solidFill>
                  <a:srgbClr val="0000FF"/>
                </a:solidFill>
              </a:rPr>
              <a:t>[</a:t>
            </a:r>
            <a:r>
              <a:rPr lang="en-US" sz="2400" b="1" dirty="0" err="1">
                <a:solidFill>
                  <a:srgbClr val="0000FF"/>
                </a:solidFill>
              </a:rPr>
              <a:t>addr</a:t>
            </a:r>
            <a:r>
              <a:rPr lang="en-US" sz="2400" b="1" dirty="0">
                <a:solidFill>
                  <a:srgbClr val="0000FF"/>
                </a:solidFill>
              </a:rPr>
              <a:t>] </a:t>
            </a:r>
            <a:r>
              <a:rPr lang="en-US" sz="2400" dirty="0"/>
              <a:t>does not bypass load guard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17195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8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Cross domain calls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9906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232611" y="742950"/>
            <a:ext cx="1133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latin typeface="+mn-lt"/>
              </a:rPr>
              <a:t>caller</a:t>
            </a:r>
          </a:p>
          <a:p>
            <a:pPr algn="ctr" eaLnBrk="1" hangingPunct="1"/>
            <a:r>
              <a:rPr lang="en-US" sz="2400" dirty="0">
                <a:latin typeface="+mn-lt"/>
              </a:rPr>
              <a:t>domain</a:t>
            </a: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60960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6338011" y="742950"/>
            <a:ext cx="1133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>
                <a:latin typeface="+mn-lt"/>
              </a:rPr>
              <a:t>callee</a:t>
            </a:r>
          </a:p>
          <a:p>
            <a:pPr algn="ctr" eaLnBrk="1" hangingPunct="1"/>
            <a:r>
              <a:rPr lang="en-US" sz="2400">
                <a:latin typeface="+mn-lt"/>
              </a:rPr>
              <a:t>domain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1355726" y="1782366"/>
            <a:ext cx="111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call draw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4108451" y="1628775"/>
            <a:ext cx="1045286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call stub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6318250" y="1702594"/>
            <a:ext cx="8750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draw:</a:t>
            </a:r>
          </a:p>
          <a:p>
            <a:pPr eaLnBrk="1" hangingPunct="1"/>
            <a:endParaRPr lang="en-US">
              <a:latin typeface="+mn-lt"/>
            </a:endParaRPr>
          </a:p>
          <a:p>
            <a:pPr eaLnBrk="1" hangingPunct="1"/>
            <a:r>
              <a:rPr lang="en-US">
                <a:latin typeface="+mn-lt"/>
              </a:rPr>
              <a:t>return</a:t>
            </a:r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 flipV="1">
            <a:off x="2819400" y="1809749"/>
            <a:ext cx="1295400" cy="14489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>
            <a:off x="5257800" y="1809749"/>
            <a:ext cx="10668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Rectangle 13"/>
          <p:cNvSpPr>
            <a:spLocks noChangeArrowheads="1"/>
          </p:cNvSpPr>
          <p:nvPr/>
        </p:nvSpPr>
        <p:spPr bwMode="auto">
          <a:xfrm>
            <a:off x="6096000" y="35540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6096000" y="33254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8" name="Rectangle 15"/>
          <p:cNvSpPr>
            <a:spLocks noChangeArrowheads="1"/>
          </p:cNvSpPr>
          <p:nvPr/>
        </p:nvSpPr>
        <p:spPr bwMode="auto">
          <a:xfrm>
            <a:off x="6096000" y="30968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9" name="Freeform 16"/>
          <p:cNvSpPr>
            <a:spLocks/>
          </p:cNvSpPr>
          <p:nvPr/>
        </p:nvSpPr>
        <p:spPr bwMode="auto">
          <a:xfrm>
            <a:off x="7239000" y="2296715"/>
            <a:ext cx="1066800" cy="11430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0" name="Text Box 17"/>
          <p:cNvSpPr txBox="1">
            <a:spLocks noChangeArrowheads="1"/>
          </p:cNvSpPr>
          <p:nvPr/>
        </p:nvSpPr>
        <p:spPr bwMode="auto">
          <a:xfrm>
            <a:off x="4114801" y="3211116"/>
            <a:ext cx="996170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ret stub</a:t>
            </a:r>
          </a:p>
        </p:txBody>
      </p:sp>
      <p:sp>
        <p:nvSpPr>
          <p:cNvPr id="62481" name="Line 18"/>
          <p:cNvSpPr>
            <a:spLocks noChangeShapeType="1"/>
          </p:cNvSpPr>
          <p:nvPr/>
        </p:nvSpPr>
        <p:spPr bwMode="auto">
          <a:xfrm flipH="1" flipV="1">
            <a:off x="5181599" y="3409949"/>
            <a:ext cx="9144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2" name="Line 19"/>
          <p:cNvSpPr>
            <a:spLocks noChangeShapeType="1"/>
          </p:cNvSpPr>
          <p:nvPr/>
        </p:nvSpPr>
        <p:spPr bwMode="auto">
          <a:xfrm flipH="1" flipV="1">
            <a:off x="2386014" y="2296715"/>
            <a:ext cx="1722437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3" name="Rectangle 2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3867150"/>
            <a:ext cx="8382000" cy="1219200"/>
          </a:xfrm>
        </p:spPr>
        <p:txBody>
          <a:bodyPr>
            <a:noAutofit/>
          </a:bodyPr>
          <a:lstStyle/>
          <a:p>
            <a:r>
              <a:rPr lang="en-US" sz="2200" dirty="0"/>
              <a:t>Only stubs allowed to make cross-domain jumps</a:t>
            </a:r>
          </a:p>
          <a:p>
            <a:r>
              <a:rPr lang="en-US" sz="2200" dirty="0"/>
              <a:t>Jump table contains allowed exit points </a:t>
            </a:r>
          </a:p>
          <a:p>
            <a:pPr lvl="1"/>
            <a:r>
              <a:rPr lang="en-US" sz="2000" dirty="0">
                <a:ea typeface="ＭＳ Ｐゴシック" charset="0"/>
              </a:rPr>
              <a:t>Addresses are hard coded,   read-only segment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990600" y="35623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990600" y="33337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990600" y="31051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 flipH="1">
            <a:off x="609600" y="1962150"/>
            <a:ext cx="685800" cy="12192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80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SFI  Summary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686800" cy="4171950"/>
          </a:xfrm>
        </p:spPr>
        <p:txBody>
          <a:bodyPr>
            <a:noAutofit/>
          </a:bodyPr>
          <a:lstStyle/>
          <a:p>
            <a:endParaRPr lang="en-US" sz="2200" dirty="0"/>
          </a:p>
          <a:p>
            <a:r>
              <a:rPr lang="en-US" sz="2200" dirty="0"/>
              <a:t>Performance</a:t>
            </a:r>
          </a:p>
          <a:p>
            <a:pPr lvl="1"/>
            <a:r>
              <a:rPr lang="en-US" sz="2200" dirty="0">
                <a:ea typeface="ＭＳ Ｐゴシック" charset="0"/>
              </a:rPr>
              <a:t>Usually good:    </a:t>
            </a:r>
            <a:r>
              <a:rPr lang="en-US" sz="2200" dirty="0" err="1">
                <a:ea typeface="ＭＳ Ｐゴシック" charset="0"/>
              </a:rPr>
              <a:t>mpeg_play</a:t>
            </a:r>
            <a:r>
              <a:rPr lang="en-US" sz="2200" dirty="0">
                <a:ea typeface="ＭＳ Ｐゴシック" charset="0"/>
              </a:rPr>
              <a:t>,   4%  slowdown</a:t>
            </a:r>
          </a:p>
          <a:p>
            <a:pPr lvl="1"/>
            <a:endParaRPr lang="en-US" sz="2200" dirty="0">
              <a:ea typeface="ＭＳ Ｐゴシック" charset="0"/>
            </a:endParaRPr>
          </a:p>
          <a:p>
            <a:r>
              <a:rPr lang="en-US" sz="2200" u="sng" dirty="0"/>
              <a:t>Limitations of SFI</a:t>
            </a:r>
            <a:r>
              <a:rPr lang="en-US" sz="2200" dirty="0"/>
              <a:t>:   harder to implement on x86 :</a:t>
            </a:r>
          </a:p>
          <a:p>
            <a:pPr lvl="1"/>
            <a:r>
              <a:rPr lang="en-US" sz="2200" dirty="0">
                <a:ea typeface="ＭＳ Ｐゴシック" charset="0"/>
              </a:rPr>
              <a:t>variable length instructions:  unclear where to put guards</a:t>
            </a:r>
          </a:p>
          <a:p>
            <a:pPr lvl="1"/>
            <a:r>
              <a:rPr lang="en-US" sz="2200" dirty="0">
                <a:ea typeface="ＭＳ Ｐゴシック" charset="0"/>
              </a:rPr>
              <a:t>few registers:   can’t dedicate three to SFI</a:t>
            </a:r>
          </a:p>
          <a:p>
            <a:pPr lvl="1"/>
            <a:r>
              <a:rPr lang="en-US" sz="2200" dirty="0">
                <a:ea typeface="ＭＳ Ｐゴシック" charset="0"/>
              </a:rPr>
              <a:t>many instructions affect memory:  more guards needed</a:t>
            </a:r>
          </a:p>
        </p:txBody>
      </p:sp>
    </p:spTree>
    <p:extLst>
      <p:ext uri="{BB962C8B-B14F-4D97-AF65-F5344CB8AC3E}">
        <p14:creationId xmlns:p14="http://schemas.microsoft.com/office/powerpoint/2010/main" val="25822580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Confinement:   summary</a:t>
            </a: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686800" cy="4267200"/>
          </a:xfrm>
        </p:spPr>
        <p:txBody>
          <a:bodyPr>
            <a:noAutofit/>
          </a:bodyPr>
          <a:lstStyle/>
          <a:p>
            <a:r>
              <a:rPr lang="en-US" sz="2200" dirty="0"/>
              <a:t>Many sandboxing techniques:</a:t>
            </a:r>
          </a:p>
          <a:p>
            <a:pPr marL="457200" lvl="1" indent="0">
              <a:buNone/>
            </a:pPr>
            <a:r>
              <a:rPr lang="en-US" sz="2200" dirty="0">
                <a:ea typeface="ＭＳ Ｐゴシック" charset="0"/>
              </a:rPr>
              <a:t>	</a:t>
            </a: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Physical air gap,   Virtual air gap (hypervisor),</a:t>
            </a:r>
          </a:p>
          <a:p>
            <a:pPr marL="457200" lvl="1" indent="0">
              <a:buNone/>
            </a:pP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	System call interposition (SCI),  Software Fault isolation (SFI)</a:t>
            </a:r>
          </a:p>
          <a:p>
            <a:pPr marL="457200" lvl="1" indent="0">
              <a:buNone/>
            </a:pP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	Application specific (e.g. </a:t>
            </a:r>
            <a:r>
              <a:rPr lang="en-US" sz="2200" i="1" dirty="0" err="1">
                <a:solidFill>
                  <a:srgbClr val="0000FF"/>
                </a:solidFill>
                <a:ea typeface="ＭＳ Ｐゴシック" charset="0"/>
              </a:rPr>
              <a:t>Javascript</a:t>
            </a: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 in browser)</a:t>
            </a:r>
            <a:endParaRPr lang="en-US" sz="2200" i="1" dirty="0">
              <a:ea typeface="ＭＳ Ｐゴシック" charset="0"/>
            </a:endParaRPr>
          </a:p>
          <a:p>
            <a:pPr>
              <a:spcBef>
                <a:spcPts val="2328"/>
              </a:spcBef>
            </a:pPr>
            <a:r>
              <a:rPr lang="en-US" sz="2200" dirty="0"/>
              <a:t>Often complete isolation is inappropriate</a:t>
            </a:r>
          </a:p>
          <a:p>
            <a:pPr lvl="1"/>
            <a:r>
              <a:rPr lang="en-US" sz="2200" dirty="0">
                <a:ea typeface="ＭＳ Ｐゴシック" charset="0"/>
              </a:rPr>
              <a:t>Apps need to communicate through regulated interfaces</a:t>
            </a:r>
            <a:endParaRPr lang="en-US" sz="2200" dirty="0"/>
          </a:p>
          <a:p>
            <a:pPr>
              <a:spcBef>
                <a:spcPts val="2928"/>
              </a:spcBef>
            </a:pPr>
            <a:r>
              <a:rPr lang="en-US" sz="2200" dirty="0"/>
              <a:t>Hardest aspects of sandboxing:</a:t>
            </a:r>
          </a:p>
          <a:p>
            <a:pPr lvl="1"/>
            <a:r>
              <a:rPr lang="en-US" sz="2200" dirty="0">
                <a:ea typeface="ＭＳ Ｐゴシック" charset="0"/>
              </a:rPr>
              <a:t>Specifying policy:    what can apps do and not do</a:t>
            </a:r>
          </a:p>
          <a:p>
            <a:pPr lvl="1"/>
            <a:r>
              <a:rPr lang="en-US" sz="2200" dirty="0">
                <a:ea typeface="ＭＳ Ｐゴシック" charset="0"/>
              </a:rPr>
              <a:t>Preventing covert channels</a:t>
            </a:r>
          </a:p>
        </p:txBody>
      </p:sp>
    </p:spTree>
    <p:extLst>
      <p:ext uri="{BB962C8B-B14F-4D97-AF65-F5344CB8AC3E}">
        <p14:creationId xmlns:p14="http://schemas.microsoft.com/office/powerpoint/2010/main" val="5801281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8392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   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</a:p>
          <a:p>
            <a:pPr lvl="1">
              <a:spcBef>
                <a:spcPts val="1200"/>
              </a:spcBef>
            </a:pPr>
            <a:r>
              <a:rPr lang="en-US" sz="2400" b="1" dirty="0">
                <a:ea typeface="ＭＳ Ｐゴシック" charset="0"/>
              </a:rPr>
              <a:t>Threads:</a:t>
            </a:r>
            <a:r>
              <a:rPr lang="en-US" sz="2400" dirty="0">
                <a:ea typeface="ＭＳ Ｐゴシック" charset="0"/>
              </a:rPr>
              <a:t>      Software Fault Isolation (SFI)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ea typeface="ＭＳ Ｐゴシック" charset="0"/>
              </a:rPr>
              <a:t>Isolating threads sharing same address space  </a:t>
            </a:r>
          </a:p>
          <a:p>
            <a:pPr lvl="1">
              <a:spcBef>
                <a:spcPts val="1200"/>
              </a:spcBef>
            </a:pPr>
            <a:endParaRPr lang="en-US" sz="2400" dirty="0">
              <a:ea typeface="ＭＳ Ｐゴシック" charset="0"/>
            </a:endParaRPr>
          </a:p>
          <a:p>
            <a:pPr lvl="1">
              <a:spcBef>
                <a:spcPts val="1200"/>
              </a:spcBef>
            </a:pPr>
            <a:r>
              <a:rPr lang="en-US" sz="2400" b="1" dirty="0">
                <a:ea typeface="ＭＳ Ｐゴシック" charset="0"/>
              </a:rPr>
              <a:t>Application level confinement</a:t>
            </a:r>
            <a:r>
              <a:rPr lang="en-US" sz="2400" dirty="0">
                <a:ea typeface="ＭＳ Ｐゴシック" charset="0"/>
              </a:rPr>
              <a:t>: 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	e.g.  browser sandbox for </a:t>
            </a:r>
            <a:r>
              <a:rPr lang="en-US" sz="2400" dirty="0" err="1">
                <a:ea typeface="ＭＳ Ｐゴシック" charset="0"/>
              </a:rPr>
              <a:t>Javascript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dirty="0" err="1">
                <a:ea typeface="ＭＳ Ｐゴシック" charset="0"/>
              </a:rPr>
              <a:t>WebAssembly</a:t>
            </a:r>
            <a:endParaRPr lang="en-US" sz="2400" dirty="0">
              <a:ea typeface="ＭＳ Ｐゴシック" charset="0"/>
            </a:endParaRPr>
          </a:p>
          <a:p>
            <a:pPr marL="0" indent="0">
              <a:spcBef>
                <a:spcPct val="80000"/>
              </a:spcBef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Implementing confinement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95350"/>
            <a:ext cx="8382000" cy="4171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Key component:    </a:t>
            </a:r>
            <a:r>
              <a:rPr lang="en-US" sz="2400" b="1" u="sng" dirty="0"/>
              <a:t>reference monitor</a:t>
            </a:r>
          </a:p>
          <a:p>
            <a:pPr lvl="1">
              <a:spcBef>
                <a:spcPct val="50000"/>
              </a:spcBef>
            </a:pPr>
            <a:r>
              <a:rPr lang="en-US" sz="2400" b="1" dirty="0">
                <a:ea typeface="ＭＳ Ｐゴシック" charset="0"/>
              </a:rPr>
              <a:t>Mediates requests</a:t>
            </a:r>
            <a:r>
              <a:rPr lang="en-US" sz="2400" dirty="0">
                <a:ea typeface="ＭＳ Ｐゴシック" charset="0"/>
              </a:rPr>
              <a:t> from applications</a:t>
            </a:r>
          </a:p>
          <a:p>
            <a:pPr lvl="2"/>
            <a:r>
              <a:rPr lang="en-US" dirty="0">
                <a:ea typeface="ＭＳ Ｐゴシック" charset="0"/>
              </a:rPr>
              <a:t>Enforces confinement</a:t>
            </a:r>
          </a:p>
          <a:p>
            <a:pPr lvl="2"/>
            <a:r>
              <a:rPr lang="en-US" dirty="0">
                <a:ea typeface="ＭＳ Ｐゴシック" charset="0"/>
              </a:rPr>
              <a:t>Implements a specified protection policy</a:t>
            </a:r>
          </a:p>
          <a:p>
            <a:pPr lvl="1">
              <a:spcBef>
                <a:spcPct val="50000"/>
              </a:spcBef>
            </a:pPr>
            <a:r>
              <a:rPr lang="en-US" sz="2400" dirty="0">
                <a:ea typeface="ＭＳ Ｐゴシック" charset="0"/>
              </a:rPr>
              <a:t>Must </a:t>
            </a:r>
            <a:r>
              <a:rPr lang="en-US" sz="2400" b="1" u="sng" dirty="0">
                <a:ea typeface="ＭＳ Ｐゴシック" charset="0"/>
              </a:rPr>
              <a:t>always</a:t>
            </a:r>
            <a:r>
              <a:rPr lang="en-US" sz="2400" dirty="0">
                <a:ea typeface="ＭＳ Ｐゴシック" charset="0"/>
              </a:rPr>
              <a:t> be invoked:</a:t>
            </a:r>
          </a:p>
          <a:p>
            <a:pPr lvl="2"/>
            <a:r>
              <a:rPr lang="en-US" dirty="0">
                <a:ea typeface="ＭＳ Ｐゴシック" charset="0"/>
              </a:rPr>
              <a:t>Every application request must be mediated</a:t>
            </a:r>
          </a:p>
          <a:p>
            <a:pPr lvl="1">
              <a:spcBef>
                <a:spcPct val="50000"/>
              </a:spcBef>
            </a:pPr>
            <a:r>
              <a:rPr lang="en-US" sz="2400" b="1" dirty="0">
                <a:ea typeface="ＭＳ Ｐゴシック" charset="0"/>
              </a:rPr>
              <a:t>Tamperproof</a:t>
            </a:r>
            <a:r>
              <a:rPr lang="en-US" sz="2400" dirty="0">
                <a:ea typeface="ＭＳ Ｐゴシック" charset="0"/>
              </a:rPr>
              <a:t>:</a:t>
            </a:r>
          </a:p>
          <a:p>
            <a:pPr lvl="2"/>
            <a:r>
              <a:rPr lang="en-US" dirty="0">
                <a:ea typeface="ＭＳ Ｐゴシック" charset="0"/>
              </a:rPr>
              <a:t>Reference monitor cannot be killed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dirty="0">
                <a:ea typeface="ＭＳ Ｐゴシック" charset="0"/>
              </a:rPr>
              <a:t>	… or if killed, then monitored process is killed too</a:t>
            </a:r>
          </a:p>
          <a:p>
            <a:pPr lvl="1">
              <a:spcBef>
                <a:spcPct val="50000"/>
              </a:spcBef>
            </a:pPr>
            <a:r>
              <a:rPr lang="en-US" sz="2400" b="1" dirty="0">
                <a:ea typeface="ＭＳ Ｐゴシック" charset="0"/>
              </a:rPr>
              <a:t>Small</a:t>
            </a:r>
            <a:r>
              <a:rPr lang="en-US" sz="2400" dirty="0">
                <a:ea typeface="ＭＳ Ｐゴシック" charset="0"/>
              </a:rPr>
              <a:t> enough to be analyzed and validated</a:t>
            </a:r>
          </a:p>
        </p:txBody>
      </p:sp>
    </p:spTree>
    <p:extLst>
      <p:ext uri="{BB962C8B-B14F-4D97-AF65-F5344CB8AC3E}">
        <p14:creationId xmlns:p14="http://schemas.microsoft.com/office/powerpoint/2010/main" val="378309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1352550"/>
            <a:ext cx="3810000" cy="1009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/>
              <a:t>A old example:   chroot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use do:   (must be root)</a:t>
            </a:r>
            <a:r>
              <a:rPr lang="en-US" sz="2400" dirty="0">
                <a:ea typeface="ＭＳ Ｐゴシック" charset="0"/>
              </a:rPr>
              <a:t>	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chroot   /</a:t>
            </a:r>
            <a:r>
              <a:rPr lang="en-US" sz="2400" dirty="0" err="1">
                <a:ea typeface="ＭＳ Ｐゴシック" charset="0"/>
              </a:rPr>
              <a:t>tmp</a:t>
            </a:r>
            <a:r>
              <a:rPr lang="en-US" sz="2400" dirty="0">
                <a:ea typeface="ＭＳ Ｐゴシック" charset="0"/>
              </a:rPr>
              <a:t>/guest		root </a:t>
            </a:r>
            <a:r>
              <a:rPr lang="en-US" sz="2400" dirty="0" err="1">
                <a:ea typeface="ＭＳ Ｐゴシック" charset="0"/>
              </a:rPr>
              <a:t>dir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/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is now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/</a:t>
            </a:r>
            <a:r>
              <a:rPr lang="en-US" sz="2400" dirty="0" err="1">
                <a:ea typeface="ＭＳ Ｐゴシック" charset="0"/>
              </a:rPr>
              <a:t>tmp</a:t>
            </a:r>
            <a:r>
              <a:rPr lang="en-US" sz="2400" dirty="0">
                <a:ea typeface="ＭＳ Ｐゴシック" charset="0"/>
              </a:rPr>
              <a:t>/guest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 err="1">
                <a:ea typeface="ＭＳ Ｐゴシック" charset="0"/>
              </a:rPr>
              <a:t>su</a:t>
            </a:r>
            <a:r>
              <a:rPr lang="en-US" sz="2400" dirty="0">
                <a:ea typeface="ＭＳ Ｐゴシック" charset="0"/>
              </a:rPr>
              <a:t> guest		    		EUID set to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guest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sz="2400" dirty="0">
              <a:ea typeface="ＭＳ Ｐゴシック" charset="0"/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Now  </a:t>
            </a:r>
            <a:r>
              <a:rPr lang="ja-JP" altLang="en-US" sz="2400" dirty="0"/>
              <a:t>“</a:t>
            </a:r>
            <a:r>
              <a:rPr lang="en-US" sz="2400" dirty="0"/>
              <a:t>/</a:t>
            </a:r>
            <a:r>
              <a:rPr lang="en-US" sz="2400" dirty="0" err="1"/>
              <a:t>tmp</a:t>
            </a:r>
            <a:r>
              <a:rPr lang="en-US" sz="2400" dirty="0"/>
              <a:t>/guest</a:t>
            </a:r>
            <a:r>
              <a:rPr lang="ja-JP" altLang="en-US" sz="2400" dirty="0"/>
              <a:t>”</a:t>
            </a:r>
            <a:r>
              <a:rPr lang="en-US" sz="2400" dirty="0"/>
              <a:t>  is added to every file system accesses:</a:t>
            </a:r>
          </a:p>
          <a:p>
            <a:pPr>
              <a:spcBef>
                <a:spcPts val="1800"/>
              </a:spcBef>
              <a:buFont typeface="Wingdings" charset="0"/>
              <a:buNone/>
            </a:pPr>
            <a:r>
              <a:rPr lang="en-US" sz="2400" dirty="0"/>
              <a:t>		</a:t>
            </a:r>
            <a:r>
              <a:rPr lang="en-US" sz="2400" b="1" dirty="0" err="1">
                <a:solidFill>
                  <a:srgbClr val="CC3399"/>
                </a:solidFill>
              </a:rPr>
              <a:t>fopen</a:t>
            </a:r>
            <a:r>
              <a:rPr lang="en-US" sz="2400" b="1" dirty="0">
                <a:solidFill>
                  <a:srgbClr val="CC3399"/>
                </a:solidFill>
              </a:rPr>
              <a:t>(</a:t>
            </a:r>
            <a:r>
              <a:rPr lang="ja-JP" altLang="en-US" sz="2400" b="1" dirty="0">
                <a:solidFill>
                  <a:srgbClr val="CC3399"/>
                </a:solidFill>
              </a:rPr>
              <a:t>“</a:t>
            </a:r>
            <a:r>
              <a:rPr lang="en-US" sz="2400" b="1" dirty="0">
                <a:solidFill>
                  <a:srgbClr val="CC3399"/>
                </a:solidFill>
              </a:rPr>
              <a:t>/</a:t>
            </a:r>
            <a:r>
              <a:rPr lang="en-US" sz="2400" b="1" dirty="0" err="1">
                <a:solidFill>
                  <a:srgbClr val="CC3399"/>
                </a:solidFill>
              </a:rPr>
              <a:t>etc</a:t>
            </a:r>
            <a:r>
              <a:rPr lang="en-US" sz="2400" b="1" dirty="0">
                <a:solidFill>
                  <a:srgbClr val="CC3399"/>
                </a:solidFill>
              </a:rPr>
              <a:t>/</a:t>
            </a:r>
            <a:r>
              <a:rPr lang="en-US" sz="2400" b="1" dirty="0" err="1">
                <a:solidFill>
                  <a:srgbClr val="CC3399"/>
                </a:solidFill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</a:rPr>
              <a:t>”</a:t>
            </a:r>
            <a:r>
              <a:rPr lang="en-US" sz="2400" b="1" dirty="0">
                <a:solidFill>
                  <a:srgbClr val="CC3399"/>
                </a:solidFill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</a:rPr>
              <a:t>“</a:t>
            </a:r>
            <a:r>
              <a:rPr lang="en-US" sz="2400" b="1" dirty="0">
                <a:solidFill>
                  <a:srgbClr val="CC3399"/>
                </a:solidFill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</a:rPr>
              <a:t>”</a:t>
            </a:r>
            <a:r>
              <a:rPr lang="en-US" sz="2400" b="1" dirty="0">
                <a:solidFill>
                  <a:srgbClr val="CC3399"/>
                </a:solidFill>
              </a:rPr>
              <a:t>)    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⇒ </a:t>
            </a:r>
            <a:br>
              <a:rPr lang="en-US" sz="2400" b="1" dirty="0">
                <a:solidFill>
                  <a:srgbClr val="CC3399"/>
                </a:solidFill>
                <a:sym typeface="Symbol" charset="0"/>
              </a:rPr>
            </a:b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		    </a:t>
            </a:r>
            <a:r>
              <a:rPr lang="en-US" sz="2400" b="1" dirty="0" err="1">
                <a:solidFill>
                  <a:srgbClr val="CC3399"/>
                </a:solidFill>
                <a:sym typeface="Symbol" charset="0"/>
              </a:rPr>
              <a:t>fopen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(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/guest/etc/</a:t>
            </a:r>
            <a:r>
              <a:rPr lang="en-US" sz="2400" b="1" dirty="0" err="1">
                <a:solidFill>
                  <a:srgbClr val="CC3399"/>
                </a:solidFill>
                <a:sym typeface="Symbol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” 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)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sz="2400" dirty="0">
                <a:ea typeface="ＭＳ Ｐゴシック" charset="0"/>
              </a:rPr>
              <a:t>⇒   application (e.g., web server) cannot access files outside of jail</a:t>
            </a:r>
          </a:p>
        </p:txBody>
      </p:sp>
    </p:spTree>
    <p:extLst>
      <p:ext uri="{BB962C8B-B14F-4D97-AF65-F5344CB8AC3E}">
        <p14:creationId xmlns:p14="http://schemas.microsoft.com/office/powerpoint/2010/main" val="32498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Jailkit</a:t>
            </a:r>
            <a:endParaRPr lang="en-US" sz="4400" dirty="0">
              <a:latin typeface="Tahoma" charset="0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229600" cy="4171950"/>
          </a:xfrm>
        </p:spPr>
        <p:txBody>
          <a:bodyPr>
            <a:noAutofit/>
          </a:bodyPr>
          <a:lstStyle/>
          <a:p>
            <a:pPr>
              <a:buSzTx/>
              <a:buFont typeface="Symbol" charset="0"/>
              <a:buNone/>
            </a:pPr>
            <a:r>
              <a:rPr lang="en-US" sz="2400" dirty="0"/>
              <a:t>Problem:   all utility progs (ls, </a:t>
            </a:r>
            <a:r>
              <a:rPr lang="en-US" sz="2400" dirty="0" err="1"/>
              <a:t>ps</a:t>
            </a:r>
            <a:r>
              <a:rPr lang="en-US" sz="2400" dirty="0"/>
              <a:t>, vi) must live inside jail</a:t>
            </a:r>
            <a:endParaRPr lang="en-US" sz="2400" b="1" dirty="0">
              <a:ea typeface="ＭＳ Ｐゴシック" charset="0"/>
            </a:endParaRPr>
          </a:p>
          <a:p>
            <a:pPr marL="0" indent="0">
              <a:spcBef>
                <a:spcPts val="1776"/>
              </a:spcBef>
              <a:buSzTx/>
              <a:buNone/>
            </a:pPr>
            <a:r>
              <a:rPr lang="en-US" sz="2400" b="1" dirty="0" err="1"/>
              <a:t>jailkit</a:t>
            </a:r>
            <a:r>
              <a:rPr lang="en-US" sz="2400" dirty="0"/>
              <a:t>:    auto builds files, libs, and </a:t>
            </a:r>
            <a:r>
              <a:rPr lang="en-US" sz="2400" dirty="0" err="1"/>
              <a:t>dirs</a:t>
            </a:r>
            <a:r>
              <a:rPr lang="en-US" sz="2400" dirty="0"/>
              <a:t> needed in jail env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sz="2400" b="1" dirty="0" err="1">
                <a:ea typeface="ＭＳ Ｐゴシック" charset="0"/>
              </a:rPr>
              <a:t>jk_init</a:t>
            </a:r>
            <a:r>
              <a:rPr lang="en-US" sz="2400" dirty="0">
                <a:ea typeface="ＭＳ Ｐゴシック" charset="0"/>
              </a:rPr>
              <a:t>:    creates jail environment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sz="2400" b="1" dirty="0" err="1">
                <a:ea typeface="ＭＳ Ｐゴシック" charset="0"/>
              </a:rPr>
              <a:t>jk_check</a:t>
            </a:r>
            <a:r>
              <a:rPr lang="en-US" sz="2400" b="1" dirty="0">
                <a:ea typeface="ＭＳ Ｐゴシック" charset="0"/>
              </a:rPr>
              <a:t>:</a:t>
            </a:r>
            <a:r>
              <a:rPr lang="en-US" sz="2400" dirty="0">
                <a:ea typeface="ＭＳ Ｐゴシック" charset="0"/>
              </a:rPr>
              <a:t>   checks jail </a:t>
            </a:r>
            <a:r>
              <a:rPr lang="en-US" sz="2400" dirty="0" err="1">
                <a:ea typeface="ＭＳ Ｐゴシック" charset="0"/>
              </a:rPr>
              <a:t>env</a:t>
            </a:r>
            <a:r>
              <a:rPr lang="en-US" sz="2400" dirty="0">
                <a:ea typeface="ＭＳ Ｐゴシック" charset="0"/>
              </a:rPr>
              <a:t> for security problems</a:t>
            </a:r>
          </a:p>
          <a:p>
            <a:pPr lvl="2">
              <a:buSzTx/>
              <a:buFontTx/>
              <a:buChar char="•"/>
            </a:pPr>
            <a:r>
              <a:rPr lang="en-US" dirty="0">
                <a:ea typeface="ＭＳ Ｐゴシック" charset="0"/>
              </a:rPr>
              <a:t>checks for any modified programs,</a:t>
            </a:r>
          </a:p>
          <a:p>
            <a:pPr lvl="2">
              <a:buSzTx/>
              <a:buFontTx/>
              <a:buChar char="•"/>
            </a:pPr>
            <a:r>
              <a:rPr lang="en-US" dirty="0">
                <a:ea typeface="ＭＳ Ｐゴシック" charset="0"/>
              </a:rPr>
              <a:t>checks for world writable directories, etc.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sz="2400" b="1" dirty="0" err="1">
                <a:ea typeface="ＭＳ Ｐゴシック" charset="0"/>
              </a:rPr>
              <a:t>jk_lsh</a:t>
            </a:r>
            <a:r>
              <a:rPr lang="en-US" sz="2400" dirty="0">
                <a:ea typeface="ＭＳ Ｐゴシック" charset="0"/>
              </a:rPr>
              <a:t>:   restricted shell to be used inside jail</a:t>
            </a:r>
          </a:p>
          <a:p>
            <a:pPr marL="0" indent="0">
              <a:spcBef>
                <a:spcPts val="1776"/>
              </a:spcBef>
              <a:buSzTx/>
              <a:buNone/>
            </a:pPr>
            <a:r>
              <a:rPr lang="en-US" sz="2400" b="1" dirty="0"/>
              <a:t>note:  </a:t>
            </a:r>
            <a:r>
              <a:rPr lang="en-US" sz="2400" dirty="0"/>
              <a:t>simple </a:t>
            </a:r>
            <a:r>
              <a:rPr lang="en-US" sz="2400" dirty="0" err="1"/>
              <a:t>chroot</a:t>
            </a:r>
            <a:r>
              <a:rPr lang="en-US" sz="2400" dirty="0"/>
              <a:t> jail does not limit network access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35CB85-4BDA-034E-A8D0-E0799142B2BA}"/>
              </a:ext>
            </a:extLst>
          </p:cNvPr>
          <p:cNvSpPr/>
          <p:nvPr/>
        </p:nvSpPr>
        <p:spPr>
          <a:xfrm>
            <a:off x="228600" y="1504950"/>
            <a:ext cx="83058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8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3618</TotalTime>
  <Words>3552</Words>
  <Application>Microsoft Macintosh PowerPoint</Application>
  <PresentationFormat>On-screen Show (16:9)</PresentationFormat>
  <Paragraphs>549</Paragraphs>
  <Slides>56</Slides>
  <Notes>20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ＭＳ Ｐゴシック</vt:lpstr>
      <vt:lpstr>Arial</vt:lpstr>
      <vt:lpstr>Calibri</vt:lpstr>
      <vt:lpstr>Symbol</vt:lpstr>
      <vt:lpstr>Tahoma</vt:lpstr>
      <vt:lpstr>Times</vt:lpstr>
      <vt:lpstr>Times New Roman</vt:lpstr>
      <vt:lpstr>Wingdings</vt:lpstr>
      <vt:lpstr>1_Lecture</vt:lpstr>
      <vt:lpstr>2_Office Theme</vt:lpstr>
      <vt:lpstr>3_Office Theme</vt:lpstr>
      <vt:lpstr>The confinement principle</vt:lpstr>
      <vt:lpstr>Running untrusted code</vt:lpstr>
      <vt:lpstr>Approach:   confinement</vt:lpstr>
      <vt:lpstr>Approach:   confinement</vt:lpstr>
      <vt:lpstr>Approach:   confinement</vt:lpstr>
      <vt:lpstr>Approach:   confinement</vt:lpstr>
      <vt:lpstr>Implementing confinement</vt:lpstr>
      <vt:lpstr>A old example:   chroot</vt:lpstr>
      <vt:lpstr>Jailkit</vt:lpstr>
      <vt:lpstr>Escaping from jails</vt:lpstr>
      <vt:lpstr>Many ways to escape jail as root</vt:lpstr>
      <vt:lpstr>Freebsd jail</vt:lpstr>
      <vt:lpstr>Problems with chroot and jail</vt:lpstr>
      <vt:lpstr>System Call Interposition: sanboxing a process</vt:lpstr>
      <vt:lpstr>System call interposition</vt:lpstr>
      <vt:lpstr>Early implementation  (Janus)      [GWTB’96]</vt:lpstr>
      <vt:lpstr>Example policy</vt:lpstr>
      <vt:lpstr>Complications</vt:lpstr>
      <vt:lpstr>Problems with ptrace</vt:lpstr>
      <vt:lpstr>SCI in Linux:  seccomp-bpf </vt:lpstr>
      <vt:lpstr>BPF filters  (policy programs)</vt:lpstr>
      <vt:lpstr>Installing a BPF filter</vt:lpstr>
      <vt:lpstr>Docker: isolating containers using seccomp-bpf</vt:lpstr>
      <vt:lpstr>Docker sys call filtering</vt:lpstr>
      <vt:lpstr>More Docker confinement flags</vt:lpstr>
      <vt:lpstr>Ostia:  SCI with minimal kernel support</vt:lpstr>
      <vt:lpstr>Via Virtual Machines</vt:lpstr>
      <vt:lpstr>Virtual Machines</vt:lpstr>
      <vt:lpstr>Why so popular?</vt:lpstr>
      <vt:lpstr>Hypervisor security assumption</vt:lpstr>
      <vt:lpstr>Problem:   covert channels</vt:lpstr>
      <vt:lpstr>An example covert channel</vt:lpstr>
      <vt:lpstr>VM isolation in practice:  cloud  </vt:lpstr>
      <vt:lpstr>VM isolation in practice:  end-user  </vt:lpstr>
      <vt:lpstr>VM isolation in practice:  end-user  </vt:lpstr>
      <vt:lpstr>Every window frame identifies VM source</vt:lpstr>
      <vt:lpstr>VM Introspection: using a VMM for intrusion detection</vt:lpstr>
      <vt:lpstr>Intrusion Detection / Anti-virus</vt:lpstr>
      <vt:lpstr>PowerPoint Presentation</vt:lpstr>
      <vt:lpstr>Sample checks</vt:lpstr>
      <vt:lpstr>Sample checks</vt:lpstr>
      <vt:lpstr>Hypervisor detection</vt:lpstr>
      <vt:lpstr>Hypervisor detection</vt:lpstr>
      <vt:lpstr>Hypervisor detection    (red pill techniques)</vt:lpstr>
      <vt:lpstr>Hypervisor detection in the browser  [HBBP’14]</vt:lpstr>
      <vt:lpstr>Hypervisor detection</vt:lpstr>
      <vt:lpstr>Software Fault Isolation: isolating threads</vt:lpstr>
      <vt:lpstr>Software Fault Isolation  [Whabe et al., 1993]</vt:lpstr>
      <vt:lpstr>Software Fault Isolation</vt:lpstr>
      <vt:lpstr>Segment matching technique</vt:lpstr>
      <vt:lpstr>Address sandboxing technique</vt:lpstr>
      <vt:lpstr>PowerPoint Presentation</vt:lpstr>
      <vt:lpstr>Cross domain calls</vt:lpstr>
      <vt:lpstr>SFI  Summary</vt:lpstr>
      <vt:lpstr>Confinement:   summary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297</cp:revision>
  <dcterms:created xsi:type="dcterms:W3CDTF">2010-11-06T18:36:35Z</dcterms:created>
  <dcterms:modified xsi:type="dcterms:W3CDTF">2024-04-15T05:03:52Z</dcterms:modified>
  <cp:category/>
</cp:coreProperties>
</file>