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sldIdLst>
    <p:sldId id="277" r:id="rId4"/>
    <p:sldId id="257" r:id="rId5"/>
    <p:sldId id="354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356" r:id="rId28"/>
    <p:sldId id="283" r:id="rId29"/>
    <p:sldId id="284" r:id="rId30"/>
    <p:sldId id="285" r:id="rId31"/>
    <p:sldId id="287" r:id="rId32"/>
    <p:sldId id="288" r:id="rId33"/>
    <p:sldId id="334" r:id="rId34"/>
    <p:sldId id="355" r:id="rId35"/>
    <p:sldId id="335" r:id="rId36"/>
    <p:sldId id="350" r:id="rId37"/>
    <p:sldId id="351" r:id="rId38"/>
    <p:sldId id="349" r:id="rId39"/>
    <p:sldId id="353" r:id="rId40"/>
    <p:sldId id="326" r:id="rId41"/>
    <p:sldId id="325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741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146</c:v>
                </c:pt>
                <c:pt idx="13">
                  <c:v>249</c:v>
                </c:pt>
                <c:pt idx="14">
                  <c:v>245</c:v>
                </c:pt>
                <c:pt idx="15">
                  <c:v>646</c:v>
                </c:pt>
                <c:pt idx="16">
                  <c:v>226</c:v>
                </c:pt>
                <c:pt idx="17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uzzy_lop_(fuzzer)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nlen</a:t>
            </a:r>
            <a:r>
              <a:rPr lang="en-US" dirty="0"/>
              <a:t>: current length of data in buffer.   </a:t>
            </a:r>
            <a:r>
              <a:rPr lang="en-US" dirty="0" err="1"/>
              <a:t>vlen</a:t>
            </a:r>
            <a:r>
              <a:rPr lang="en-US" dirty="0"/>
              <a:t>: length of data to add to buffer.    Problem:  </a:t>
            </a:r>
            <a:r>
              <a:rPr lang="en-US" dirty="0" err="1"/>
              <a:t>nlen</a:t>
            </a:r>
            <a:r>
              <a:rPr lang="en-US" dirty="0"/>
              <a:t> can be 8192.    </a:t>
            </a:r>
            <a:r>
              <a:rPr lang="en-US"/>
              <a:t>(allocated buffer </a:t>
            </a:r>
            <a:r>
              <a:rPr lang="en-US" dirty="0"/>
              <a:t>size is 8192)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against use after free from </a:t>
            </a:r>
            <a:r>
              <a:rPr lang="en-US" dirty="0" err="1"/>
              <a:t>Usenix</a:t>
            </a:r>
            <a:r>
              <a:rPr lang="en-US" dirty="0"/>
              <a:t> Security 2021:   https://</a:t>
            </a:r>
            <a:r>
              <a:rPr lang="en-US" dirty="0" err="1"/>
              <a:t>www.usenix.org</a:t>
            </a:r>
            <a:r>
              <a:rPr lang="en-US" dirty="0"/>
              <a:t>/conference/usenixsecurity21/presentation/</a:t>
            </a:r>
            <a:r>
              <a:rPr lang="en-US" dirty="0" err="1"/>
              <a:t>wickman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above 0x0000 7FFF FFFF FFFF is non canonical until 0xFFFF 7FFF FFFF FFFF after which is 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rbp</a:t>
            </a:r>
            <a:r>
              <a:rPr lang="en-US" dirty="0"/>
              <a:t>:   base pointer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Aleph one: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Elias Levy, moderator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Bugtraq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SecurityFocus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49, 1996.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eFence</a:t>
            </a:r>
            <a:r>
              <a:rPr lang="en-US" dirty="0"/>
              <a:t>:  electric fence,  Linux debugging tool.   Also works against use after free by marking deallocated memory as not writable.   Not as good as </a:t>
            </a:r>
            <a:r>
              <a:rPr lang="en-US" dirty="0" err="1"/>
              <a:t>Valgrind</a:t>
            </a:r>
            <a:r>
              <a:rPr lang="en-US" dirty="0"/>
              <a:t>, but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AFL:  American Fuzzy 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AD857-F0F5-8D43-9046-43EEEE1A1B9B}"/>
              </a:ext>
            </a:extLst>
          </p:cNvPr>
          <p:cNvSpPr txBox="1"/>
          <p:nvPr/>
        </p:nvSpPr>
        <p:spPr>
          <a:xfrm>
            <a:off x="2971800" y="196155"/>
            <a:ext cx="46624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Announcements: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1 is out:   part I due Apr. 13.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come to section on Friday at 11:30am</a:t>
            </a:r>
          </a:p>
        </p:txBody>
      </p:sp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97289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</a:t>
            </a:r>
            <a:r>
              <a:rPr lang="en-US" sz="2000" u="sng" dirty="0"/>
              <a:t>approximate</a:t>
            </a:r>
            <a:r>
              <a:rPr lang="en-US" sz="2000" dirty="0"/>
              <a:t>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</a:t>
            </a:r>
            <a:r>
              <a:rPr lang="en-US" sz="1400" dirty="0"/>
              <a:t>(0x90)</a:t>
            </a:r>
            <a:r>
              <a:rPr lang="en-US" sz="2000" dirty="0"/>
              <a:t> ,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, 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0C3D-8DCF-694E-AA18-5B445946AEE8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</a:t>
            </a:r>
            <a:r>
              <a:rPr lang="en-US" sz="1800" dirty="0"/>
              <a:t>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u="sng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43780-EA44-514F-8372-FE902BF515BF}"/>
              </a:ext>
            </a:extLst>
          </p:cNvPr>
          <p:cNvGrpSpPr/>
          <p:nvPr/>
        </p:nvGrpSpPr>
        <p:grpSpPr>
          <a:xfrm>
            <a:off x="2286000" y="1123950"/>
            <a:ext cx="4572000" cy="400110"/>
            <a:chOff x="2286000" y="1123950"/>
            <a:chExt cx="4572000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14338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123950"/>
              <a:ext cx="215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Request web page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42D6D-213E-6546-9D8A-52972358142C}"/>
              </a:ext>
            </a:extLst>
          </p:cNvPr>
          <p:cNvGrpSpPr/>
          <p:nvPr/>
        </p:nvGrpSpPr>
        <p:grpSpPr>
          <a:xfrm>
            <a:off x="2218743" y="1733550"/>
            <a:ext cx="4572000" cy="400110"/>
            <a:chOff x="2218743" y="1733550"/>
            <a:chExt cx="45720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18743" y="17894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1733550"/>
              <a:ext cx="259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page with exploit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rmAutofit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  <a:endParaRPr lang="en-US" sz="2000" dirty="0"/>
          </a:p>
          <a:p>
            <a:pPr>
              <a:spcBef>
                <a:spcPts val="1776"/>
              </a:spcBef>
            </a:pPr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4200"/>
              </a:spcBef>
              <a:buNone/>
            </a:pPr>
            <a:r>
              <a:rPr lang="en-US" sz="2000" dirty="0"/>
              <a:t>In theory:  allocate every object on a separate page  (</a:t>
            </a:r>
            <a:r>
              <a:rPr lang="en-US" sz="2000" dirty="0" err="1"/>
              <a:t>eFence</a:t>
            </a:r>
            <a:r>
              <a:rPr lang="en-US" sz="2000" dirty="0"/>
              <a:t>, Archipelago’08)</a:t>
            </a:r>
            <a:br>
              <a:rPr lang="en-US" sz="2000" dirty="0"/>
            </a:br>
            <a:r>
              <a:rPr lang="en-US" sz="2000" dirty="0"/>
              <a:t>	⟹   not practical:  too wasteful in physical memory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36B95-2852-2341-9231-8D90BE5C6F18}"/>
              </a:ext>
            </a:extLst>
          </p:cNvPr>
          <p:cNvGrpSpPr/>
          <p:nvPr/>
        </p:nvGrpSpPr>
        <p:grpSpPr>
          <a:xfrm>
            <a:off x="1247336" y="2114550"/>
            <a:ext cx="7366874" cy="1752600"/>
            <a:chOff x="1247336" y="2190750"/>
            <a:chExt cx="7366874" cy="1752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47336" y="2457450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23536" y="2913459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04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41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3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29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21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3543240"/>
              <a:ext cx="56412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guard  pages (non-writable pages in virtual memory)</a:t>
              </a:r>
            </a:p>
          </p:txBody>
        </p:sp>
        <p:cxnSp>
          <p:nvCxnSpPr>
            <p:cNvPr id="20" name="Straight Arrow Connector 19"/>
            <p:cNvCxnSpPr>
              <a:cxnSpLocks/>
              <a:endCxn id="8" idx="2"/>
            </p:cNvCxnSpPr>
            <p:nvPr/>
          </p:nvCxnSpPr>
          <p:spPr>
            <a:xfrm flipH="1" flipV="1">
              <a:off x="2618936" y="2914650"/>
              <a:ext cx="65766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endCxn id="15" idx="2"/>
            </p:cNvCxnSpPr>
            <p:nvPr/>
          </p:nvCxnSpPr>
          <p:spPr>
            <a:xfrm flipH="1" flipV="1">
              <a:off x="3838136" y="2914650"/>
              <a:ext cx="79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endCxn id="16" idx="2"/>
            </p:cNvCxnSpPr>
            <p:nvPr/>
          </p:nvCxnSpPr>
          <p:spPr>
            <a:xfrm flipV="1">
              <a:off x="4752536" y="2914650"/>
              <a:ext cx="304800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18" idx="0"/>
              <a:endCxn id="17" idx="2"/>
            </p:cNvCxnSpPr>
            <p:nvPr/>
          </p:nvCxnSpPr>
          <p:spPr>
            <a:xfrm flipV="1">
              <a:off x="5106644" y="2914650"/>
              <a:ext cx="1169892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15200" y="2190750"/>
              <a:ext cx="12990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prevents </a:t>
              </a:r>
              <a:br>
                <a:rPr lang="en-US" sz="2000" dirty="0"/>
              </a:br>
              <a:r>
                <a:rPr lang="en-US" sz="2000" dirty="0"/>
                <a:t>cross-page</a:t>
              </a:r>
              <a:br>
                <a:rPr lang="en-US" sz="2000" dirty="0"/>
              </a:br>
              <a:r>
                <a:rPr lang="en-US" sz="2000" dirty="0"/>
                <a:t>overflows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400" dirty="0"/>
              <a:t>Take over target machine     (e.g.  web server)</a:t>
            </a:r>
          </a:p>
          <a:p>
            <a:pPr lvl="2"/>
            <a:r>
              <a:rPr lang="en-US" dirty="0"/>
              <a:t>Execute arbitrary code on target by hijacking application control flow</a:t>
            </a:r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Use AFL to 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 err="1"/>
              <a:t>Fuzzers</a:t>
            </a:r>
            <a:r>
              <a:rPr lang="en-US" dirty="0"/>
              <a:t>:  automated tools for this (next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 in next lecture)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0DE8A4-1F5D-2740-9085-A22FFC4F11BE}"/>
              </a:ext>
            </a:extLst>
          </p:cNvPr>
          <p:cNvSpPr/>
          <p:nvPr/>
        </p:nvSpPr>
        <p:spPr>
          <a:xfrm>
            <a:off x="1295400" y="1581150"/>
            <a:ext cx="640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example:  a better length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3429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&gt; 256)   ||   (len2 &gt; 256)   ||   (len1+ len2 &gt; 256)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	         </a:t>
            </a:r>
            <a:r>
              <a:rPr lang="en-US" sz="2000" dirty="0">
                <a:latin typeface=" "/>
                <a:cs typeface=" "/>
              </a:rPr>
              <a:t>return -1;	</a:t>
            </a:r>
            <a:endParaRPr lang="en-US" sz="2000" dirty="0">
              <a:solidFill>
                <a:srgbClr val="0000FF"/>
              </a:solidFill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437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2347326"/>
              </p:ext>
            </p:extLst>
          </p:nvPr>
        </p:nvGraphicFramePr>
        <p:xfrm>
          <a:off x="1066800" y="97155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5EC583-71CD-6C41-AB6E-C013BE69374C}"/>
              </a:ext>
            </a:extLst>
          </p:cNvPr>
          <p:cNvSpPr txBox="1"/>
          <p:nvPr/>
        </p:nvSpPr>
        <p:spPr>
          <a:xfrm>
            <a:off x="2514600" y="4019550"/>
            <a:ext cx="5370316" cy="10002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Dec. 2020:   integer underflow in F5 Big IP   </a:t>
            </a:r>
          </a:p>
          <a:p>
            <a:pPr>
              <a:spcBef>
                <a:spcPts val="600"/>
              </a:spcBef>
            </a:pPr>
            <a:r>
              <a:rPr lang="en-US" b="1" dirty="0"/>
              <a:t>	     if  (8190 − </a:t>
            </a:r>
            <a:r>
              <a:rPr lang="en-US" b="1" dirty="0" err="1"/>
              <a:t>nlen</a:t>
            </a:r>
            <a:r>
              <a:rPr lang="en-US" b="1" dirty="0"/>
              <a:t> &lt;= </a:t>
            </a:r>
            <a:r>
              <a:rPr lang="en-US" b="1" dirty="0" err="1"/>
              <a:t>vlen</a:t>
            </a:r>
            <a:r>
              <a:rPr lang="en-US" b="1" dirty="0"/>
              <a:t> )     // length check</a:t>
            </a:r>
          </a:p>
          <a:p>
            <a:r>
              <a:rPr lang="en-US" b="1" dirty="0"/>
              <a:t>		return -1;</a:t>
            </a:r>
          </a:p>
        </p:txBody>
      </p:sp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102211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spcBef>
                <a:spcPts val="1776"/>
              </a:spcBef>
              <a:buNone/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Often cannot avoid C/C++ :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16902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5135902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05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4AA0E-76D1-C966-49D6-F7D42C12912C}"/>
              </a:ext>
            </a:extLst>
          </p:cNvPr>
          <p:cNvSpPr txBox="1"/>
          <p:nvPr/>
        </p:nvSpPr>
        <p:spPr>
          <a:xfrm>
            <a:off x="0" y="4336018"/>
            <a:ext cx="505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Feb. 2024:  White House support for memory safety</a:t>
            </a:r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  --  difficult to exploit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FAB72-A29F-114B-A567-941DEAD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838303"/>
            <a:ext cx="7044802" cy="4287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3B0A62-8273-3347-B208-741A9794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6444"/>
            <a:ext cx="8610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High impact security vulns. in Chrome 2015 – 2020    </a:t>
            </a:r>
            <a:r>
              <a:rPr lang="en-US" sz="1800" dirty="0"/>
              <a:t>(C++)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6D31E-58A1-834F-B6A0-4B17F34D4582}"/>
              </a:ext>
            </a:extLst>
          </p:cNvPr>
          <p:cNvSpPr txBox="1"/>
          <p:nvPr/>
        </p:nvSpPr>
        <p:spPr>
          <a:xfrm>
            <a:off x="4114800" y="4400550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due to memory management bugs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865BE0-C5B7-E345-878C-18F4C811E7C6}"/>
              </a:ext>
            </a:extLst>
          </p:cNvPr>
          <p:cNvSpPr/>
          <p:nvPr/>
        </p:nvSpPr>
        <p:spPr>
          <a:xfrm>
            <a:off x="6172200" y="219075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BC32B-7DFB-C240-9BFF-49BE678E81A6}"/>
              </a:ext>
            </a:extLst>
          </p:cNvPr>
          <p:cNvSpPr/>
          <p:nvPr/>
        </p:nvSpPr>
        <p:spPr>
          <a:xfrm>
            <a:off x="1676400" y="386715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18982" cy="1357267"/>
            <a:chOff x="1324000" y="2128883"/>
            <a:chExt cx="6218982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3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x86-64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Windows,    x86 vs. ARM)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Linux process memory layout  </a:t>
            </a:r>
            <a:r>
              <a:rPr lang="en-US" sz="2000" dirty="0"/>
              <a:t>(x86-64)</a:t>
            </a:r>
            <a:endParaRPr lang="en-US" sz="4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83887" y="4248150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0000 0040 0040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text and data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3336" y="2719685"/>
            <a:ext cx="3332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7F1F6 XXXX XXXX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20443" y="895350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7FFF FFFF FFFF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917794" y="1407833"/>
            <a:ext cx="788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%</a:t>
            </a: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4003145"/>
            <a:ext cx="2210157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Loaded </a:t>
            </a:r>
            <a:br>
              <a:rPr lang="en-US" sz="2400" dirty="0"/>
            </a:br>
            <a:r>
              <a:rPr lang="en-US" sz="2400" dirty="0"/>
              <a:t>from executable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5780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49C1F-C727-B943-93FE-C06CD3BD9F86}"/>
              </a:ext>
            </a:extLst>
          </p:cNvPr>
          <p:cNvSpPr txBox="1"/>
          <p:nvPr/>
        </p:nvSpPr>
        <p:spPr>
          <a:xfrm>
            <a:off x="335668" y="1821418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(stack pointer)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7E98-6F7D-244E-81F0-F4567F217402}"/>
              </a:ext>
            </a:extLst>
          </p:cNvPr>
          <p:cNvSpPr txBox="1"/>
          <p:nvPr/>
        </p:nvSpPr>
        <p:spPr>
          <a:xfrm>
            <a:off x="8253269" y="9290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(128 TB)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5429A-0478-994D-D4BC-72E14B2C1013}"/>
              </a:ext>
            </a:extLst>
          </p:cNvPr>
          <p:cNvSpPr txBox="1"/>
          <p:nvPr/>
        </p:nvSpPr>
        <p:spPr>
          <a:xfrm>
            <a:off x="145115" y="2183398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base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49814" y="4357173"/>
            <a:ext cx="56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626254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562350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 dirty="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DAB9888-6819-804E-A48F-DF063056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0" y="2669020"/>
            <a:ext cx="615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rbp</a:t>
            </a:r>
            <a:endParaRPr lang="en-US" sz="2400" dirty="0"/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88E327BF-443D-2646-9D34-44177B423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67" y="293810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41BC-0C13-054B-A4CB-92654FBD593C}"/>
              </a:ext>
            </a:extLst>
          </p:cNvPr>
          <p:cNvSpPr txBox="1"/>
          <p:nvPr/>
        </p:nvSpPr>
        <p:spPr>
          <a:xfrm>
            <a:off x="322915" y="4747796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394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" y="4647328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208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9385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dirty="0"/>
              <a:t>   is  144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9604" y="4658334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50974" y="3074126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url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C57B2-CD41-9F43-A603-CECDAE9404C6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3901</TotalTime>
  <Words>2472</Words>
  <Application>Microsoft Macintosh PowerPoint</Application>
  <PresentationFormat>On-screen Show (16:9)</PresentationFormat>
  <Paragraphs>391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 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  (x86-64)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An example:  a better length check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378</cp:revision>
  <dcterms:created xsi:type="dcterms:W3CDTF">2010-11-06T18:36:35Z</dcterms:created>
  <dcterms:modified xsi:type="dcterms:W3CDTF">2024-04-03T19:23:38Z</dcterms:modified>
  <cp:category/>
</cp:coreProperties>
</file>