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08" r:id="rId2"/>
    <p:sldMasterId id="2147483722" r:id="rId3"/>
  </p:sldMasterIdLst>
  <p:notesMasterIdLst>
    <p:notesMasterId r:id="rId42"/>
  </p:notesMasterIdLst>
  <p:sldIdLst>
    <p:sldId id="300" r:id="rId4"/>
    <p:sldId id="428" r:id="rId5"/>
    <p:sldId id="417" r:id="rId6"/>
    <p:sldId id="418" r:id="rId7"/>
    <p:sldId id="419" r:id="rId8"/>
    <p:sldId id="420" r:id="rId9"/>
    <p:sldId id="421" r:id="rId10"/>
    <p:sldId id="422" r:id="rId11"/>
    <p:sldId id="423" r:id="rId12"/>
    <p:sldId id="424" r:id="rId13"/>
    <p:sldId id="425" r:id="rId14"/>
    <p:sldId id="426" r:id="rId15"/>
    <p:sldId id="427" r:id="rId16"/>
    <p:sldId id="459" r:id="rId17"/>
    <p:sldId id="462" r:id="rId18"/>
    <p:sldId id="463" r:id="rId19"/>
    <p:sldId id="455" r:id="rId20"/>
    <p:sldId id="464" r:id="rId21"/>
    <p:sldId id="429" r:id="rId22"/>
    <p:sldId id="379" r:id="rId23"/>
    <p:sldId id="403" r:id="rId24"/>
    <p:sldId id="382" r:id="rId25"/>
    <p:sldId id="412" r:id="rId26"/>
    <p:sldId id="416" r:id="rId27"/>
    <p:sldId id="405" r:id="rId28"/>
    <p:sldId id="456" r:id="rId29"/>
    <p:sldId id="457" r:id="rId30"/>
    <p:sldId id="458" r:id="rId31"/>
    <p:sldId id="448" r:id="rId32"/>
    <p:sldId id="374" r:id="rId33"/>
    <p:sldId id="460" r:id="rId34"/>
    <p:sldId id="452" r:id="rId35"/>
    <p:sldId id="467" r:id="rId36"/>
    <p:sldId id="402" r:id="rId37"/>
    <p:sldId id="453" r:id="rId38"/>
    <p:sldId id="465" r:id="rId39"/>
    <p:sldId id="466" r:id="rId40"/>
    <p:sldId id="342" r:id="rId41"/>
  </p:sldIdLst>
  <p:sldSz cx="9144000" cy="5143500" type="screen16x9"/>
  <p:notesSz cx="6858000" cy="9144000"/>
  <p:custDataLst>
    <p:tags r:id="rId4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  <a:srgbClr val="CCFF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96" autoAdjust="0"/>
    <p:restoredTop sz="94669"/>
  </p:normalViewPr>
  <p:slideViewPr>
    <p:cSldViewPr>
      <p:cViewPr varScale="1">
        <p:scale>
          <a:sx n="146" d="100"/>
          <a:sy n="146" d="100"/>
        </p:scale>
        <p:origin x="816" y="16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853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ags" Target="tags/tag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slide" Target="slides/slide3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60" units="cm"/>
          <inkml:channel name="Y" type="integer" max="1600" units="cm"/>
        </inkml:traceFormat>
        <inkml:channelProperties>
          <inkml:channelProperty channel="X" name="resolution" value="28.34995" units="1/cm"/>
          <inkml:channelProperty channel="Y" name="resolution" value="28.36879" units="1/cm"/>
        </inkml:channelProperties>
      </inkml:inkSource>
      <inkml:timestamp xml:id="ts0" timeString="2010-11-03T01:15:33.91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4723 1509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08008F-8C0F-4F63-86DC-E7B67385E4BD}" type="datetimeFigureOut">
              <a:rPr lang="en-US" smtClean="0"/>
              <a:pPr/>
              <a:t>5/9/23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F38DAD-5F37-4EA5-A798-26ED1E4539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36129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F38DAD-5F37-4EA5-A798-26ED1E453939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8251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TME: total memory encryption.   Defends against dual-port memory DIMM, and </a:t>
            </a:r>
            <a:r>
              <a:rPr lang="en-US"/>
              <a:t>cold boot attacks.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38DAD-5F37-4EA5-A798-26ED1E453939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573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AMD SME (secure memory encryption) and SEV (secure encrypted virtualization)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38DAD-5F37-4EA5-A798-26ED1E453939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14888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Data is stored encrypted in DRAM.   Processor prevents access to data in cache outside of enclave.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38DAD-5F37-4EA5-A798-26ED1E453939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7877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38DAD-5F37-4EA5-A798-26ED1E453939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555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Prior history:  branch predictor.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38DAD-5F37-4EA5-A798-26ED1E453939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97064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LLVM hardening:    https://</a:t>
            </a:r>
            <a:r>
              <a:rPr lang="en-US" dirty="0" err="1"/>
              <a:t>llvm.org</a:t>
            </a:r>
            <a:r>
              <a:rPr lang="en-US" dirty="0"/>
              <a:t>/docs/</a:t>
            </a:r>
            <a:r>
              <a:rPr lang="en-US" dirty="0" err="1"/>
              <a:t>SpeculativeLoadHardening.html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38DAD-5F37-4EA5-A798-26ED1E453939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5371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8365066" y="4819650"/>
            <a:ext cx="7620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7429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306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3069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168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42970" y="1814280"/>
            <a:ext cx="4143829" cy="609600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4542969" y="2942524"/>
            <a:ext cx="4143829" cy="7449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cap="none" spc="0" baseline="0">
                <a:solidFill>
                  <a:srgbClr val="A4001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 flipV="1">
            <a:off x="4542969" y="2598051"/>
            <a:ext cx="4143829" cy="14515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319" y="1329947"/>
            <a:ext cx="3036948" cy="30369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200" y="4476750"/>
            <a:ext cx="2438400" cy="81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566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" y="4987178"/>
            <a:ext cx="9144000" cy="162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 userDrawn="1"/>
        </p:nvSpPr>
        <p:spPr>
          <a:xfrm>
            <a:off x="0" y="4942723"/>
            <a:ext cx="9144001" cy="49499"/>
          </a:xfrm>
          <a:prstGeom prst="rect">
            <a:avLst/>
          </a:prstGeom>
          <a:solidFill>
            <a:srgbClr val="8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8038668" y="4992222"/>
            <a:ext cx="984019" cy="151279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A48DB43-2B2C-452E-9A0B-5DE23E83C7DF}" type="slidenum">
              <a:rPr lang="en-US" sz="1050" smtClean="0"/>
              <a:pPr/>
              <a:t>‹#›</a:t>
            </a:fld>
            <a:endParaRPr lang="en-US" sz="1050" dirty="0"/>
          </a:p>
        </p:txBody>
      </p:sp>
      <p:sp>
        <p:nvSpPr>
          <p:cNvPr id="15" name="Text Placeholder 2"/>
          <p:cNvSpPr>
            <a:spLocks noGrp="1"/>
          </p:cNvSpPr>
          <p:nvPr>
            <p:ph idx="1"/>
          </p:nvPr>
        </p:nvSpPr>
        <p:spPr>
          <a:xfrm>
            <a:off x="373552" y="1086573"/>
            <a:ext cx="8446037" cy="370487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</p:txBody>
      </p:sp>
    </p:spTree>
    <p:extLst>
      <p:ext uri="{BB962C8B-B14F-4D97-AF65-F5344CB8AC3E}">
        <p14:creationId xmlns:p14="http://schemas.microsoft.com/office/powerpoint/2010/main" val="9421498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651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87704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4410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7316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31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6039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6155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3198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4515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1441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2460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0806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0196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5616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1860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331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567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3836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7611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16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7523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4239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0839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9593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561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750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1991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329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333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583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415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-1905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47750"/>
            <a:ext cx="8229600" cy="40957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676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721" r:id="rId12"/>
    <p:sldLayoutId id="2147483736" r:id="rId13"/>
    <p:sldLayoutId id="2147483737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9372599" y="666750"/>
            <a:ext cx="12934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</a:rPr>
              <a:t>Template</a:t>
            </a:r>
          </a:p>
          <a:p>
            <a:r>
              <a:rPr lang="en-US" sz="1400" dirty="0">
                <a:solidFill>
                  <a:prstClr val="black"/>
                </a:solidFill>
              </a:rPr>
              <a:t>vertLeftWhite2</a:t>
            </a:r>
          </a:p>
        </p:txBody>
      </p:sp>
      <p:pic>
        <p:nvPicPr>
          <p:cNvPr id="13" name="Picture 3" descr="C:\Users\Tarun Singh\Desktop\whiteRadio.jp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291840"/>
            <a:ext cx="254471" cy="2560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Tarun Singh\Desktop\whiteRadio.jp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834640"/>
            <a:ext cx="254471" cy="2560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Tarun Singh\Desktop\whiteRadio.jp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749040"/>
            <a:ext cx="254471" cy="2560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Tarun Singh\Desktop\whiteRadio.jp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206240"/>
            <a:ext cx="254471" cy="2560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1485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9372599" y="666750"/>
            <a:ext cx="1370568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</a:rPr>
              <a:t>Template</a:t>
            </a:r>
          </a:p>
          <a:p>
            <a:r>
              <a:rPr lang="en-US" sz="1400" dirty="0">
                <a:solidFill>
                  <a:prstClr val="black"/>
                </a:solidFill>
              </a:rPr>
              <a:t>block2x2White1</a:t>
            </a:r>
          </a:p>
          <a:p>
            <a:endParaRPr lang="en-US" sz="1400" dirty="0">
              <a:solidFill>
                <a:prstClr val="black"/>
              </a:solidFill>
            </a:endParaRPr>
          </a:p>
          <a:p>
            <a:r>
              <a:rPr lang="en-US" sz="1400" dirty="0">
                <a:solidFill>
                  <a:prstClr val="black"/>
                </a:solidFill>
              </a:rPr>
              <a:t>Ordering of</a:t>
            </a:r>
            <a:r>
              <a:rPr lang="en-US" sz="1400" baseline="0" dirty="0">
                <a:solidFill>
                  <a:prstClr val="black"/>
                </a:solidFill>
              </a:rPr>
              <a:t> </a:t>
            </a:r>
          </a:p>
          <a:p>
            <a:r>
              <a:rPr lang="en-US" sz="1400" baseline="0" dirty="0">
                <a:solidFill>
                  <a:prstClr val="black"/>
                </a:solidFill>
              </a:rPr>
              <a:t>buttons is</a:t>
            </a:r>
            <a:r>
              <a:rPr lang="en-US" sz="1400" dirty="0">
                <a:solidFill>
                  <a:prstClr val="black"/>
                </a:solidFill>
              </a:rPr>
              <a:t>:</a:t>
            </a:r>
          </a:p>
          <a:p>
            <a:r>
              <a:rPr lang="en-US" sz="1400" dirty="0">
                <a:solidFill>
                  <a:prstClr val="black"/>
                </a:solidFill>
              </a:rPr>
              <a:t>13</a:t>
            </a:r>
          </a:p>
          <a:p>
            <a:r>
              <a:rPr lang="en-US" sz="1400" dirty="0">
                <a:solidFill>
                  <a:prstClr val="black"/>
                </a:solidFill>
              </a:rPr>
              <a:t>24</a:t>
            </a:r>
          </a:p>
        </p:txBody>
      </p:sp>
      <p:pic>
        <p:nvPicPr>
          <p:cNvPr id="13" name="Picture 3" descr="C:\Users\Tarun Singh\Desktop\whiteRadio.jp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931920"/>
            <a:ext cx="254471" cy="2560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Tarun Singh\Desktop\whiteRadio.jp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011680"/>
            <a:ext cx="254471" cy="2560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Tarun Singh\Desktop\whiteRadio.jp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011680"/>
            <a:ext cx="254471" cy="2560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Tarun Singh\Desktop\whiteRadio.jp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931920"/>
            <a:ext cx="254471" cy="2560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30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4224865" y="2190750"/>
            <a:ext cx="429768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itle 1"/>
          <p:cNvSpPr>
            <a:spLocks noGrp="1"/>
          </p:cNvSpPr>
          <p:nvPr>
            <p:ph type="ctrTitle"/>
          </p:nvPr>
        </p:nvSpPr>
        <p:spPr>
          <a:xfrm>
            <a:off x="3886200" y="2535772"/>
            <a:ext cx="5029200" cy="1905000"/>
          </a:xfrm>
        </p:spPr>
        <p:txBody>
          <a:bodyPr anchor="t">
            <a:noAutofit/>
          </a:bodyPr>
          <a:lstStyle/>
          <a:p>
            <a:pPr algn="l"/>
            <a:r>
              <a:rPr lang="en-US" sz="4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Processor security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1700280" y="543240"/>
              <a:ext cx="360" cy="3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690920" y="533880"/>
                <a:ext cx="19080" cy="1908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Picture 6" descr="logo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01741"/>
            <a:ext cx="3200400" cy="319880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0"/>
            <a:ext cx="9144000" cy="666750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CS155</a:t>
            </a:r>
          </a:p>
        </p:txBody>
      </p:sp>
    </p:spTree>
    <p:extLst>
      <p:ext uri="{BB962C8B-B14F-4D97-AF65-F5344CB8AC3E}">
        <p14:creationId xmlns:p14="http://schemas.microsoft.com/office/powerpoint/2010/main" val="33881746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it work?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90286" y="819150"/>
            <a:ext cx="8592457" cy="514370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</a:rPr>
              <a:t>Part of process memory holds the enclave: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580571" y="1791607"/>
            <a:ext cx="7953829" cy="1640114"/>
          </a:xfrm>
          <a:prstGeom prst="roundRect">
            <a:avLst/>
          </a:prstGeom>
          <a:solidFill>
            <a:schemeClr val="bg1"/>
          </a:solidFill>
          <a:ln w="3175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164112" y="3431725"/>
            <a:ext cx="22552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Process memory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870857" y="1936750"/>
            <a:ext cx="943429" cy="1393371"/>
          </a:xfrm>
          <a:prstGeom prst="roundRect">
            <a:avLst/>
          </a:prstGeom>
          <a:solidFill>
            <a:srgbClr val="00B0F0"/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app</a:t>
            </a:r>
          </a:p>
          <a:p>
            <a:pPr algn="ctr"/>
            <a:r>
              <a:rPr lang="en-US" sz="2400" dirty="0"/>
              <a:t>code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409543" y="1936750"/>
            <a:ext cx="943429" cy="1393371"/>
          </a:xfrm>
          <a:prstGeom prst="roundRect">
            <a:avLst/>
          </a:prstGeom>
          <a:solidFill>
            <a:srgbClr val="00B0F0"/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OS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024663" y="1443265"/>
            <a:ext cx="635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low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7563349" y="1428750"/>
            <a:ext cx="723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high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815771" y="1891808"/>
            <a:ext cx="3439886" cy="1481855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3175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512457" y="1428750"/>
            <a:ext cx="11339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enclave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040742" y="1936051"/>
            <a:ext cx="1313544" cy="1393371"/>
          </a:xfrm>
          <a:prstGeom prst="roundRect">
            <a:avLst/>
          </a:prstGeom>
          <a:solidFill>
            <a:srgbClr val="FF0000"/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enclave</a:t>
            </a:r>
          </a:p>
          <a:p>
            <a:pPr algn="ctr"/>
            <a:r>
              <a:rPr lang="en-US" sz="2400" dirty="0"/>
              <a:t>code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412343" y="1936049"/>
            <a:ext cx="1313544" cy="1393371"/>
          </a:xfrm>
          <a:prstGeom prst="roundRect">
            <a:avLst/>
          </a:prstGeom>
          <a:solidFill>
            <a:srgbClr val="FF0000"/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enclave</a:t>
            </a:r>
          </a:p>
          <a:p>
            <a:pPr algn="ctr"/>
            <a:r>
              <a:rPr lang="en-US" sz="2400" dirty="0"/>
              <a:t>data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27B5841-8484-FA4C-A510-9F2BF1907EAE}"/>
              </a:ext>
            </a:extLst>
          </p:cNvPr>
          <p:cNvSpPr txBox="1"/>
          <p:nvPr/>
        </p:nvSpPr>
        <p:spPr>
          <a:xfrm>
            <a:off x="76200" y="4095750"/>
            <a:ext cx="9062096" cy="9584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Enclave code and data are written encrypted to main memory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Processor prevents access to cached enclave data outside of enclave.</a:t>
            </a:r>
          </a:p>
        </p:txBody>
      </p:sp>
    </p:spTree>
    <p:extLst>
      <p:ext uri="{BB962C8B-B14F-4D97-AF65-F5344CB8AC3E}">
        <p14:creationId xmlns:p14="http://schemas.microsoft.com/office/powerpoint/2010/main" val="57618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 animBg="1"/>
      <p:bldP spid="13" grpId="0" animBg="1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Creating an enclave:  new instructions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895350"/>
            <a:ext cx="8534400" cy="4145757"/>
          </a:xfrm>
        </p:spPr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ECREATE</a:t>
            </a:r>
            <a:r>
              <a:rPr lang="en-US" sz="2400" dirty="0">
                <a:solidFill>
                  <a:schemeClr val="tx1"/>
                </a:solidFill>
              </a:rPr>
              <a:t>:	establish memory address for enclave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EADD</a:t>
            </a:r>
            <a:r>
              <a:rPr lang="en-US" sz="2400" dirty="0">
                <a:solidFill>
                  <a:schemeClr val="tx1"/>
                </a:solidFill>
              </a:rPr>
              <a:t>:	copies memory pages into enclave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EEXTEND</a:t>
            </a:r>
            <a:r>
              <a:rPr lang="en-US" sz="2400" dirty="0">
                <a:solidFill>
                  <a:schemeClr val="tx1"/>
                </a:solidFill>
              </a:rPr>
              <a:t>:	computes hash of enclave contents </a:t>
            </a:r>
            <a:r>
              <a:rPr lang="en-US" sz="1800" dirty="0">
                <a:solidFill>
                  <a:schemeClr val="tx1"/>
                </a:solidFill>
              </a:rPr>
              <a:t>(256 bytes at a time)</a:t>
            </a:r>
          </a:p>
          <a:p>
            <a:pPr marL="342900" indent="-342900">
              <a:spcBef>
                <a:spcPts val="1200"/>
              </a:spcBef>
              <a:buFont typeface="Arial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EINIT</a:t>
            </a:r>
            <a:r>
              <a:rPr lang="en-US" sz="2400" dirty="0">
                <a:solidFill>
                  <a:schemeClr val="tx1"/>
                </a:solidFill>
              </a:rPr>
              <a:t>:	verifies that hashed content is properly signed</a:t>
            </a:r>
          </a:p>
          <a:p>
            <a:r>
              <a:rPr lang="en-US" sz="2400" dirty="0">
                <a:solidFill>
                  <a:schemeClr val="tx1"/>
                </a:solidFill>
              </a:rPr>
              <a:t>		if so, initializes enclave   </a:t>
            </a:r>
            <a:r>
              <a:rPr lang="en-US" sz="2000" dirty="0">
                <a:solidFill>
                  <a:schemeClr val="tx1"/>
                </a:solidFill>
              </a:rPr>
              <a:t>(signature = RSA-3072)</a:t>
            </a:r>
          </a:p>
          <a:p>
            <a:pPr marL="342900" indent="-342900">
              <a:buFont typeface="Arial" charset="0"/>
              <a:buChar char="•"/>
            </a:pPr>
            <a:endParaRPr lang="en-US" sz="2400" dirty="0">
              <a:solidFill>
                <a:schemeClr val="tx1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EENTER</a:t>
            </a:r>
            <a:r>
              <a:rPr lang="en-US" sz="2400" dirty="0">
                <a:solidFill>
                  <a:schemeClr val="tx1"/>
                </a:solidFill>
              </a:rPr>
              <a:t>:	call a function inside enclave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EEXIT</a:t>
            </a:r>
            <a:r>
              <a:rPr lang="en-US" sz="2400" dirty="0">
                <a:solidFill>
                  <a:schemeClr val="tx1"/>
                </a:solidFill>
              </a:rPr>
              <a:t>:	return from enclave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88D17F3-E63A-4C47-BB07-9AD56DD2B917}"/>
              </a:ext>
            </a:extLst>
          </p:cNvPr>
          <p:cNvGrpSpPr/>
          <p:nvPr/>
        </p:nvGrpSpPr>
        <p:grpSpPr>
          <a:xfrm>
            <a:off x="6718434" y="775608"/>
            <a:ext cx="2245894" cy="1231232"/>
            <a:chOff x="6718434" y="838200"/>
            <a:chExt cx="2245894" cy="1231232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4473FD22-D2FF-AD42-BDE7-6859ECA69C2A}"/>
                </a:ext>
              </a:extLst>
            </p:cNvPr>
            <p:cNvSpPr/>
            <p:nvPr/>
          </p:nvSpPr>
          <p:spPr>
            <a:xfrm>
              <a:off x="6830728" y="838200"/>
              <a:ext cx="2133600" cy="6096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Enclave </a:t>
              </a:r>
              <a:r>
                <a:rPr lang="en-US" dirty="0" err="1"/>
                <a:t>init</a:t>
              </a:r>
              <a:r>
                <a:rPr lang="en-US" dirty="0"/>
                <a:t> code</a:t>
              </a:r>
              <a:br>
                <a:rPr lang="en-US" dirty="0"/>
              </a:br>
              <a:r>
                <a:rPr lang="en-US" dirty="0"/>
                <a:t>loaded as cleartext</a:t>
              </a: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1E567FA5-981E-8E46-AF27-E9DC07256307}"/>
                </a:ext>
              </a:extLst>
            </p:cNvPr>
            <p:cNvSpPr/>
            <p:nvPr/>
          </p:nvSpPr>
          <p:spPr>
            <a:xfrm>
              <a:off x="6718434" y="1453415"/>
              <a:ext cx="1213095" cy="616017"/>
            </a:xfrm>
            <a:custGeom>
              <a:avLst/>
              <a:gdLst>
                <a:gd name="connsiteX0" fmla="*/ 1174282 w 1213095"/>
                <a:gd name="connsiteY0" fmla="*/ 0 h 616017"/>
                <a:gd name="connsiteX1" fmla="*/ 1068404 w 1213095"/>
                <a:gd name="connsiteY1" fmla="*/ 413886 h 616017"/>
                <a:gd name="connsiteX2" fmla="*/ 0 w 1213095"/>
                <a:gd name="connsiteY2" fmla="*/ 616017 h 616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13095" h="616017">
                  <a:moveTo>
                    <a:pt x="1174282" y="0"/>
                  </a:moveTo>
                  <a:cubicBezTo>
                    <a:pt x="1219200" y="155608"/>
                    <a:pt x="1264118" y="311217"/>
                    <a:pt x="1068404" y="413886"/>
                  </a:cubicBezTo>
                  <a:cubicBezTo>
                    <a:pt x="872690" y="516556"/>
                    <a:pt x="436345" y="566286"/>
                    <a:pt x="0" y="616017"/>
                  </a:cubicBezTo>
                </a:path>
              </a:pathLst>
            </a:custGeom>
            <a:noFill/>
            <a:ln w="38100"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22858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136837" y="2734861"/>
            <a:ext cx="7134819" cy="23455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837" y="-190500"/>
            <a:ext cx="8876529" cy="857250"/>
          </a:xfrm>
        </p:spPr>
        <p:txBody>
          <a:bodyPr>
            <a:normAutofit/>
          </a:bodyPr>
          <a:lstStyle/>
          <a:p>
            <a:r>
              <a:rPr lang="en-US" sz="3600" dirty="0"/>
              <a:t>Provisioning enclave with secrets:  </a:t>
            </a:r>
            <a:r>
              <a:rPr lang="en-US" sz="3600" u="sng" dirty="0"/>
              <a:t>attestation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61127" y="836502"/>
            <a:ext cx="8882873" cy="1652965"/>
          </a:xfrm>
        </p:spPr>
        <p:txBody>
          <a:bodyPr anchor="t"/>
          <a:lstStyle/>
          <a:p>
            <a:r>
              <a:rPr lang="en-US" sz="2400" dirty="0">
                <a:solidFill>
                  <a:schemeClr val="tx1"/>
                </a:solidFill>
              </a:rPr>
              <a:t>The problem: enclave memory is </a:t>
            </a:r>
            <a:r>
              <a:rPr lang="en-US" sz="2400" u="sng" dirty="0">
                <a:solidFill>
                  <a:schemeClr val="tx1"/>
                </a:solidFill>
              </a:rPr>
              <a:t>in the clear</a:t>
            </a:r>
            <a:r>
              <a:rPr lang="en-US" sz="2400" dirty="0">
                <a:solidFill>
                  <a:schemeClr val="tx1"/>
                </a:solidFill>
              </a:rPr>
              <a:t> prior to activation (EINIT)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How to get secrets into enclave?</a:t>
            </a:r>
          </a:p>
          <a:p>
            <a:pPr marL="342900" indent="-342900">
              <a:buFont typeface="Arial" charset="0"/>
              <a:buChar char="•"/>
            </a:pPr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b="1" dirty="0">
                <a:solidFill>
                  <a:schemeClr val="tx1"/>
                </a:solidFill>
              </a:rPr>
              <a:t>Remote Attestation </a:t>
            </a:r>
            <a:r>
              <a:rPr lang="en-US" sz="2400" dirty="0">
                <a:solidFill>
                  <a:schemeClr val="tx1"/>
                </a:solidFill>
              </a:rPr>
              <a:t>(simplified):</a:t>
            </a:r>
          </a:p>
          <a:p>
            <a:pPr marL="342900" indent="-342900">
              <a:buFont typeface="Arial" charset="0"/>
              <a:buChar char="•"/>
            </a:pPr>
            <a:endParaRPr lang="en-US" sz="2400" dirty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3909" y="2943216"/>
            <a:ext cx="979457" cy="1669529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966020" y="3226242"/>
            <a:ext cx="1930400" cy="1146629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enclave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86527" y="2928699"/>
            <a:ext cx="2394858" cy="870858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Intel’s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app  enclave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86527" y="4066990"/>
            <a:ext cx="2394858" cy="940435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Intel’s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quoting enclave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2739441" y="3108757"/>
            <a:ext cx="2226579" cy="690800"/>
            <a:chOff x="2739441" y="3108757"/>
            <a:chExt cx="2226579" cy="690800"/>
          </a:xfrm>
        </p:grpSpPr>
        <p:cxnSp>
          <p:nvCxnSpPr>
            <p:cNvPr id="11" name="Straight Arrow Connector 10"/>
            <p:cNvCxnSpPr>
              <a:stCxn id="5" idx="1"/>
            </p:cNvCxnSpPr>
            <p:nvPr/>
          </p:nvCxnSpPr>
          <p:spPr>
            <a:xfrm flipH="1" flipV="1">
              <a:off x="2739441" y="3226242"/>
              <a:ext cx="2226579" cy="57331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 rot="892495">
              <a:off x="3055350" y="3108757"/>
              <a:ext cx="16155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srgbClr val="7030A0"/>
                  </a:solidFill>
                </a:rPr>
                <a:t>pk</a:t>
              </a:r>
              <a:r>
                <a:rPr lang="en-US" sz="2400" dirty="0">
                  <a:solidFill>
                    <a:srgbClr val="7030A0"/>
                  </a:solidFill>
                </a:rPr>
                <a:t>,  report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358439" y="2828495"/>
            <a:ext cx="10550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7030A0"/>
                </a:solidFill>
              </a:rPr>
              <a:t>pk</a:t>
            </a:r>
            <a:r>
              <a:rPr lang="en-US" sz="2400" b="1" dirty="0">
                <a:solidFill>
                  <a:srgbClr val="7030A0"/>
                </a:solidFill>
              </a:rPr>
              <a:t>,  </a:t>
            </a:r>
            <a:r>
              <a:rPr lang="en-US" sz="2400" b="1" dirty="0" err="1">
                <a:solidFill>
                  <a:srgbClr val="7030A0"/>
                </a:solidFill>
              </a:rPr>
              <a:t>sk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</a:p>
        </p:txBody>
      </p:sp>
      <p:cxnSp>
        <p:nvCxnSpPr>
          <p:cNvPr id="17" name="Straight Arrow Connector 16"/>
          <p:cNvCxnSpPr>
            <a:stCxn id="7" idx="2"/>
            <a:endCxn id="9" idx="0"/>
          </p:cNvCxnSpPr>
          <p:nvPr/>
        </p:nvCxnSpPr>
        <p:spPr>
          <a:xfrm>
            <a:off x="1483956" y="3799557"/>
            <a:ext cx="0" cy="26743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Group 24"/>
          <p:cNvGrpSpPr/>
          <p:nvPr/>
        </p:nvGrpSpPr>
        <p:grpSpPr>
          <a:xfrm>
            <a:off x="2651548" y="4081504"/>
            <a:ext cx="2733293" cy="573695"/>
            <a:chOff x="2651548" y="4081504"/>
            <a:chExt cx="2733293" cy="573695"/>
          </a:xfrm>
        </p:grpSpPr>
        <p:cxnSp>
          <p:nvCxnSpPr>
            <p:cNvPr id="19" name="Straight Arrow Connector 18"/>
            <p:cNvCxnSpPr/>
            <p:nvPr/>
          </p:nvCxnSpPr>
          <p:spPr>
            <a:xfrm flipV="1">
              <a:off x="2681385" y="4081504"/>
              <a:ext cx="2226579" cy="47021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 rot="20835513">
              <a:off x="2651548" y="4193534"/>
              <a:ext cx="27332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7030A0"/>
                  </a:solidFill>
                </a:rPr>
                <a:t>c</a:t>
              </a:r>
              <a:r>
                <a:rPr lang="en-US" sz="2400">
                  <a:solidFill>
                    <a:srgbClr val="7030A0"/>
                  </a:solidFill>
                </a:rPr>
                <a:t>ert </a:t>
              </a:r>
              <a:r>
                <a:rPr lang="en-US" sz="2400" dirty="0">
                  <a:solidFill>
                    <a:srgbClr val="7030A0"/>
                  </a:solidFill>
                </a:rPr>
                <a:t>= [</a:t>
              </a:r>
              <a:r>
                <a:rPr lang="en-US" sz="2400" dirty="0" err="1">
                  <a:solidFill>
                    <a:srgbClr val="7030A0"/>
                  </a:solidFill>
                </a:rPr>
                <a:t>pk</a:t>
              </a:r>
              <a:r>
                <a:rPr lang="en-US" sz="2400" dirty="0">
                  <a:solidFill>
                    <a:srgbClr val="7030A0"/>
                  </a:solidFill>
                </a:rPr>
                <a:t>, report]</a:t>
              </a:r>
            </a:p>
          </p:txBody>
        </p:sp>
      </p:grpSp>
      <p:cxnSp>
        <p:nvCxnSpPr>
          <p:cNvPr id="23" name="Straight Arrow Connector 22"/>
          <p:cNvCxnSpPr/>
          <p:nvPr/>
        </p:nvCxnSpPr>
        <p:spPr>
          <a:xfrm flipV="1">
            <a:off x="6896420" y="3865063"/>
            <a:ext cx="1137489" cy="21576"/>
          </a:xfrm>
          <a:prstGeom prst="straightConnector1">
            <a:avLst/>
          </a:prstGeom>
          <a:ln w="76200"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966020" y="1959429"/>
            <a:ext cx="3763274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7030A0"/>
                </a:solidFill>
              </a:rPr>
              <a:t>report:  contains  hash(code)</a:t>
            </a:r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271656" y="4467908"/>
            <a:ext cx="1731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validate cert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402099" y="5559686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/>
          </a:p>
        </p:txBody>
      </p:sp>
      <p:sp>
        <p:nvSpPr>
          <p:cNvPr id="29" name="Rectangular Callout 28"/>
          <p:cNvSpPr/>
          <p:nvPr/>
        </p:nvSpPr>
        <p:spPr>
          <a:xfrm>
            <a:off x="6212114" y="1335317"/>
            <a:ext cx="2017486" cy="612648"/>
          </a:xfrm>
          <a:prstGeom prst="wedgeRectCallout">
            <a:avLst>
              <a:gd name="adj1" fmla="val 15138"/>
              <a:gd name="adj2" fmla="val 349162"/>
            </a:avLst>
          </a:prstGeom>
          <a:solidFill>
            <a:schemeClr val="bg1">
              <a:lumMod val="85000"/>
            </a:schemeClr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E(</a:t>
            </a:r>
            <a:r>
              <a:rPr lang="en-US" sz="2400" dirty="0" err="1">
                <a:solidFill>
                  <a:schemeClr val="tx1"/>
                </a:solidFill>
              </a:rPr>
              <a:t>pk</a:t>
            </a:r>
            <a:r>
              <a:rPr lang="en-US" sz="2400" dirty="0">
                <a:solidFill>
                  <a:schemeClr val="tx1"/>
                </a:solidFill>
              </a:rPr>
              <a:t>,  </a:t>
            </a:r>
            <a:r>
              <a:rPr lang="en-US" sz="2400" b="1" dirty="0">
                <a:solidFill>
                  <a:srgbClr val="FF0000"/>
                </a:solidFill>
              </a:rPr>
              <a:t>data</a:t>
            </a:r>
            <a:r>
              <a:rPr lang="en-US" sz="24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503697" y="3950878"/>
            <a:ext cx="851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data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FFF10E-C66D-3C41-9084-3393B3B44524}"/>
              </a:ext>
            </a:extLst>
          </p:cNvPr>
          <p:cNvSpPr txBox="1"/>
          <p:nvPr/>
        </p:nvSpPr>
        <p:spPr>
          <a:xfrm>
            <a:off x="381000" y="4183618"/>
            <a:ext cx="402674" cy="400110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FFFF00"/>
                </a:solidFill>
              </a:rPr>
              <a:t>sk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429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6" grpId="0" animBg="1"/>
      <p:bldP spid="26" grpId="1" animBg="1"/>
      <p:bldP spid="27" grpId="0"/>
      <p:bldP spid="29" grpId="0" animBg="1"/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90286" y="1002374"/>
            <a:ext cx="8592457" cy="3931576"/>
          </a:xfrm>
        </p:spPr>
        <p:txBody>
          <a:bodyPr anchor="t">
            <a:normAutofit fontScale="92500" lnSpcReduction="10000"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SGX:  an architecture for managing secret data</a:t>
            </a:r>
          </a:p>
          <a:p>
            <a:pPr marL="342900" indent="-342900">
              <a:buFont typeface="Arial" charset="0"/>
              <a:buChar char="•"/>
            </a:pPr>
            <a:endParaRPr lang="en-US" sz="2800" dirty="0">
              <a:solidFill>
                <a:schemeClr val="tx1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Intended to process data that cannot be read by </a:t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>anyone, except for code running in enclave</a:t>
            </a:r>
          </a:p>
          <a:p>
            <a:pPr marL="342900" indent="-342900">
              <a:buFont typeface="Arial" charset="0"/>
              <a:buChar char="•"/>
            </a:pPr>
            <a:endParaRPr lang="en-US" sz="2800" dirty="0">
              <a:solidFill>
                <a:schemeClr val="tx1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Attestation:  proves what code is running in enclave</a:t>
            </a:r>
          </a:p>
          <a:p>
            <a:pPr marL="342900" indent="-342900">
              <a:buFont typeface="Arial" charset="0"/>
              <a:buChar char="•"/>
            </a:pPr>
            <a:endParaRPr lang="en-US" sz="2800" dirty="0">
              <a:solidFill>
                <a:schemeClr val="tx1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Minimal TCB:  nothing trusted except for x86 processor</a:t>
            </a:r>
          </a:p>
          <a:p>
            <a:pPr marL="342900" indent="-342900">
              <a:buFont typeface="Arial" charset="0"/>
              <a:buChar char="•"/>
            </a:pPr>
            <a:endParaRPr lang="en-US" sz="2800" dirty="0">
              <a:solidFill>
                <a:schemeClr val="tx1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Not suitable for legacy applications</a:t>
            </a:r>
          </a:p>
        </p:txBody>
      </p:sp>
    </p:spTree>
    <p:extLst>
      <p:ext uri="{BB962C8B-B14F-4D97-AF65-F5344CB8AC3E}">
        <p14:creationId xmlns:p14="http://schemas.microsoft.com/office/powerpoint/2010/main" val="990954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FE528-036F-A74C-8BA3-3A4B262AD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example application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D371D5-9F94-764A-92F3-8D9AB9EC2E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47750"/>
            <a:ext cx="8229600" cy="6096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Data science on federated data: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39BC92-028C-B346-A68D-EB2171B04B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92244" y="1866900"/>
            <a:ext cx="2330265" cy="12016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DA88B3-4984-A147-B7DD-CCBE8EE920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867008"/>
            <a:ext cx="2330055" cy="1201562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F68534CE-1123-2648-A48D-4E0FC0393DA8}"/>
              </a:ext>
            </a:extLst>
          </p:cNvPr>
          <p:cNvGrpSpPr/>
          <p:nvPr/>
        </p:nvGrpSpPr>
        <p:grpSpPr>
          <a:xfrm>
            <a:off x="2819400" y="2291422"/>
            <a:ext cx="2819400" cy="432728"/>
            <a:chOff x="2819400" y="2291422"/>
            <a:chExt cx="2819400" cy="432728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FB68560B-4528-E143-B34C-4B62BC9C606A}"/>
                </a:ext>
              </a:extLst>
            </p:cNvPr>
            <p:cNvCxnSpPr>
              <a:cxnSpLocks/>
            </p:cNvCxnSpPr>
            <p:nvPr/>
          </p:nvCxnSpPr>
          <p:spPr>
            <a:xfrm>
              <a:off x="2819400" y="2291422"/>
              <a:ext cx="2768263" cy="2070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20B886B3-1F5B-A04F-B5EB-D4B34C957AA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19400" y="2724150"/>
              <a:ext cx="28194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ECED6D8-B11D-E54F-9892-2B5647E4BB30}"/>
                </a:ext>
              </a:extLst>
            </p:cNvPr>
            <p:cNvSpPr txBox="1"/>
            <p:nvPr/>
          </p:nvSpPr>
          <p:spPr>
            <a:xfrm>
              <a:off x="3537102" y="2326761"/>
              <a:ext cx="20505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MPC protocol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4A66526-E033-AE42-996E-05533A7B265C}"/>
              </a:ext>
            </a:extLst>
          </p:cNvPr>
          <p:cNvSpPr txBox="1"/>
          <p:nvPr/>
        </p:nvSpPr>
        <p:spPr>
          <a:xfrm>
            <a:off x="838200" y="3093454"/>
            <a:ext cx="997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dataset1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36AA0E-00A1-BD48-9D24-50A149D13A06}"/>
              </a:ext>
            </a:extLst>
          </p:cNvPr>
          <p:cNvSpPr txBox="1"/>
          <p:nvPr/>
        </p:nvSpPr>
        <p:spPr>
          <a:xfrm>
            <a:off x="6477000" y="3114597"/>
            <a:ext cx="997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dataset2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7FD390-690F-814B-8B58-551CF1587EC3}"/>
              </a:ext>
            </a:extLst>
          </p:cNvPr>
          <p:cNvSpPr txBox="1"/>
          <p:nvPr/>
        </p:nvSpPr>
        <p:spPr>
          <a:xfrm>
            <a:off x="547147" y="3748724"/>
            <a:ext cx="68116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Can we run analysis on  union(dataset1, dataset2)  ??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424E4D1-AE63-7548-8B19-7272A68F021F}"/>
              </a:ext>
            </a:extLst>
          </p:cNvPr>
          <p:cNvSpPr txBox="1"/>
          <p:nvPr/>
        </p:nvSpPr>
        <p:spPr>
          <a:xfrm>
            <a:off x="533400" y="4369587"/>
            <a:ext cx="8243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For simple computations, can use multiparty computation (MPC)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D72EE85-B07F-2845-A6E4-E3C810427D54}"/>
              </a:ext>
            </a:extLst>
          </p:cNvPr>
          <p:cNvGrpSpPr/>
          <p:nvPr/>
        </p:nvGrpSpPr>
        <p:grpSpPr>
          <a:xfrm>
            <a:off x="3505200" y="2958367"/>
            <a:ext cx="1545596" cy="665989"/>
            <a:chOff x="3505200" y="2958367"/>
            <a:chExt cx="1545596" cy="665989"/>
          </a:xfrm>
        </p:grpSpPr>
        <p:cxnSp>
          <p:nvCxnSpPr>
            <p:cNvPr id="23" name="Elbow Connector 22">
              <a:extLst>
                <a:ext uri="{FF2B5EF4-FFF2-40B4-BE49-F238E27FC236}">
                  <a16:creationId xmlns:a16="http://schemas.microsoft.com/office/drawing/2014/main" id="{C323D940-5B27-D447-A091-8CF29B43F76A}"/>
                </a:ext>
              </a:extLst>
            </p:cNvPr>
            <p:cNvCxnSpPr/>
            <p:nvPr/>
          </p:nvCxnSpPr>
          <p:spPr>
            <a:xfrm>
              <a:off x="3505200" y="2958367"/>
              <a:ext cx="685800" cy="455624"/>
            </a:xfrm>
            <a:prstGeom prst="bentConnector3">
              <a:avLst>
                <a:gd name="adj1" fmla="val 183"/>
              </a:avLst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9315BC2-92A0-8C40-A886-041FDE005775}"/>
                </a:ext>
              </a:extLst>
            </p:cNvPr>
            <p:cNvSpPr txBox="1"/>
            <p:nvPr/>
          </p:nvSpPr>
          <p:spPr>
            <a:xfrm>
              <a:off x="4153627" y="3162691"/>
              <a:ext cx="89716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result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49943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FE528-036F-A74C-8BA3-3A4B262AD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example application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D371D5-9F94-764A-92F3-8D9AB9EC2E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47750"/>
            <a:ext cx="8229600" cy="6096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Data science on federated data: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39BC92-028C-B346-A68D-EB2171B04B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92244" y="1866900"/>
            <a:ext cx="2330265" cy="12016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DA88B3-4984-A147-B7DD-CCBE8EE920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867008"/>
            <a:ext cx="2330055" cy="120156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4A66526-E033-AE42-996E-05533A7B265C}"/>
              </a:ext>
            </a:extLst>
          </p:cNvPr>
          <p:cNvSpPr txBox="1"/>
          <p:nvPr/>
        </p:nvSpPr>
        <p:spPr>
          <a:xfrm>
            <a:off x="838200" y="3093454"/>
            <a:ext cx="997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dataset1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36AA0E-00A1-BD48-9D24-50A149D13A06}"/>
              </a:ext>
            </a:extLst>
          </p:cNvPr>
          <p:cNvSpPr txBox="1"/>
          <p:nvPr/>
        </p:nvSpPr>
        <p:spPr>
          <a:xfrm>
            <a:off x="6477000" y="3114597"/>
            <a:ext cx="997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dataset2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7FD390-690F-814B-8B58-551CF1587EC3}"/>
              </a:ext>
            </a:extLst>
          </p:cNvPr>
          <p:cNvSpPr txBox="1"/>
          <p:nvPr/>
        </p:nvSpPr>
        <p:spPr>
          <a:xfrm>
            <a:off x="609600" y="4135370"/>
            <a:ext cx="78646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For more complex analysis, can use (secure) hardware enclave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497A21-0397-D641-9F07-9951A0562EBA}"/>
              </a:ext>
            </a:extLst>
          </p:cNvPr>
          <p:cNvSpPr/>
          <p:nvPr/>
        </p:nvSpPr>
        <p:spPr>
          <a:xfrm>
            <a:off x="3902054" y="2114550"/>
            <a:ext cx="914400" cy="914400"/>
          </a:xfrm>
          <a:prstGeom prst="rect">
            <a:avLst/>
          </a:prstGeom>
          <a:noFill/>
          <a:ln w="101600" cmpd="dbl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0AB993-43B0-8A43-BA13-5A2C770FED6E}"/>
              </a:ext>
            </a:extLst>
          </p:cNvPr>
          <p:cNvSpPr txBox="1"/>
          <p:nvPr/>
        </p:nvSpPr>
        <p:spPr>
          <a:xfrm>
            <a:off x="3922193" y="1657350"/>
            <a:ext cx="896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enclave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188E149-9115-1448-A69F-B6BE7FF6F26D}"/>
              </a:ext>
            </a:extLst>
          </p:cNvPr>
          <p:cNvSpPr txBox="1"/>
          <p:nvPr/>
        </p:nvSpPr>
        <p:spPr>
          <a:xfrm>
            <a:off x="3901332" y="2230219"/>
            <a:ext cx="9151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analysis</a:t>
            </a:r>
            <a:br>
              <a:rPr lang="en-US" dirty="0"/>
            </a:br>
            <a:r>
              <a:rPr lang="en-US" dirty="0"/>
              <a:t>code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C4EBB8D-9A3C-EB41-8694-2B892C5232C8}"/>
              </a:ext>
            </a:extLst>
          </p:cNvPr>
          <p:cNvGrpSpPr/>
          <p:nvPr/>
        </p:nvGrpSpPr>
        <p:grpSpPr>
          <a:xfrm>
            <a:off x="4877875" y="1942054"/>
            <a:ext cx="1218125" cy="369332"/>
            <a:chOff x="4877875" y="1942054"/>
            <a:chExt cx="1218125" cy="369332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6F942EE8-E3BE-6C45-A5F7-DFC8BA2C7D19}"/>
                </a:ext>
              </a:extLst>
            </p:cNvPr>
            <p:cNvCxnSpPr>
              <a:cxnSpLocks/>
            </p:cNvCxnSpPr>
            <p:nvPr/>
          </p:nvCxnSpPr>
          <p:spPr>
            <a:xfrm>
              <a:off x="4877875" y="2248584"/>
              <a:ext cx="1218125" cy="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B1C8690-8715-4F48-8D0A-01F7C9265217}"/>
                </a:ext>
              </a:extLst>
            </p:cNvPr>
            <p:cNvSpPr txBox="1"/>
            <p:nvPr/>
          </p:nvSpPr>
          <p:spPr>
            <a:xfrm>
              <a:off x="4939296" y="1942054"/>
              <a:ext cx="8915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pk, cert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1CFB81F-203A-A24E-82AF-1322D3AE8005}"/>
              </a:ext>
            </a:extLst>
          </p:cNvPr>
          <p:cNvGrpSpPr/>
          <p:nvPr/>
        </p:nvGrpSpPr>
        <p:grpSpPr>
          <a:xfrm flipH="1">
            <a:off x="2514600" y="1953722"/>
            <a:ext cx="1311607" cy="369332"/>
            <a:chOff x="4953000" y="1915795"/>
            <a:chExt cx="1311607" cy="369332"/>
          </a:xfrm>
        </p:grpSpPr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ABEF6F36-09E9-4E45-B29B-CAE5054874F7}"/>
                </a:ext>
              </a:extLst>
            </p:cNvPr>
            <p:cNvCxnSpPr>
              <a:cxnSpLocks/>
            </p:cNvCxnSpPr>
            <p:nvPr/>
          </p:nvCxnSpPr>
          <p:spPr>
            <a:xfrm>
              <a:off x="4953000" y="2248584"/>
              <a:ext cx="1311607" cy="5323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8BDD5E0-740E-EF45-8642-3FB237E19732}"/>
                </a:ext>
              </a:extLst>
            </p:cNvPr>
            <p:cNvSpPr txBox="1"/>
            <p:nvPr/>
          </p:nvSpPr>
          <p:spPr>
            <a:xfrm>
              <a:off x="5162306" y="1915795"/>
              <a:ext cx="8915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pk, cert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0997BC8-41AF-154F-B960-69E249787F88}"/>
              </a:ext>
            </a:extLst>
          </p:cNvPr>
          <p:cNvGrpSpPr/>
          <p:nvPr/>
        </p:nvGrpSpPr>
        <p:grpSpPr>
          <a:xfrm>
            <a:off x="2477960" y="2487303"/>
            <a:ext cx="1355098" cy="369332"/>
            <a:chOff x="4909509" y="1935891"/>
            <a:chExt cx="1355098" cy="369332"/>
          </a:xfrm>
        </p:grpSpPr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2EAA7B95-0609-1549-A6C6-6195696CBC60}"/>
                </a:ext>
              </a:extLst>
            </p:cNvPr>
            <p:cNvCxnSpPr>
              <a:cxnSpLocks/>
            </p:cNvCxnSpPr>
            <p:nvPr/>
          </p:nvCxnSpPr>
          <p:spPr>
            <a:xfrm>
              <a:off x="4953000" y="2248584"/>
              <a:ext cx="1311607" cy="5323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1F112EE-9121-834B-B116-DE68FA49BE13}"/>
                </a:ext>
              </a:extLst>
            </p:cNvPr>
            <p:cNvSpPr txBox="1"/>
            <p:nvPr/>
          </p:nvSpPr>
          <p:spPr>
            <a:xfrm>
              <a:off x="4909509" y="1935891"/>
              <a:ext cx="13066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E(pk, data1)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6CD26E6-F6F2-C04D-BAA5-C34C6008A680}"/>
              </a:ext>
            </a:extLst>
          </p:cNvPr>
          <p:cNvGrpSpPr/>
          <p:nvPr/>
        </p:nvGrpSpPr>
        <p:grpSpPr>
          <a:xfrm flipH="1">
            <a:off x="4877875" y="2430664"/>
            <a:ext cx="1441919" cy="369332"/>
            <a:chOff x="4871409" y="1935891"/>
            <a:chExt cx="1441919" cy="369332"/>
          </a:xfrm>
        </p:grpSpPr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85E09251-6646-C84C-9791-03D2EFB001B3}"/>
                </a:ext>
              </a:extLst>
            </p:cNvPr>
            <p:cNvCxnSpPr>
              <a:cxnSpLocks/>
            </p:cNvCxnSpPr>
            <p:nvPr/>
          </p:nvCxnSpPr>
          <p:spPr>
            <a:xfrm>
              <a:off x="4952999" y="2248584"/>
              <a:ext cx="1360329" cy="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1A26C39-ECAD-E845-BC1A-CC5FFFA52A4C}"/>
                </a:ext>
              </a:extLst>
            </p:cNvPr>
            <p:cNvSpPr txBox="1"/>
            <p:nvPr/>
          </p:nvSpPr>
          <p:spPr>
            <a:xfrm>
              <a:off x="4871409" y="1935891"/>
              <a:ext cx="13066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E(pk, data2)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D60E628C-0B99-AB40-B01D-B6480C290EC4}"/>
              </a:ext>
            </a:extLst>
          </p:cNvPr>
          <p:cNvSpPr txBox="1"/>
          <p:nvPr/>
        </p:nvSpPr>
        <p:spPr>
          <a:xfrm>
            <a:off x="3628179" y="3112689"/>
            <a:ext cx="13916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untrusted</a:t>
            </a:r>
            <a:br>
              <a:rPr lang="en-US" dirty="0"/>
            </a:br>
            <a:r>
              <a:rPr lang="en-US" dirty="0"/>
              <a:t>environment</a:t>
            </a:r>
          </a:p>
        </p:txBody>
      </p:sp>
      <p:sp>
        <p:nvSpPr>
          <p:cNvPr id="8" name="Rectangular Callout 7">
            <a:extLst>
              <a:ext uri="{FF2B5EF4-FFF2-40B4-BE49-F238E27FC236}">
                <a16:creationId xmlns:a16="http://schemas.microsoft.com/office/drawing/2014/main" id="{FC21E7C9-5AE5-954E-903C-EF43CDE6B158}"/>
              </a:ext>
            </a:extLst>
          </p:cNvPr>
          <p:cNvSpPr/>
          <p:nvPr/>
        </p:nvSpPr>
        <p:spPr>
          <a:xfrm>
            <a:off x="6088930" y="859120"/>
            <a:ext cx="2140670" cy="609600"/>
          </a:xfrm>
          <a:prstGeom prst="wedgeRectCallout">
            <a:avLst>
              <a:gd name="adj1" fmla="val -72204"/>
              <a:gd name="adj2" fmla="val 13672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Cert includes </a:t>
            </a:r>
            <a:br>
              <a:rPr lang="en-US" dirty="0"/>
            </a:br>
            <a:r>
              <a:rPr lang="en-US" dirty="0"/>
              <a:t>hash of enclave code</a:t>
            </a:r>
          </a:p>
        </p:txBody>
      </p:sp>
    </p:spTree>
    <p:extLst>
      <p:ext uri="{BB962C8B-B14F-4D97-AF65-F5344CB8AC3E}">
        <p14:creationId xmlns:p14="http://schemas.microsoft.com/office/powerpoint/2010/main" val="3620246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FE528-036F-A74C-8BA3-3A4B262AD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example application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D371D5-9F94-764A-92F3-8D9AB9EC2E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47750"/>
            <a:ext cx="8229600" cy="6096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Data science on federated data: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39BC92-028C-B346-A68D-EB2171B04B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92244" y="1866900"/>
            <a:ext cx="2330265" cy="12016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DA88B3-4984-A147-B7DD-CCBE8EE920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867008"/>
            <a:ext cx="2330055" cy="120156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4A66526-E033-AE42-996E-05533A7B265C}"/>
              </a:ext>
            </a:extLst>
          </p:cNvPr>
          <p:cNvSpPr txBox="1"/>
          <p:nvPr/>
        </p:nvSpPr>
        <p:spPr>
          <a:xfrm>
            <a:off x="838200" y="3093454"/>
            <a:ext cx="997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dataset1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36AA0E-00A1-BD48-9D24-50A149D13A06}"/>
              </a:ext>
            </a:extLst>
          </p:cNvPr>
          <p:cNvSpPr txBox="1"/>
          <p:nvPr/>
        </p:nvSpPr>
        <p:spPr>
          <a:xfrm>
            <a:off x="6477000" y="3114597"/>
            <a:ext cx="997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dataset2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7FD390-690F-814B-8B58-551CF1587EC3}"/>
              </a:ext>
            </a:extLst>
          </p:cNvPr>
          <p:cNvSpPr txBox="1"/>
          <p:nvPr/>
        </p:nvSpPr>
        <p:spPr>
          <a:xfrm>
            <a:off x="609600" y="4135370"/>
            <a:ext cx="78646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For more complex analysis, can use (secure) hardware enclave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497A21-0397-D641-9F07-9951A0562EBA}"/>
              </a:ext>
            </a:extLst>
          </p:cNvPr>
          <p:cNvSpPr/>
          <p:nvPr/>
        </p:nvSpPr>
        <p:spPr>
          <a:xfrm>
            <a:off x="3902054" y="2114550"/>
            <a:ext cx="914400" cy="914400"/>
          </a:xfrm>
          <a:prstGeom prst="rect">
            <a:avLst/>
          </a:prstGeom>
          <a:noFill/>
          <a:ln w="101600" cmpd="dbl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0AB993-43B0-8A43-BA13-5A2C770FED6E}"/>
              </a:ext>
            </a:extLst>
          </p:cNvPr>
          <p:cNvSpPr txBox="1"/>
          <p:nvPr/>
        </p:nvSpPr>
        <p:spPr>
          <a:xfrm>
            <a:off x="3922193" y="1657350"/>
            <a:ext cx="896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enclave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188E149-9115-1448-A69F-B6BE7FF6F26D}"/>
              </a:ext>
            </a:extLst>
          </p:cNvPr>
          <p:cNvSpPr txBox="1"/>
          <p:nvPr/>
        </p:nvSpPr>
        <p:spPr>
          <a:xfrm>
            <a:off x="3970358" y="2230219"/>
            <a:ext cx="7770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data1</a:t>
            </a:r>
          </a:p>
          <a:p>
            <a:pPr algn="ctr"/>
            <a:r>
              <a:rPr lang="en-US" sz="2000" dirty="0"/>
              <a:t>data2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C4EBB8D-9A3C-EB41-8694-2B892C5232C8}"/>
              </a:ext>
            </a:extLst>
          </p:cNvPr>
          <p:cNvGrpSpPr/>
          <p:nvPr/>
        </p:nvGrpSpPr>
        <p:grpSpPr>
          <a:xfrm>
            <a:off x="4877875" y="1926142"/>
            <a:ext cx="1218125" cy="369332"/>
            <a:chOff x="4877875" y="1926142"/>
            <a:chExt cx="1218125" cy="369332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6F942EE8-E3BE-6C45-A5F7-DFC8BA2C7D19}"/>
                </a:ext>
              </a:extLst>
            </p:cNvPr>
            <p:cNvCxnSpPr>
              <a:cxnSpLocks/>
            </p:cNvCxnSpPr>
            <p:nvPr/>
          </p:nvCxnSpPr>
          <p:spPr>
            <a:xfrm>
              <a:off x="4877875" y="2248584"/>
              <a:ext cx="1218125" cy="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B1C8690-8715-4F48-8D0A-01F7C9265217}"/>
                </a:ext>
              </a:extLst>
            </p:cNvPr>
            <p:cNvSpPr txBox="1"/>
            <p:nvPr/>
          </p:nvSpPr>
          <p:spPr>
            <a:xfrm>
              <a:off x="4939296" y="1926142"/>
              <a:ext cx="8915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pk, cert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1CFB81F-203A-A24E-82AF-1322D3AE8005}"/>
              </a:ext>
            </a:extLst>
          </p:cNvPr>
          <p:cNvGrpSpPr/>
          <p:nvPr/>
        </p:nvGrpSpPr>
        <p:grpSpPr>
          <a:xfrm flipH="1">
            <a:off x="2514600" y="1973818"/>
            <a:ext cx="1311607" cy="369332"/>
            <a:chOff x="4953000" y="1935891"/>
            <a:chExt cx="1311607" cy="369332"/>
          </a:xfrm>
        </p:grpSpPr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ABEF6F36-09E9-4E45-B29B-CAE5054874F7}"/>
                </a:ext>
              </a:extLst>
            </p:cNvPr>
            <p:cNvCxnSpPr>
              <a:cxnSpLocks/>
            </p:cNvCxnSpPr>
            <p:nvPr/>
          </p:nvCxnSpPr>
          <p:spPr>
            <a:xfrm>
              <a:off x="4953000" y="2248584"/>
              <a:ext cx="1311607" cy="5323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8BDD5E0-740E-EF45-8642-3FB237E19732}"/>
                </a:ext>
              </a:extLst>
            </p:cNvPr>
            <p:cNvSpPr txBox="1"/>
            <p:nvPr/>
          </p:nvSpPr>
          <p:spPr>
            <a:xfrm>
              <a:off x="5162306" y="1935891"/>
              <a:ext cx="8915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pk, cert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0997BC8-41AF-154F-B960-69E249787F88}"/>
              </a:ext>
            </a:extLst>
          </p:cNvPr>
          <p:cNvGrpSpPr/>
          <p:nvPr/>
        </p:nvGrpSpPr>
        <p:grpSpPr>
          <a:xfrm>
            <a:off x="2477960" y="2487303"/>
            <a:ext cx="1355098" cy="369332"/>
            <a:chOff x="4909509" y="1935891"/>
            <a:chExt cx="1355098" cy="369332"/>
          </a:xfrm>
        </p:grpSpPr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2EAA7B95-0609-1549-A6C6-6195696CBC60}"/>
                </a:ext>
              </a:extLst>
            </p:cNvPr>
            <p:cNvCxnSpPr>
              <a:cxnSpLocks/>
            </p:cNvCxnSpPr>
            <p:nvPr/>
          </p:nvCxnSpPr>
          <p:spPr>
            <a:xfrm>
              <a:off x="4953000" y="2248584"/>
              <a:ext cx="1311607" cy="5323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1F112EE-9121-834B-B116-DE68FA49BE13}"/>
                </a:ext>
              </a:extLst>
            </p:cNvPr>
            <p:cNvSpPr txBox="1"/>
            <p:nvPr/>
          </p:nvSpPr>
          <p:spPr>
            <a:xfrm>
              <a:off x="4909509" y="1935891"/>
              <a:ext cx="13066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E(pk, data1)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6CD26E6-F6F2-C04D-BAA5-C34C6008A680}"/>
              </a:ext>
            </a:extLst>
          </p:cNvPr>
          <p:cNvGrpSpPr/>
          <p:nvPr/>
        </p:nvGrpSpPr>
        <p:grpSpPr>
          <a:xfrm flipH="1">
            <a:off x="4877875" y="2430664"/>
            <a:ext cx="1441919" cy="369332"/>
            <a:chOff x="4871409" y="1935891"/>
            <a:chExt cx="1441919" cy="369332"/>
          </a:xfrm>
        </p:grpSpPr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85E09251-6646-C84C-9791-03D2EFB001B3}"/>
                </a:ext>
              </a:extLst>
            </p:cNvPr>
            <p:cNvCxnSpPr>
              <a:cxnSpLocks/>
            </p:cNvCxnSpPr>
            <p:nvPr/>
          </p:nvCxnSpPr>
          <p:spPr>
            <a:xfrm>
              <a:off x="4952999" y="2248584"/>
              <a:ext cx="1360329" cy="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1A26C39-ECAD-E845-BC1A-CC5FFFA52A4C}"/>
                </a:ext>
              </a:extLst>
            </p:cNvPr>
            <p:cNvSpPr txBox="1"/>
            <p:nvPr/>
          </p:nvSpPr>
          <p:spPr>
            <a:xfrm>
              <a:off x="4871409" y="1935891"/>
              <a:ext cx="13066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E(pk, data2)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DB40A91-A0A6-3841-9F4B-E5077A4331D2}"/>
              </a:ext>
            </a:extLst>
          </p:cNvPr>
          <p:cNvGrpSpPr/>
          <p:nvPr/>
        </p:nvGrpSpPr>
        <p:grpSpPr>
          <a:xfrm>
            <a:off x="4358893" y="3147478"/>
            <a:ext cx="1545596" cy="665989"/>
            <a:chOff x="3505200" y="2958367"/>
            <a:chExt cx="1545596" cy="665989"/>
          </a:xfrm>
        </p:grpSpPr>
        <p:cxnSp>
          <p:nvCxnSpPr>
            <p:cNvPr id="37" name="Elbow Connector 36">
              <a:extLst>
                <a:ext uri="{FF2B5EF4-FFF2-40B4-BE49-F238E27FC236}">
                  <a16:creationId xmlns:a16="http://schemas.microsoft.com/office/drawing/2014/main" id="{AB1C4162-2A71-564A-AF46-198BB1FA8EE8}"/>
                </a:ext>
              </a:extLst>
            </p:cNvPr>
            <p:cNvCxnSpPr/>
            <p:nvPr/>
          </p:nvCxnSpPr>
          <p:spPr>
            <a:xfrm>
              <a:off x="3505200" y="2958367"/>
              <a:ext cx="685800" cy="455624"/>
            </a:xfrm>
            <a:prstGeom prst="bentConnector3">
              <a:avLst>
                <a:gd name="adj1" fmla="val 183"/>
              </a:avLst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41B16B8-D76A-E545-9294-174EF8D58836}"/>
                </a:ext>
              </a:extLst>
            </p:cNvPr>
            <p:cNvSpPr txBox="1"/>
            <p:nvPr/>
          </p:nvSpPr>
          <p:spPr>
            <a:xfrm>
              <a:off x="4153627" y="3162691"/>
              <a:ext cx="89716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result</a:t>
              </a:r>
            </a:p>
          </p:txBody>
        </p:sp>
      </p:grpSp>
      <p:sp>
        <p:nvSpPr>
          <p:cNvPr id="27" name="Rectangular Callout 26">
            <a:extLst>
              <a:ext uri="{FF2B5EF4-FFF2-40B4-BE49-F238E27FC236}">
                <a16:creationId xmlns:a16="http://schemas.microsoft.com/office/drawing/2014/main" id="{D590D5B7-5B89-7A41-960F-CA32413EF2CB}"/>
              </a:ext>
            </a:extLst>
          </p:cNvPr>
          <p:cNvSpPr/>
          <p:nvPr/>
        </p:nvSpPr>
        <p:spPr>
          <a:xfrm>
            <a:off x="6088930" y="859120"/>
            <a:ext cx="2140670" cy="609600"/>
          </a:xfrm>
          <a:prstGeom prst="wedgeRectCallout">
            <a:avLst>
              <a:gd name="adj1" fmla="val -72204"/>
              <a:gd name="adj2" fmla="val 13672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Cert includes </a:t>
            </a:r>
            <a:br>
              <a:rPr lang="en-US" dirty="0"/>
            </a:br>
            <a:r>
              <a:rPr lang="en-US" dirty="0"/>
              <a:t>hash of enclave code</a:t>
            </a:r>
          </a:p>
        </p:txBody>
      </p:sp>
    </p:spTree>
    <p:extLst>
      <p:ext uri="{BB962C8B-B14F-4D97-AF65-F5344CB8AC3E}">
        <p14:creationId xmlns:p14="http://schemas.microsoft.com/office/powerpoint/2010/main" val="3356963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83BE0-1035-1B40-9875-0E92500DF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SGX insecurity:  (1) side channels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77F809-54F9-5840-895E-3A5B2F0D23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2996684"/>
            <a:ext cx="8010659" cy="1905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Attacker controls the OS.   OS sees lots of side-channel info:</a:t>
            </a:r>
          </a:p>
          <a:p>
            <a:r>
              <a:rPr lang="en-US" dirty="0"/>
              <a:t>Memory access patterns</a:t>
            </a:r>
          </a:p>
          <a:p>
            <a:r>
              <a:rPr lang="en-US" dirty="0"/>
              <a:t>State of processor caches as enclave executes</a:t>
            </a:r>
          </a:p>
          <a:p>
            <a:r>
              <a:rPr lang="en-US" dirty="0"/>
              <a:t>State of branch predictor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C1381DC-D032-644F-BD6D-1D6EE94E99EE}"/>
              </a:ext>
            </a:extLst>
          </p:cNvPr>
          <p:cNvSpPr/>
          <p:nvPr/>
        </p:nvSpPr>
        <p:spPr>
          <a:xfrm>
            <a:off x="1905000" y="1194316"/>
            <a:ext cx="2057400" cy="990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65A18A-499D-AB4D-B9A9-0E91C7FD04BE}"/>
              </a:ext>
            </a:extLst>
          </p:cNvPr>
          <p:cNvSpPr txBox="1"/>
          <p:nvPr/>
        </p:nvSpPr>
        <p:spPr>
          <a:xfrm>
            <a:off x="2345878" y="2126218"/>
            <a:ext cx="1099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processor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616E82D-E0D6-1842-8827-E81C768E8FCA}"/>
              </a:ext>
            </a:extLst>
          </p:cNvPr>
          <p:cNvSpPr/>
          <p:nvPr/>
        </p:nvSpPr>
        <p:spPr>
          <a:xfrm>
            <a:off x="2057400" y="1803916"/>
            <a:ext cx="1752600" cy="381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8795C7-BCCD-BB4C-9AF5-19F07664A65E}"/>
              </a:ext>
            </a:extLst>
          </p:cNvPr>
          <p:cNvSpPr/>
          <p:nvPr/>
        </p:nvSpPr>
        <p:spPr>
          <a:xfrm>
            <a:off x="2057400" y="1422916"/>
            <a:ext cx="1752600" cy="3810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enclave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652471-8EC3-B342-8EC9-626E6667E2D5}"/>
              </a:ext>
            </a:extLst>
          </p:cNvPr>
          <p:cNvSpPr/>
          <p:nvPr/>
        </p:nvSpPr>
        <p:spPr>
          <a:xfrm>
            <a:off x="5486400" y="1205853"/>
            <a:ext cx="1524000" cy="990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DRAM</a:t>
            </a:r>
            <a:br>
              <a:rPr lang="en-US" sz="2000" dirty="0"/>
            </a:br>
            <a:r>
              <a:rPr lang="en-US" sz="2000" dirty="0"/>
              <a:t>memory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1A22753-4AD0-3148-A347-A4B980012E38}"/>
              </a:ext>
            </a:extLst>
          </p:cNvPr>
          <p:cNvSpPr/>
          <p:nvPr/>
        </p:nvSpPr>
        <p:spPr>
          <a:xfrm>
            <a:off x="1524000" y="984766"/>
            <a:ext cx="6324600" cy="151078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B2E078E-1539-2040-9828-E27928E260F9}"/>
              </a:ext>
            </a:extLst>
          </p:cNvPr>
          <p:cNvCxnSpPr>
            <a:cxnSpLocks/>
            <a:stCxn id="4" idx="3"/>
            <a:endCxn id="8" idx="1"/>
          </p:cNvCxnSpPr>
          <p:nvPr/>
        </p:nvCxnSpPr>
        <p:spPr>
          <a:xfrm>
            <a:off x="3962400" y="1689616"/>
            <a:ext cx="1524000" cy="1153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9AD2D54-F4DC-E843-920F-1890AC8403E5}"/>
              </a:ext>
            </a:extLst>
          </p:cNvPr>
          <p:cNvSpPr txBox="1"/>
          <p:nvPr/>
        </p:nvSpPr>
        <p:spPr>
          <a:xfrm>
            <a:off x="4034952" y="1370826"/>
            <a:ext cx="1362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memory bus</a:t>
            </a:r>
          </a:p>
          <a:p>
            <a:pPr algn="ctr"/>
            <a:r>
              <a:rPr lang="en-US" dirty="0"/>
              <a:t> (enc data)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52CE0A8-8E39-754B-B4B8-674D7819B3B3}"/>
              </a:ext>
            </a:extLst>
          </p:cNvPr>
          <p:cNvGrpSpPr/>
          <p:nvPr/>
        </p:nvGrpSpPr>
        <p:grpSpPr>
          <a:xfrm>
            <a:off x="6248400" y="3434834"/>
            <a:ext cx="2819400" cy="1466850"/>
            <a:chOff x="6477000" y="3434834"/>
            <a:chExt cx="2819400" cy="1466850"/>
          </a:xfrm>
        </p:grpSpPr>
        <p:sp>
          <p:nvSpPr>
            <p:cNvPr id="15" name="Right Brace 14">
              <a:extLst>
                <a:ext uri="{FF2B5EF4-FFF2-40B4-BE49-F238E27FC236}">
                  <a16:creationId xmlns:a16="http://schemas.microsoft.com/office/drawing/2014/main" id="{EA50D24E-57A1-864A-ABC6-3B33101E3547}"/>
                </a:ext>
              </a:extLst>
            </p:cNvPr>
            <p:cNvSpPr/>
            <p:nvPr/>
          </p:nvSpPr>
          <p:spPr>
            <a:xfrm>
              <a:off x="6477000" y="3434834"/>
              <a:ext cx="381000" cy="1466850"/>
            </a:xfrm>
            <a:prstGeom prst="rightBrac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5995E6D-630A-2A48-AFD4-F4FAF9279D85}"/>
                </a:ext>
              </a:extLst>
            </p:cNvPr>
            <p:cNvSpPr txBox="1"/>
            <p:nvPr/>
          </p:nvSpPr>
          <p:spPr>
            <a:xfrm>
              <a:off x="6990576" y="3533685"/>
              <a:ext cx="2305824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All can leak </a:t>
              </a:r>
              <a:br>
                <a:rPr lang="en-US" sz="2400" dirty="0"/>
              </a:br>
              <a:r>
                <a:rPr lang="en-US" sz="2400" dirty="0"/>
                <a:t>enclave data.</a:t>
              </a:r>
            </a:p>
            <a:p>
              <a:r>
                <a:rPr lang="en-US" sz="2400" dirty="0"/>
                <a:t>Difficult to block.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79097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83BE0-1035-1B40-9875-0E92500DF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SGX insecurity:  (2) extract quoting key</a:t>
            </a:r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DD5C2CC4-97B5-8344-A18D-1305166B21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495550"/>
            <a:ext cx="8229600" cy="264795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Attestation:  proves to 3</a:t>
            </a:r>
            <a:r>
              <a:rPr lang="en-US" baseline="30000" dirty="0"/>
              <a:t>rd</a:t>
            </a:r>
            <a:r>
              <a:rPr lang="en-US" dirty="0"/>
              <a:t> party what code is running in enclave</a:t>
            </a:r>
          </a:p>
          <a:p>
            <a:r>
              <a:rPr lang="en-US" dirty="0"/>
              <a:t>Quoting </a:t>
            </a:r>
            <a:r>
              <a:rPr lang="en-US" b="1" dirty="0" err="1">
                <a:solidFill>
                  <a:srgbClr val="FF0000"/>
                </a:solidFill>
              </a:rPr>
              <a:t>sk</a:t>
            </a:r>
            <a:r>
              <a:rPr lang="en-US" dirty="0"/>
              <a:t> stored in Intel enclave on untrusted machines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What if attacker extracts </a:t>
            </a:r>
            <a:r>
              <a:rPr lang="en-US" b="1" dirty="0" err="1">
                <a:solidFill>
                  <a:srgbClr val="FF0000"/>
                </a:solidFill>
              </a:rPr>
              <a:t>sk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dirty="0"/>
              <a:t>from </a:t>
            </a:r>
            <a:r>
              <a:rPr lang="en-US" u="sng" dirty="0"/>
              <a:t>some</a:t>
            </a:r>
            <a:r>
              <a:rPr lang="en-US" dirty="0"/>
              <a:t> quoting enclave?</a:t>
            </a:r>
          </a:p>
          <a:p>
            <a:r>
              <a:rPr lang="en-US" dirty="0"/>
              <a:t>Can attest to arbitrary non-enclave code</a:t>
            </a:r>
          </a:p>
          <a:p>
            <a:pPr marL="0" indent="0">
              <a:buNone/>
            </a:pPr>
            <a:r>
              <a:rPr lang="en-US" dirty="0"/>
              <a:t>	… see Foreshadow attack and Intel’s response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3CE80B8C-28AD-2C40-A7FE-38D8D3DE5E55}"/>
              </a:ext>
            </a:extLst>
          </p:cNvPr>
          <p:cNvSpPr/>
          <p:nvPr/>
        </p:nvSpPr>
        <p:spPr>
          <a:xfrm>
            <a:off x="2286000" y="1123950"/>
            <a:ext cx="2394858" cy="940435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Intel’s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quoting enclave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0A81AAE-5AAC-5C47-873A-8E472920AFB5}"/>
              </a:ext>
            </a:extLst>
          </p:cNvPr>
          <p:cNvGrpSpPr/>
          <p:nvPr/>
        </p:nvGrpSpPr>
        <p:grpSpPr>
          <a:xfrm>
            <a:off x="4680858" y="1209800"/>
            <a:ext cx="2253342" cy="830997"/>
            <a:chOff x="2681385" y="4152840"/>
            <a:chExt cx="2253342" cy="830997"/>
          </a:xfrm>
        </p:grpSpPr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2B905F17-0FEF-8544-ABBB-774B5F2907A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81385" y="4545760"/>
              <a:ext cx="2253342" cy="596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1A6180B-7098-FA4E-8673-187A7A6CF194}"/>
                </a:ext>
              </a:extLst>
            </p:cNvPr>
            <p:cNvSpPr txBox="1"/>
            <p:nvPr/>
          </p:nvSpPr>
          <p:spPr>
            <a:xfrm>
              <a:off x="2964720" y="4152840"/>
              <a:ext cx="166520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7030A0"/>
                  </a:solidFill>
                </a:rPr>
                <a:t>attestation</a:t>
              </a:r>
            </a:p>
            <a:p>
              <a:pPr algn="ctr"/>
              <a:r>
                <a:rPr lang="en-US" sz="2400" dirty="0">
                  <a:solidFill>
                    <a:srgbClr val="7030A0"/>
                  </a:solidFill>
                </a:rPr>
                <a:t>data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4772ACDB-1C44-3E48-A4C6-16CEEDD4271C}"/>
              </a:ext>
            </a:extLst>
          </p:cNvPr>
          <p:cNvSpPr txBox="1"/>
          <p:nvPr/>
        </p:nvSpPr>
        <p:spPr>
          <a:xfrm>
            <a:off x="2380473" y="1240578"/>
            <a:ext cx="402674" cy="400110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FFFF00"/>
                </a:solidFill>
              </a:rPr>
              <a:t>sk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070E084-C750-2C44-AAB7-63CCF81C2157}"/>
              </a:ext>
            </a:extLst>
          </p:cNvPr>
          <p:cNvSpPr/>
          <p:nvPr/>
        </p:nvSpPr>
        <p:spPr>
          <a:xfrm>
            <a:off x="1752600" y="819150"/>
            <a:ext cx="5562600" cy="1524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350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Spectre</a:t>
            </a:r>
            <a:r>
              <a:rPr lang="en-US" dirty="0"/>
              <a:t> attack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Speed vs. security in HW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B00DC4-B6BC-1F4F-8016-555B384475B1}"/>
              </a:ext>
            </a:extLst>
          </p:cNvPr>
          <p:cNvSpPr txBox="1"/>
          <p:nvPr/>
        </p:nvSpPr>
        <p:spPr>
          <a:xfrm>
            <a:off x="6172200" y="4764777"/>
            <a:ext cx="29411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[slides credit: Paul Kocher]</a:t>
            </a:r>
          </a:p>
        </p:txBody>
      </p:sp>
    </p:spTree>
    <p:extLst>
      <p:ext uri="{BB962C8B-B14F-4D97-AF65-F5344CB8AC3E}">
        <p14:creationId xmlns:p14="http://schemas.microsoft.com/office/powerpoint/2010/main" val="3649093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EB4FE-3BF9-A547-9CC2-22B3E98F6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95250"/>
            <a:ext cx="8229600" cy="857250"/>
          </a:xfrm>
        </p:spPr>
        <p:txBody>
          <a:bodyPr/>
          <a:lstStyle/>
          <a:p>
            <a:r>
              <a:rPr lang="en-US" dirty="0"/>
              <a:t>The processor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DB922C-20CE-BE46-A496-D56B3147FE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81050"/>
            <a:ext cx="8229600" cy="43053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Part of the trusted computing base (TCB):</a:t>
            </a:r>
          </a:p>
          <a:p>
            <a:pPr>
              <a:spcBef>
                <a:spcPts val="1176"/>
              </a:spcBef>
            </a:pPr>
            <a:r>
              <a:rPr lang="en-US" dirty="0"/>
              <a:t>but is optimized for performance, </a:t>
            </a:r>
            <a:br>
              <a:rPr lang="en-US" dirty="0"/>
            </a:br>
            <a:r>
              <a:rPr lang="en-US" dirty="0"/>
              <a:t>			… security may be secondary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Processor design and security:</a:t>
            </a:r>
          </a:p>
          <a:p>
            <a:pPr>
              <a:spcBef>
                <a:spcPts val="1176"/>
              </a:spcBef>
            </a:pPr>
            <a:r>
              <a:rPr lang="en-US" dirty="0"/>
              <a:t>Important security features, such as hardware enclaves,</a:t>
            </a:r>
            <a:br>
              <a:rPr lang="en-US" dirty="0"/>
            </a:br>
            <a:r>
              <a:rPr lang="en-US" dirty="0"/>
              <a:t>	memory encryption (TME),  RDRAND, and others.</a:t>
            </a:r>
          </a:p>
          <a:p>
            <a:pPr>
              <a:spcBef>
                <a:spcPts val="1176"/>
              </a:spcBef>
            </a:pPr>
            <a:r>
              <a:rPr lang="en-US" dirty="0"/>
              <a:t>Some features can be exploited for attacks:</a:t>
            </a:r>
          </a:p>
          <a:p>
            <a:pPr lvl="1">
              <a:spcBef>
                <a:spcPts val="1176"/>
              </a:spcBef>
            </a:pPr>
            <a:r>
              <a:rPr lang="en-US" dirty="0"/>
              <a:t>Speculative execution,   transactional memory,   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E9ADE1-4A98-9F44-9F27-500FB00A81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93" b="26296"/>
          <a:stretch/>
        </p:blipFill>
        <p:spPr>
          <a:xfrm>
            <a:off x="7010400" y="57150"/>
            <a:ext cx="2133600" cy="1770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9867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D918053-E995-48F1-91AE-10A3698CA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2571750" algn="l"/>
              </a:tabLst>
            </a:pPr>
            <a:r>
              <a:rPr lang="en-US" dirty="0"/>
              <a:t>Performance drives CPU purchases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3950"/>
            <a:ext cx="8229600" cy="3790950"/>
          </a:xfrm>
        </p:spPr>
        <p:txBody>
          <a:bodyPr>
            <a:noAutofit/>
          </a:bodyPr>
          <a:lstStyle/>
          <a:p>
            <a:pPr marL="0" indent="0">
              <a:spcBef>
                <a:spcPts val="1224"/>
              </a:spcBef>
              <a:buNone/>
              <a:tabLst>
                <a:tab pos="2571750" algn="l"/>
              </a:tabLst>
            </a:pPr>
            <a:r>
              <a:rPr lang="en-US" sz="2400" dirty="0"/>
              <a:t>Clock speed maxed out:</a:t>
            </a:r>
            <a:endParaRPr lang="en-US" sz="2400" b="1" u="sng" dirty="0"/>
          </a:p>
          <a:p>
            <a:pPr lvl="1">
              <a:tabLst>
                <a:tab pos="2571750" algn="l"/>
              </a:tabLst>
            </a:pPr>
            <a:r>
              <a:rPr lang="en-US" dirty="0"/>
              <a:t>Pentium 4 reached 3.8 GHz in 2004</a:t>
            </a:r>
          </a:p>
          <a:p>
            <a:pPr lvl="1">
              <a:tabLst>
                <a:tab pos="2571750" algn="l"/>
              </a:tabLst>
            </a:pPr>
            <a:r>
              <a:rPr lang="en-US" dirty="0"/>
              <a:t>Memory latency is slow and not improving much</a:t>
            </a:r>
          </a:p>
          <a:p>
            <a:pPr lvl="1">
              <a:tabLst>
                <a:tab pos="2571750" algn="l"/>
              </a:tabLst>
            </a:pPr>
            <a:endParaRPr lang="en-US" dirty="0"/>
          </a:p>
          <a:p>
            <a:pPr marL="0" indent="0">
              <a:buNone/>
              <a:tabLst>
                <a:tab pos="2571750" algn="l"/>
              </a:tabLst>
            </a:pPr>
            <a:r>
              <a:rPr lang="en-US" sz="2400" dirty="0"/>
              <a:t>To gain performance, need to do more per cycle!</a:t>
            </a:r>
          </a:p>
          <a:p>
            <a:pPr lvl="1">
              <a:tabLst>
                <a:tab pos="2571750" algn="l"/>
              </a:tabLst>
            </a:pPr>
            <a:r>
              <a:rPr lang="en-US" dirty="0"/>
              <a:t>Reduce memory delays 	</a:t>
            </a:r>
            <a:r>
              <a:rPr lang="en-US" dirty="0">
                <a:sym typeface="Wingdings" panose="05000000000000000000" pitchFamily="2" charset="2"/>
              </a:rPr>
              <a:t>⟶</a:t>
            </a:r>
            <a:r>
              <a:rPr lang="en-US" dirty="0"/>
              <a:t>  c</a:t>
            </a:r>
            <a:r>
              <a:rPr lang="en-US" dirty="0">
                <a:sym typeface="Wingdings" panose="05000000000000000000" pitchFamily="2" charset="2"/>
              </a:rPr>
              <a:t>aches</a:t>
            </a:r>
          </a:p>
          <a:p>
            <a:pPr lvl="1">
              <a:tabLst>
                <a:tab pos="2571750" algn="l"/>
              </a:tabLst>
            </a:pPr>
            <a:r>
              <a:rPr lang="en-US" dirty="0"/>
              <a:t>Work during delays 	 	</a:t>
            </a:r>
            <a:r>
              <a:rPr lang="en-US" dirty="0">
                <a:sym typeface="Wingdings" panose="05000000000000000000" pitchFamily="2" charset="2"/>
              </a:rPr>
              <a:t>⟶</a:t>
            </a:r>
            <a:r>
              <a:rPr lang="en-US" dirty="0"/>
              <a:t>  speculative execution</a:t>
            </a:r>
          </a:p>
        </p:txBody>
      </p:sp>
    </p:spTree>
    <p:extLst>
      <p:ext uri="{BB962C8B-B14F-4D97-AF65-F5344CB8AC3E}">
        <p14:creationId xmlns:p14="http://schemas.microsoft.com/office/powerpoint/2010/main" val="18621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DD27B6E-A81E-47D7-9A4D-550EF9D417AB}"/>
              </a:ext>
            </a:extLst>
          </p:cNvPr>
          <p:cNvSpPr/>
          <p:nvPr/>
        </p:nvSpPr>
        <p:spPr>
          <a:xfrm>
            <a:off x="2376422" y="1292160"/>
            <a:ext cx="3946421" cy="3543299"/>
          </a:xfrm>
          <a:prstGeom prst="rect">
            <a:avLst/>
          </a:prstGeom>
          <a:solidFill>
            <a:srgbClr val="99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2CFEF9E-ACE5-4E49-93C4-294E011CC626}"/>
              </a:ext>
            </a:extLst>
          </p:cNvPr>
          <p:cNvSpPr/>
          <p:nvPr/>
        </p:nvSpPr>
        <p:spPr>
          <a:xfrm>
            <a:off x="255656" y="1276350"/>
            <a:ext cx="1918607" cy="355910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D918053-E995-48F1-91AE-10A3698CA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71450"/>
            <a:ext cx="8229600" cy="857250"/>
          </a:xfrm>
        </p:spPr>
        <p:txBody>
          <a:bodyPr>
            <a:normAutofit/>
          </a:bodyPr>
          <a:lstStyle/>
          <a:p>
            <a:r>
              <a:rPr lang="en-US" dirty="0"/>
              <a:t>Memory caches    </a:t>
            </a:r>
            <a:r>
              <a:rPr lang="en-US" sz="2000" dirty="0"/>
              <a:t>(4-way associative)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999" y="726241"/>
            <a:ext cx="8631345" cy="40957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100" dirty="0"/>
              <a:t>Caches hold local (fast) copy of recently-accessed 64-byte chunks of memory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327B16-DA2C-4B1B-BCDB-A30C25C70D26}"/>
              </a:ext>
            </a:extLst>
          </p:cNvPr>
          <p:cNvSpPr txBox="1"/>
          <p:nvPr/>
        </p:nvSpPr>
        <p:spPr>
          <a:xfrm>
            <a:off x="7652647" y="1276350"/>
            <a:ext cx="1137331" cy="1697006"/>
          </a:xfrm>
          <a:prstGeom prst="rect">
            <a:avLst/>
          </a:prstGeom>
          <a:solidFill>
            <a:srgbClr val="A6E4AD">
              <a:alpha val="85000"/>
            </a:srgbClr>
          </a:solidFill>
        </p:spPr>
        <p:txBody>
          <a:bodyPr wrap="square" rtlCol="0" anchor="ctr">
            <a:noAutofit/>
          </a:bodyPr>
          <a:lstStyle>
            <a:defPPr>
              <a:defRPr lang="en-US"/>
            </a:defPPr>
            <a:lvl1pPr algn="ctr"/>
          </a:lstStyle>
          <a:p>
            <a:r>
              <a:rPr lang="en-US" sz="1350" b="1" dirty="0"/>
              <a:t>MAIN MEMORY</a:t>
            </a:r>
          </a:p>
          <a:p>
            <a:endParaRPr lang="en-US" sz="788" b="1" dirty="0"/>
          </a:p>
          <a:p>
            <a:r>
              <a:rPr lang="en-US" sz="1350" dirty="0"/>
              <a:t>Big, slow</a:t>
            </a:r>
            <a:endParaRPr lang="en-US" sz="788" dirty="0"/>
          </a:p>
          <a:p>
            <a:r>
              <a:rPr lang="en-US" sz="900" dirty="0"/>
              <a:t>e.g. 16GB SDRAM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90094A08-52EF-4BBB-8261-ED220E6E29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2164020"/>
              </p:ext>
            </p:extLst>
          </p:nvPr>
        </p:nvGraphicFramePr>
        <p:xfrm>
          <a:off x="3711479" y="1391728"/>
          <a:ext cx="2478274" cy="33642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3724">
                  <a:extLst>
                    <a:ext uri="{9D8B030D-6E8A-4147-A177-3AD203B41FA5}">
                      <a16:colId xmlns:a16="http://schemas.microsoft.com/office/drawing/2014/main" val="1762639685"/>
                    </a:ext>
                  </a:extLst>
                </a:gridCol>
                <a:gridCol w="742950">
                  <a:extLst>
                    <a:ext uri="{9D8B030D-6E8A-4147-A177-3AD203B41FA5}">
                      <a16:colId xmlns:a16="http://schemas.microsoft.com/office/drawing/2014/main" val="194816327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900071476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r>
                        <a:rPr lang="en-US" sz="1200" b="1" dirty="0"/>
                        <a:t>Set</a:t>
                      </a:r>
                    </a:p>
                  </a:txBody>
                  <a:tcPr marL="68580" marR="68580" marT="34290" marB="3429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err="1"/>
                        <a:t>Addr</a:t>
                      </a:r>
                      <a:endParaRPr lang="en-US" sz="1200" b="1" dirty="0"/>
                    </a:p>
                  </a:txBody>
                  <a:tcPr marL="68580" marR="68580" marT="34290" marB="3429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Cached Data ~64B</a:t>
                      </a:r>
                    </a:p>
                  </a:txBody>
                  <a:tcPr marL="68580" marR="68580" marT="34290" marB="3429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2465872"/>
                  </a:ext>
                </a:extLst>
              </a:tr>
              <a:tr h="617220">
                <a:tc>
                  <a:txBody>
                    <a:bodyPr/>
                    <a:lstStyle/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F0016280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31C6F4C0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339DD740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614F8480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B5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F5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80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21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E3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2C..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9A</a:t>
                      </a:r>
                      <a:r>
                        <a:rPr kumimoji="0" 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DA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59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11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48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F2..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C7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D7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A0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86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67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18..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17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4C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59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B8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58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A7..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17448098"/>
                  </a:ext>
                </a:extLst>
              </a:tr>
              <a:tr h="617220">
                <a:tc>
                  <a:txBody>
                    <a:bodyPr/>
                    <a:lstStyle/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71685100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132A4880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2A1C0700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C017E9C0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27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BD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5D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2E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84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29..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30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B2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8F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27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05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9C..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9E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C3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DA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EE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B7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D9..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D1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76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16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54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51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5B..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681287301"/>
                  </a:ext>
                </a:extLst>
              </a:tr>
              <a:tr h="617220">
                <a:tc>
                  <a:txBody>
                    <a:bodyPr/>
                    <a:lstStyle/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311956C0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002D47C0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91507E80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55194040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0A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55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47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82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86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4E..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C4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15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4D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78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B5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C4..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60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D0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2C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DD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78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14..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DF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66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E9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D0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11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43..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78527079"/>
                  </a:ext>
                </a:extLst>
              </a:tr>
              <a:tr h="617220">
                <a:tc>
                  <a:txBody>
                    <a:bodyPr/>
                    <a:lstStyle/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9B27F8C0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8E771100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A001FB40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317178C0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84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A0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7F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C7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4E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BC..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3B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0B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20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0C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DB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58..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29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D9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F5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6A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72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50..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35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82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CB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91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78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8B..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116680156"/>
                  </a:ext>
                </a:extLst>
              </a:tr>
              <a:tr h="617220">
                <a:tc>
                  <a:txBody>
                    <a:bodyPr/>
                    <a:lstStyle/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6618E980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BA0CDB40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89E92C00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090F9C40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35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11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4A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E0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2E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F1..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B0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FC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5A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20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D0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7F..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1C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50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A4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F8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EB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6F..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BB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71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ED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16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07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1F..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815140059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99967B9E-5CC5-4CA2-991C-18220E10D6BF}"/>
              </a:ext>
            </a:extLst>
          </p:cNvPr>
          <p:cNvSpPr txBox="1"/>
          <p:nvPr/>
        </p:nvSpPr>
        <p:spPr>
          <a:xfrm>
            <a:off x="381000" y="2292519"/>
            <a:ext cx="161467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Addr</a:t>
            </a:r>
            <a:r>
              <a:rPr 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: 2A1C0700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D44D1B-45D4-4388-AE94-540FF5AFC7B3}"/>
              </a:ext>
            </a:extLst>
          </p:cNvPr>
          <p:cNvSpPr txBox="1"/>
          <p:nvPr/>
        </p:nvSpPr>
        <p:spPr>
          <a:xfrm>
            <a:off x="391545" y="2745001"/>
            <a:ext cx="1762377" cy="20774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lvl="0"/>
            <a:r>
              <a:rPr lang="en-US" sz="9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Data: 9E</a:t>
            </a:r>
            <a:r>
              <a:rPr lang="en-US" sz="4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9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C3</a:t>
            </a:r>
            <a:r>
              <a:rPr lang="en-US" sz="7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9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DA</a:t>
            </a:r>
            <a:r>
              <a:rPr lang="en-US" sz="7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9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EE</a:t>
            </a:r>
            <a:r>
              <a:rPr lang="en-US" sz="7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9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B7</a:t>
            </a:r>
            <a:r>
              <a:rPr lang="en-US" sz="7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9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D3..</a:t>
            </a:r>
            <a:endParaRPr lang="en-US" sz="1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B5B9C07-B00C-4433-8C72-DA21057101C3}"/>
              </a:ext>
            </a:extLst>
          </p:cNvPr>
          <p:cNvSpPr txBox="1"/>
          <p:nvPr/>
        </p:nvSpPr>
        <p:spPr>
          <a:xfrm>
            <a:off x="381000" y="3105150"/>
            <a:ext cx="160701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Addr</a:t>
            </a:r>
            <a:r>
              <a:rPr 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: 132E1340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4603EB4-63EA-4441-849C-5775020CBFFE}"/>
              </a:ext>
            </a:extLst>
          </p:cNvPr>
          <p:cNvCxnSpPr>
            <a:cxnSpLocks/>
          </p:cNvCxnSpPr>
          <p:nvPr/>
        </p:nvCxnSpPr>
        <p:spPr>
          <a:xfrm>
            <a:off x="6367729" y="2127442"/>
            <a:ext cx="1234585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D5C475B9-2AAC-4E66-9656-E00C7A9D6C41}"/>
              </a:ext>
            </a:extLst>
          </p:cNvPr>
          <p:cNvSpPr txBox="1"/>
          <p:nvPr/>
        </p:nvSpPr>
        <p:spPr>
          <a:xfrm>
            <a:off x="6373178" y="1687461"/>
            <a:ext cx="12291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Address:</a:t>
            </a:r>
          </a:p>
          <a:p>
            <a:r>
              <a:rPr 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132E1340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AF37CD1-80B1-4688-B8DF-EB19B54FAA0D}"/>
              </a:ext>
            </a:extLst>
          </p:cNvPr>
          <p:cNvCxnSpPr>
            <a:cxnSpLocks/>
          </p:cNvCxnSpPr>
          <p:nvPr/>
        </p:nvCxnSpPr>
        <p:spPr>
          <a:xfrm flipH="1">
            <a:off x="6367729" y="2240692"/>
            <a:ext cx="1234585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C14CAA44-CF71-42AD-A6A9-EC7D1F5FACB3}"/>
              </a:ext>
            </a:extLst>
          </p:cNvPr>
          <p:cNvSpPr txBox="1"/>
          <p:nvPr/>
        </p:nvSpPr>
        <p:spPr>
          <a:xfrm>
            <a:off x="381000" y="3532030"/>
            <a:ext cx="1824423" cy="20774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lvl="0"/>
            <a:r>
              <a:rPr lang="en-US" sz="9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Data: AC</a:t>
            </a:r>
            <a:r>
              <a:rPr lang="en-US" sz="7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9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99</a:t>
            </a:r>
            <a:r>
              <a:rPr lang="en-US" sz="7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9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17</a:t>
            </a:r>
            <a:r>
              <a:rPr lang="en-US" sz="7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9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8F</a:t>
            </a:r>
            <a:r>
              <a:rPr lang="en-US" sz="7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9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44</a:t>
            </a:r>
            <a:r>
              <a:rPr lang="en-US" sz="7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9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09..</a:t>
            </a:r>
            <a:endParaRPr lang="en-US" sz="14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BBF9594-E2AB-4F61-ACD3-EA0D30781D47}"/>
              </a:ext>
            </a:extLst>
          </p:cNvPr>
          <p:cNvSpPr txBox="1"/>
          <p:nvPr/>
        </p:nvSpPr>
        <p:spPr>
          <a:xfrm>
            <a:off x="327247" y="3943350"/>
            <a:ext cx="157775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Addr</a:t>
            </a:r>
            <a:r>
              <a:rPr 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: 132E1340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1DEF4AB-7EB5-43B5-81F5-AEE7208715A4}"/>
              </a:ext>
            </a:extLst>
          </p:cNvPr>
          <p:cNvSpPr txBox="1"/>
          <p:nvPr/>
        </p:nvSpPr>
        <p:spPr>
          <a:xfrm>
            <a:off x="381000" y="4345201"/>
            <a:ext cx="1768556" cy="20774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lvl="0"/>
            <a:r>
              <a:rPr lang="en-US" sz="9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Data: AC 99 17 8F 44 09..</a:t>
            </a:r>
            <a:endParaRPr lang="en-US" sz="9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2B7AA8-C2EC-42EB-BC55-83B613AE37D1}"/>
              </a:ext>
            </a:extLst>
          </p:cNvPr>
          <p:cNvSpPr txBox="1"/>
          <p:nvPr/>
        </p:nvSpPr>
        <p:spPr>
          <a:xfrm>
            <a:off x="2529593" y="2435159"/>
            <a:ext cx="974474" cy="1866604"/>
          </a:xfrm>
          <a:prstGeom prst="rect">
            <a:avLst/>
          </a:prstGeom>
          <a:solidFill>
            <a:srgbClr val="C8E6FF">
              <a:alpha val="85882"/>
            </a:srgbClr>
          </a:solidFill>
        </p:spPr>
        <p:txBody>
          <a:bodyPr wrap="square" rtlCol="0" anchor="ctr">
            <a:noAutofit/>
          </a:bodyPr>
          <a:lstStyle>
            <a:defPPr>
              <a:defRPr lang="en-US"/>
            </a:defPPr>
            <a:lvl1pPr algn="ctr"/>
          </a:lstStyle>
          <a:p>
            <a:r>
              <a:rPr lang="en-US" sz="1350" dirty="0"/>
              <a:t>hash(</a:t>
            </a:r>
            <a:r>
              <a:rPr lang="en-US" sz="1350" dirty="0" err="1"/>
              <a:t>addr</a:t>
            </a:r>
            <a:r>
              <a:rPr lang="en-US" sz="1350" dirty="0"/>
              <a:t>) to map to cache set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ABAAFE3-E547-4173-B57C-045DC7C4FECC}"/>
              </a:ext>
            </a:extLst>
          </p:cNvPr>
          <p:cNvSpPr txBox="1"/>
          <p:nvPr/>
        </p:nvSpPr>
        <p:spPr>
          <a:xfrm>
            <a:off x="4125921" y="3985693"/>
            <a:ext cx="592323" cy="138499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b="1" dirty="0">
                <a:latin typeface="Courier New" panose="02070309020205020404" pitchFamily="49" charset="0"/>
                <a:cs typeface="Courier New" panose="02070309020205020404" pitchFamily="49" charset="0"/>
              </a:rPr>
              <a:t>132E1340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B423285-6DBA-4B96-B76E-7198C073E730}"/>
              </a:ext>
            </a:extLst>
          </p:cNvPr>
          <p:cNvSpPr txBox="1"/>
          <p:nvPr/>
        </p:nvSpPr>
        <p:spPr>
          <a:xfrm>
            <a:off x="4863540" y="3981144"/>
            <a:ext cx="1234494" cy="138499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1200" b="1">
                <a:latin typeface="Courier New" panose="02070309020205020404" pitchFamily="49" charset="0"/>
                <a:cs typeface="Courier New" panose="02070309020205020404" pitchFamily="49" charset="0"/>
              </a:defRPr>
            </a:lvl1pPr>
          </a:lstStyle>
          <a:p>
            <a:pPr algn="ctr"/>
            <a:r>
              <a:rPr lang="en-US" sz="900" dirty="0"/>
              <a:t>Evict</a:t>
            </a:r>
            <a:r>
              <a:rPr lang="en-US" sz="675" dirty="0"/>
              <a:t> </a:t>
            </a:r>
            <a:r>
              <a:rPr lang="en-US" sz="900" dirty="0"/>
              <a:t>to</a:t>
            </a:r>
            <a:r>
              <a:rPr lang="en-US" sz="600" dirty="0"/>
              <a:t> </a:t>
            </a:r>
            <a:r>
              <a:rPr lang="en-US" sz="900" dirty="0"/>
              <a:t>make</a:t>
            </a:r>
            <a:r>
              <a:rPr lang="en-US" sz="675" dirty="0"/>
              <a:t> </a:t>
            </a:r>
            <a:r>
              <a:rPr lang="en-US" sz="900" dirty="0"/>
              <a:t>room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AEDB952-D3C8-4EA7-8214-2CDB09D6E5DB}"/>
              </a:ext>
            </a:extLst>
          </p:cNvPr>
          <p:cNvSpPr txBox="1"/>
          <p:nvPr/>
        </p:nvSpPr>
        <p:spPr>
          <a:xfrm>
            <a:off x="4863540" y="3981144"/>
            <a:ext cx="1234494" cy="138499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1200" b="1">
                <a:latin typeface="Courier New" panose="02070309020205020404" pitchFamily="49" charset="0"/>
                <a:cs typeface="Courier New" panose="02070309020205020404" pitchFamily="49" charset="0"/>
              </a:defRPr>
            </a:lvl1pPr>
          </a:lstStyle>
          <a:p>
            <a:pPr algn="ctr"/>
            <a:r>
              <a:rPr lang="en-US" sz="900" dirty="0"/>
              <a:t>AC</a:t>
            </a:r>
            <a:r>
              <a:rPr lang="en-US" sz="600" dirty="0"/>
              <a:t> </a:t>
            </a:r>
            <a:r>
              <a:rPr lang="en-US" sz="900" dirty="0"/>
              <a:t>99</a:t>
            </a:r>
            <a:r>
              <a:rPr lang="en-US" sz="600" dirty="0"/>
              <a:t> </a:t>
            </a:r>
            <a:r>
              <a:rPr lang="en-US" sz="900" dirty="0"/>
              <a:t>17</a:t>
            </a:r>
            <a:r>
              <a:rPr lang="en-US" sz="600" dirty="0"/>
              <a:t> </a:t>
            </a:r>
            <a:r>
              <a:rPr lang="en-US" sz="900" dirty="0"/>
              <a:t>8F</a:t>
            </a:r>
            <a:r>
              <a:rPr lang="en-US" sz="600" dirty="0"/>
              <a:t> </a:t>
            </a:r>
            <a:r>
              <a:rPr lang="en-US" sz="900" dirty="0"/>
              <a:t>44</a:t>
            </a:r>
            <a:r>
              <a:rPr lang="en-US" sz="600" dirty="0"/>
              <a:t> </a:t>
            </a:r>
            <a:r>
              <a:rPr lang="en-US" sz="900" dirty="0"/>
              <a:t>09..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89FE8D3-09A1-4C82-AC32-F62CD83F40A1}"/>
              </a:ext>
            </a:extLst>
          </p:cNvPr>
          <p:cNvSpPr/>
          <p:nvPr/>
        </p:nvSpPr>
        <p:spPr>
          <a:xfrm>
            <a:off x="2346025" y="1297092"/>
            <a:ext cx="1159543" cy="4986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350" b="1" dirty="0">
                <a:solidFill>
                  <a:schemeClr val="tx1"/>
                </a:solidFill>
              </a:rPr>
              <a:t>MEMORY </a:t>
            </a:r>
          </a:p>
          <a:p>
            <a:pPr algn="ctr"/>
            <a:r>
              <a:rPr lang="en-US" sz="1350" b="1" dirty="0">
                <a:solidFill>
                  <a:schemeClr val="tx1"/>
                </a:solidFill>
              </a:rPr>
              <a:t>CACHE</a:t>
            </a: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509642D-E87B-4F02-BFDB-F0A4260880F4}"/>
              </a:ext>
            </a:extLst>
          </p:cNvPr>
          <p:cNvSpPr txBox="1"/>
          <p:nvPr/>
        </p:nvSpPr>
        <p:spPr>
          <a:xfrm>
            <a:off x="4124476" y="2589844"/>
            <a:ext cx="576553" cy="138499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b="1" dirty="0">
                <a:latin typeface="Courier New" panose="02070309020205020404" pitchFamily="49" charset="0"/>
                <a:cs typeface="Courier New" panose="02070309020205020404" pitchFamily="49" charset="0"/>
              </a:rPr>
              <a:t>2A1C0700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7852516-BAB9-4135-8DCE-0F1A9215856C}"/>
              </a:ext>
            </a:extLst>
          </p:cNvPr>
          <p:cNvSpPr txBox="1"/>
          <p:nvPr/>
        </p:nvSpPr>
        <p:spPr>
          <a:xfrm>
            <a:off x="6446097" y="2281295"/>
            <a:ext cx="1126912" cy="3462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>
              <a:defRPr sz="1200" b="1">
                <a:latin typeface="Courier New" panose="02070309020205020404" pitchFamily="49" charset="0"/>
                <a:cs typeface="Courier New" panose="02070309020205020404" pitchFamily="49" charset="0"/>
              </a:defRPr>
            </a:lvl1pPr>
          </a:lstStyle>
          <a:p>
            <a:r>
              <a:rPr lang="en-US" sz="1350" dirty="0"/>
              <a:t>Data:</a:t>
            </a:r>
          </a:p>
          <a:p>
            <a:r>
              <a:rPr lang="en-US" sz="900" dirty="0"/>
              <a:t>AC</a:t>
            </a:r>
            <a:r>
              <a:rPr lang="en-US" sz="600" dirty="0"/>
              <a:t> </a:t>
            </a:r>
            <a:r>
              <a:rPr lang="en-US" sz="900" dirty="0"/>
              <a:t>99</a:t>
            </a:r>
            <a:r>
              <a:rPr lang="en-US" sz="375" dirty="0"/>
              <a:t> </a:t>
            </a:r>
            <a:r>
              <a:rPr lang="en-US" sz="900" dirty="0"/>
              <a:t>17</a:t>
            </a:r>
            <a:r>
              <a:rPr lang="en-US" sz="375" dirty="0"/>
              <a:t> </a:t>
            </a:r>
            <a:r>
              <a:rPr lang="en-US" sz="900" dirty="0"/>
              <a:t>8F</a:t>
            </a:r>
            <a:r>
              <a:rPr lang="en-US" sz="375" dirty="0"/>
              <a:t> </a:t>
            </a:r>
            <a:r>
              <a:rPr lang="en-US" sz="900" dirty="0"/>
              <a:t>44</a:t>
            </a:r>
            <a:r>
              <a:rPr lang="en-US" sz="375" dirty="0"/>
              <a:t> </a:t>
            </a:r>
            <a:r>
              <a:rPr lang="en-US" sz="900" dirty="0"/>
              <a:t>09..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89A8281-2D8B-4CBB-A005-D53CB72A77FA}"/>
              </a:ext>
            </a:extLst>
          </p:cNvPr>
          <p:cNvSpPr/>
          <p:nvPr/>
        </p:nvSpPr>
        <p:spPr>
          <a:xfrm>
            <a:off x="384730" y="1369933"/>
            <a:ext cx="1596470" cy="4986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350" b="1" dirty="0">
                <a:solidFill>
                  <a:schemeClr val="tx1"/>
                </a:solidFill>
              </a:rPr>
              <a:t>CPU</a:t>
            </a:r>
          </a:p>
          <a:p>
            <a:pPr algn="ctr"/>
            <a:r>
              <a:rPr lang="en-US" sz="1350" dirty="0">
                <a:solidFill>
                  <a:schemeClr val="tx1"/>
                </a:solidFill>
              </a:rPr>
              <a:t>Sends address,</a:t>
            </a:r>
            <a:br>
              <a:rPr lang="en-US" sz="1350" dirty="0">
                <a:solidFill>
                  <a:schemeClr val="tx1"/>
                </a:solidFill>
              </a:rPr>
            </a:br>
            <a:r>
              <a:rPr lang="en-US" sz="1350" dirty="0">
                <a:solidFill>
                  <a:schemeClr val="tx1"/>
                </a:solidFill>
              </a:rPr>
              <a:t>Receives data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08DC3C4-E1F3-4766-ADA1-0CD8A45AE324}"/>
              </a:ext>
            </a:extLst>
          </p:cNvPr>
          <p:cNvSpPr txBox="1"/>
          <p:nvPr/>
        </p:nvSpPr>
        <p:spPr>
          <a:xfrm>
            <a:off x="6385403" y="3366385"/>
            <a:ext cx="2834797" cy="14556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30969" indent="-130969"/>
            <a:r>
              <a:rPr lang="en-US" dirty="0"/>
              <a:t>Reads </a:t>
            </a:r>
            <a:r>
              <a:rPr lang="en-US" u="sng" dirty="0"/>
              <a:t>change</a:t>
            </a:r>
            <a:r>
              <a:rPr lang="en-US" dirty="0"/>
              <a:t> system state: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Read to </a:t>
            </a:r>
            <a:r>
              <a:rPr lang="en-US" u="sng" dirty="0"/>
              <a:t>newly-cached</a:t>
            </a:r>
            <a:r>
              <a:rPr lang="en-US" dirty="0"/>
              <a:t> location is fast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Read to </a:t>
            </a:r>
            <a:r>
              <a:rPr lang="en-US" u="sng" dirty="0"/>
              <a:t>evicted</a:t>
            </a:r>
            <a:r>
              <a:rPr lang="en-US" dirty="0"/>
              <a:t> location </a:t>
            </a:r>
            <a:br>
              <a:rPr lang="en-US" dirty="0"/>
            </a:br>
            <a:r>
              <a:rPr lang="en-US" dirty="0"/>
              <a:t>is slow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4C709FE-BF3C-48EC-8681-A0DB405D776F}"/>
              </a:ext>
            </a:extLst>
          </p:cNvPr>
          <p:cNvCxnSpPr>
            <a:cxnSpLocks/>
          </p:cNvCxnSpPr>
          <p:nvPr/>
        </p:nvCxnSpPr>
        <p:spPr>
          <a:xfrm flipV="1">
            <a:off x="2157296" y="2463001"/>
            <a:ext cx="1537001" cy="498621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873433B-85A6-4EFB-A752-BCE3A68C6AC1}"/>
              </a:ext>
            </a:extLst>
          </p:cNvPr>
          <p:cNvCxnSpPr>
            <a:cxnSpLocks/>
          </p:cNvCxnSpPr>
          <p:nvPr/>
        </p:nvCxnSpPr>
        <p:spPr>
          <a:xfrm rot="10800000" flipV="1">
            <a:off x="2133386" y="2659093"/>
            <a:ext cx="1537001" cy="498621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33AB535-9F57-453F-9294-4EFD43B53B49}"/>
              </a:ext>
            </a:extLst>
          </p:cNvPr>
          <p:cNvCxnSpPr>
            <a:cxnSpLocks/>
          </p:cNvCxnSpPr>
          <p:nvPr/>
        </p:nvCxnSpPr>
        <p:spPr>
          <a:xfrm>
            <a:off x="2157296" y="3445903"/>
            <a:ext cx="1525388" cy="160423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E181961-4564-4A21-A3F8-91D9F9932448}"/>
              </a:ext>
            </a:extLst>
          </p:cNvPr>
          <p:cNvCxnSpPr>
            <a:cxnSpLocks/>
          </p:cNvCxnSpPr>
          <p:nvPr/>
        </p:nvCxnSpPr>
        <p:spPr>
          <a:xfrm rot="10800000">
            <a:off x="2157296" y="3622051"/>
            <a:ext cx="1525388" cy="160423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91B8A862-7BD0-4FA6-A1EF-01A89D08FC1D}"/>
              </a:ext>
            </a:extLst>
          </p:cNvPr>
          <p:cNvCxnSpPr>
            <a:cxnSpLocks/>
          </p:cNvCxnSpPr>
          <p:nvPr/>
        </p:nvCxnSpPr>
        <p:spPr>
          <a:xfrm flipV="1">
            <a:off x="2157296" y="3902154"/>
            <a:ext cx="1537001" cy="5379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BCED85B6-6C42-4D95-AC62-3BAD57CBCC51}"/>
              </a:ext>
            </a:extLst>
          </p:cNvPr>
          <p:cNvCxnSpPr>
            <a:cxnSpLocks/>
          </p:cNvCxnSpPr>
          <p:nvPr/>
        </p:nvCxnSpPr>
        <p:spPr>
          <a:xfrm rot="10800000" flipV="1">
            <a:off x="2144999" y="4053470"/>
            <a:ext cx="1537001" cy="5379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EDAA7F97-0867-4B75-A15F-3CB5C8837A2A}"/>
              </a:ext>
            </a:extLst>
          </p:cNvPr>
          <p:cNvSpPr txBox="1"/>
          <p:nvPr/>
        </p:nvSpPr>
        <p:spPr>
          <a:xfrm rot="20510556">
            <a:off x="3317045" y="2445030"/>
            <a:ext cx="51592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rgbClr val="C00000"/>
                </a:solidFill>
              </a:rPr>
              <a:t>Fast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1CDAAB4-2CE6-4A26-8D27-EFD32F5DD542}"/>
              </a:ext>
            </a:extLst>
          </p:cNvPr>
          <p:cNvSpPr txBox="1"/>
          <p:nvPr/>
        </p:nvSpPr>
        <p:spPr>
          <a:xfrm rot="347578">
            <a:off x="3236128" y="3531811"/>
            <a:ext cx="51592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rgbClr val="C00000"/>
                </a:solidFill>
              </a:rPr>
              <a:t>Slow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179A3F9-2520-450E-BB72-3FEE7DDD1611}"/>
              </a:ext>
            </a:extLst>
          </p:cNvPr>
          <p:cNvSpPr txBox="1"/>
          <p:nvPr/>
        </p:nvSpPr>
        <p:spPr>
          <a:xfrm rot="21400848">
            <a:off x="3236128" y="3833541"/>
            <a:ext cx="51592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rgbClr val="C00000"/>
                </a:solidFill>
              </a:rPr>
              <a:t>Fast</a:t>
            </a:r>
          </a:p>
        </p:txBody>
      </p:sp>
    </p:spTree>
    <p:extLst>
      <p:ext uri="{BB962C8B-B14F-4D97-AF65-F5344CB8AC3E}">
        <p14:creationId xmlns:p14="http://schemas.microsoft.com/office/powerpoint/2010/main" val="455138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5" grpId="0"/>
      <p:bldP spid="20" grpId="0"/>
      <p:bldP spid="29" grpId="0"/>
      <p:bldP spid="31" grpId="0"/>
      <p:bldP spid="32" grpId="0"/>
      <p:bldP spid="27" grpId="0" animBg="1"/>
      <p:bldP spid="45" grpId="0" animBg="1"/>
      <p:bldP spid="34" grpId="0" animBg="1"/>
      <p:bldP spid="40" grpId="0" animBg="1"/>
      <p:bldP spid="41" grpId="0"/>
      <p:bldP spid="28" grpId="0"/>
      <p:bldP spid="37" grpId="0"/>
      <p:bldP spid="38" grpId="0"/>
      <p:bldP spid="3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D918053-E995-48F1-91AE-10A3698CA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95250"/>
            <a:ext cx="8229600" cy="857250"/>
          </a:xfrm>
        </p:spPr>
        <p:txBody>
          <a:bodyPr/>
          <a:lstStyle/>
          <a:p>
            <a:r>
              <a:rPr lang="en-US" dirty="0"/>
              <a:t>Speculative execution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E287DD-EB6C-42C2-B943-76C5D7B13CFB}"/>
              </a:ext>
            </a:extLst>
          </p:cNvPr>
          <p:cNvSpPr txBox="1"/>
          <p:nvPr/>
        </p:nvSpPr>
        <p:spPr>
          <a:xfrm>
            <a:off x="2209799" y="1390810"/>
            <a:ext cx="6574596" cy="965580"/>
          </a:xfrm>
          <a:prstGeom prst="rect">
            <a:avLst/>
          </a:prstGeom>
          <a:solidFill>
            <a:srgbClr val="A6E4AD">
              <a:alpha val="85000"/>
            </a:srgbClr>
          </a:solidFill>
        </p:spPr>
        <p:txBody>
          <a:bodyPr wrap="square" rtlCol="0" anchor="ctr">
            <a:noAutofit/>
          </a:bodyPr>
          <a:lstStyle>
            <a:defPPr>
              <a:defRPr lang="en-US"/>
            </a:defPPr>
            <a:lvl1pPr algn="ctr"/>
          </a:lstStyle>
          <a:p>
            <a:pPr marL="150876" lvl="1"/>
            <a:r>
              <a:rPr lang="en-US" sz="2400" dirty="0"/>
              <a:t>if  (</a:t>
            </a:r>
            <a:r>
              <a:rPr lang="en-US" sz="2400" dirty="0" err="1"/>
              <a:t>uncached_value</a:t>
            </a:r>
            <a:r>
              <a:rPr lang="en-US" sz="2400" dirty="0"/>
              <a:t> == 1)     // load from memory</a:t>
            </a:r>
          </a:p>
          <a:p>
            <a:pPr marL="150876" lvl="1"/>
            <a:r>
              <a:rPr lang="en-US" sz="2400" dirty="0"/>
              <a:t>       a = compute(b)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6AE253F-2EC6-481B-9CC7-BE9AA04CAB6D}"/>
              </a:ext>
            </a:extLst>
          </p:cNvPr>
          <p:cNvSpPr txBox="1">
            <a:spLocks/>
          </p:cNvSpPr>
          <p:nvPr/>
        </p:nvSpPr>
        <p:spPr>
          <a:xfrm>
            <a:off x="359605" y="859139"/>
            <a:ext cx="8380328" cy="918897"/>
          </a:xfrm>
          <a:prstGeom prst="rect">
            <a:avLst/>
          </a:prstGeom>
        </p:spPr>
        <p:txBody>
          <a:bodyPr vert="horz" lIns="0" tIns="34290" rIns="0" bIns="3429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CPUs can </a:t>
            </a:r>
            <a:r>
              <a:rPr lang="en-US" i="1" dirty="0"/>
              <a:t>guess</a:t>
            </a:r>
            <a:r>
              <a:rPr lang="en-US" dirty="0"/>
              <a:t> likely program path and do </a:t>
            </a:r>
            <a:r>
              <a:rPr lang="en-US" u="sng" dirty="0"/>
              <a:t>speculative execution</a:t>
            </a:r>
          </a:p>
          <a:p>
            <a:pPr lvl="1"/>
            <a:r>
              <a:rPr lang="en-US" sz="2400" dirty="0"/>
              <a:t>Example: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81997CA-1705-4F41-91B7-4F719D6EC149}"/>
              </a:ext>
            </a:extLst>
          </p:cNvPr>
          <p:cNvSpPr txBox="1">
            <a:spLocks/>
          </p:cNvSpPr>
          <p:nvPr/>
        </p:nvSpPr>
        <p:spPr>
          <a:xfrm>
            <a:off x="286374" y="2584888"/>
            <a:ext cx="8705225" cy="965581"/>
          </a:xfrm>
          <a:prstGeom prst="rect">
            <a:avLst/>
          </a:prstGeom>
        </p:spPr>
        <p:txBody>
          <a:bodyPr vert="horz" lIns="0" tIns="34290" rIns="0" bIns="3429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400" dirty="0"/>
              <a:t>Branch predictor guesses if() is ‘true’  (based on prior history)</a:t>
            </a:r>
          </a:p>
          <a:p>
            <a:pPr lvl="1"/>
            <a:r>
              <a:rPr lang="en-US" sz="2400" dirty="0"/>
              <a:t>Starts executing </a:t>
            </a:r>
            <a:r>
              <a:rPr lang="en-US" sz="2400" i="1" dirty="0"/>
              <a:t>compute(b)</a:t>
            </a:r>
            <a:r>
              <a:rPr lang="en-US" sz="2400" dirty="0"/>
              <a:t> speculatively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B9F0886-0785-4F85-B94A-F62664566F5B}"/>
              </a:ext>
            </a:extLst>
          </p:cNvPr>
          <p:cNvSpPr txBox="1">
            <a:spLocks/>
          </p:cNvSpPr>
          <p:nvPr/>
        </p:nvSpPr>
        <p:spPr>
          <a:xfrm>
            <a:off x="271301" y="3663873"/>
            <a:ext cx="8380328" cy="1270077"/>
          </a:xfrm>
          <a:prstGeom prst="rect">
            <a:avLst/>
          </a:prstGeom>
        </p:spPr>
        <p:txBody>
          <a:bodyPr vert="horz" lIns="0" tIns="34290" rIns="0" bIns="3429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400" dirty="0"/>
              <a:t>When value arrives from memory, check if guess was correct:</a:t>
            </a:r>
          </a:p>
          <a:p>
            <a:pPr lvl="3"/>
            <a:r>
              <a:rPr lang="en-US" sz="2200" b="1" dirty="0"/>
              <a:t>Correct</a:t>
            </a:r>
            <a:r>
              <a:rPr lang="en-US" sz="2200" dirty="0"/>
              <a:t>:      Save speculative work  ⇒  performance gain</a:t>
            </a:r>
          </a:p>
          <a:p>
            <a:pPr lvl="3"/>
            <a:r>
              <a:rPr lang="en-US" sz="2200" b="1" dirty="0"/>
              <a:t>Incorrect</a:t>
            </a:r>
            <a:r>
              <a:rPr lang="en-US" sz="2200" dirty="0"/>
              <a:t>:   Discard speculative work  ⇒  no harm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2E2518-6308-9F45-8D66-E2FC89FD8326}"/>
              </a:ext>
            </a:extLst>
          </p:cNvPr>
          <p:cNvSpPr txBox="1"/>
          <p:nvPr/>
        </p:nvSpPr>
        <p:spPr>
          <a:xfrm>
            <a:off x="6757149" y="4426863"/>
            <a:ext cx="71045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????</a:t>
            </a:r>
          </a:p>
        </p:txBody>
      </p:sp>
    </p:spTree>
    <p:extLst>
      <p:ext uri="{BB962C8B-B14F-4D97-AF65-F5344CB8AC3E}">
        <p14:creationId xmlns:p14="http://schemas.microsoft.com/office/powerpoint/2010/main" val="2404881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2" grpId="0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C9D8399-420D-4CA7-8E1D-766C0311F1AF}"/>
              </a:ext>
            </a:extLst>
          </p:cNvPr>
          <p:cNvSpPr txBox="1">
            <a:spLocks/>
          </p:cNvSpPr>
          <p:nvPr/>
        </p:nvSpPr>
        <p:spPr>
          <a:xfrm>
            <a:off x="4724400" y="301381"/>
            <a:ext cx="3931748" cy="1986635"/>
          </a:xfrm>
          <a:prstGeom prst="rect">
            <a:avLst/>
          </a:prstGeom>
          <a:solidFill>
            <a:schemeClr val="tx1"/>
          </a:solidFill>
        </p:spPr>
        <p:txBody>
          <a:bodyPr vert="horz" lIns="0" tIns="34290" rIns="0" bIns="3429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1800" b="1" dirty="0">
              <a:solidFill>
                <a:srgbClr val="FF8080"/>
              </a:solidFill>
            </a:endParaRPr>
          </a:p>
          <a:p>
            <a:pPr marL="0" indent="0" algn="ctr">
              <a:buNone/>
            </a:pPr>
            <a:r>
              <a:rPr lang="en-US" sz="2700" b="1" dirty="0">
                <a:solidFill>
                  <a:srgbClr val="FF8080"/>
                </a:solidFill>
              </a:rPr>
              <a:t>Speculative Execution</a:t>
            </a:r>
          </a:p>
          <a:p>
            <a:pPr marL="0" indent="0" algn="ctr">
              <a:buNone/>
            </a:pPr>
            <a:endParaRPr lang="en-US" sz="1800" dirty="0">
              <a:solidFill>
                <a:srgbClr val="FF8080"/>
              </a:solidFill>
            </a:endParaRPr>
          </a:p>
          <a:p>
            <a:pPr marL="0" indent="0" algn="ctr">
              <a:buNone/>
            </a:pPr>
            <a:r>
              <a:rPr lang="en-US" sz="1800" dirty="0">
                <a:solidFill>
                  <a:srgbClr val="FF8080"/>
                </a:solidFill>
              </a:rPr>
              <a:t>CPU regularly performs incorrect calculations, then deletes mistakes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04800" y="301381"/>
            <a:ext cx="4038600" cy="1987550"/>
          </a:xfrm>
          <a:ln>
            <a:solidFill>
              <a:schemeClr val="tx1"/>
            </a:solidFill>
          </a:ln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r>
              <a:rPr lang="en-US" sz="2700" b="1" dirty="0"/>
              <a:t>Architectural Guarantee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Register values eventually match </a:t>
            </a:r>
            <a:br>
              <a:rPr lang="en-US" dirty="0"/>
            </a:br>
            <a:r>
              <a:rPr lang="en-US" dirty="0"/>
              <a:t>result of in-order execution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BAE19FF-6932-4588-ADF1-BFD562D7745E}"/>
              </a:ext>
            </a:extLst>
          </p:cNvPr>
          <p:cNvSpPr txBox="1"/>
          <p:nvPr/>
        </p:nvSpPr>
        <p:spPr>
          <a:xfrm>
            <a:off x="262976" y="2715311"/>
            <a:ext cx="8618047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Is making + discarding mistakes the same as in-order execution?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0F10EF-7648-0549-9A54-76E73DA1C493}"/>
              </a:ext>
            </a:extLst>
          </p:cNvPr>
          <p:cNvSpPr txBox="1"/>
          <p:nvPr/>
        </p:nvSpPr>
        <p:spPr>
          <a:xfrm>
            <a:off x="262976" y="3486150"/>
            <a:ext cx="8827738" cy="1143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The processor executed instructions that were not supposed to run !!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The problem:  instructions can have observable side-effects</a:t>
            </a:r>
          </a:p>
        </p:txBody>
      </p:sp>
    </p:spTree>
    <p:extLst>
      <p:ext uri="{BB962C8B-B14F-4D97-AF65-F5344CB8AC3E}">
        <p14:creationId xmlns:p14="http://schemas.microsoft.com/office/powerpoint/2010/main" val="318203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D918053-E995-48F1-91AE-10A3698CA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190" y="212598"/>
            <a:ext cx="8449056" cy="582930"/>
          </a:xfrm>
        </p:spPr>
        <p:txBody>
          <a:bodyPr>
            <a:normAutofit fontScale="90000"/>
          </a:bodyPr>
          <a:lstStyle/>
          <a:p>
            <a:r>
              <a:rPr lang="en-US" dirty="0"/>
              <a:t>Conditional branch (Variant 1) attack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BA0A9B-71CA-4478-85B9-0A725314195A}"/>
              </a:ext>
            </a:extLst>
          </p:cNvPr>
          <p:cNvSpPr txBox="1"/>
          <p:nvPr/>
        </p:nvSpPr>
        <p:spPr>
          <a:xfrm>
            <a:off x="1752600" y="1123878"/>
            <a:ext cx="5486400" cy="70788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if (x &lt; array1_size)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y = array2[ array1[x]*4096 ];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C65D29E2-BE89-428B-B7DC-A88C8F7CE1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209800"/>
            <a:ext cx="8686800" cy="28003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Suppose  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unsigned  int x   </a:t>
            </a:r>
            <a:r>
              <a:rPr lang="en-US" sz="2400" dirty="0"/>
              <a:t>comes from untrusted caller</a:t>
            </a:r>
          </a:p>
          <a:p>
            <a:pPr lvl="1">
              <a:buClr>
                <a:prstClr val="black"/>
              </a:buClr>
            </a:pPr>
            <a:endParaRPr lang="en-US" dirty="0">
              <a:solidFill>
                <a:prstClr val="black">
                  <a:lumMod val="75000"/>
                  <a:lumOff val="25000"/>
                </a:prstClr>
              </a:solidFill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400" dirty="0"/>
              <a:t>Execution </a:t>
            </a:r>
            <a:r>
              <a:rPr lang="en-US" sz="2400" u="sng" dirty="0"/>
              <a:t>without</a:t>
            </a:r>
            <a:r>
              <a:rPr lang="en-US" sz="2400" dirty="0"/>
              <a:t> speculation is safe:</a:t>
            </a:r>
          </a:p>
          <a:p>
            <a:pPr marL="457200" lvl="1" indent="0"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array2[array1[x]*4096] </a:t>
            </a:r>
            <a:r>
              <a:rPr lang="en-US" dirty="0">
                <a:cs typeface="Courier New" panose="02070309020205020404" pitchFamily="49" charset="0"/>
              </a:rPr>
              <a:t>not eval </a:t>
            </a:r>
            <a:r>
              <a:rPr lang="en-US" dirty="0"/>
              <a:t>unless</a:t>
            </a:r>
            <a:r>
              <a:rPr lang="en-US" dirty="0">
                <a:cs typeface="Courier New" panose="02070309020205020404" pitchFamily="49" charset="0"/>
              </a:rPr>
              <a:t>  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x &lt; array1_size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sz="2400" dirty="0"/>
              <a:t>What about with speculative execution?</a:t>
            </a:r>
          </a:p>
        </p:txBody>
      </p:sp>
    </p:spTree>
    <p:extLst>
      <p:ext uri="{BB962C8B-B14F-4D97-AF65-F5344CB8AC3E}">
        <p14:creationId xmlns:p14="http://schemas.microsoft.com/office/powerpoint/2010/main" val="157345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006EBE63-29DC-094A-9774-A81D708C00CA}"/>
              </a:ext>
            </a:extLst>
          </p:cNvPr>
          <p:cNvSpPr/>
          <p:nvPr/>
        </p:nvSpPr>
        <p:spPr>
          <a:xfrm>
            <a:off x="5716951" y="2333161"/>
            <a:ext cx="1483949" cy="174198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endParaRPr lang="en-US" sz="135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694A1E1-D835-4644-9273-E5D9277C9004}"/>
              </a:ext>
            </a:extLst>
          </p:cNvPr>
          <p:cNvSpPr/>
          <p:nvPr/>
        </p:nvSpPr>
        <p:spPr>
          <a:xfrm>
            <a:off x="5396112" y="2632171"/>
            <a:ext cx="1414210" cy="2487229"/>
          </a:xfrm>
          <a:prstGeom prst="rect">
            <a:avLst/>
          </a:prstGeom>
          <a:solidFill>
            <a:srgbClr val="FF99CC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endParaRPr lang="en-US" sz="135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5CF4184-0C5B-1A45-B51A-574D5E841274}"/>
              </a:ext>
            </a:extLst>
          </p:cNvPr>
          <p:cNvSpPr/>
          <p:nvPr/>
        </p:nvSpPr>
        <p:spPr>
          <a:xfrm>
            <a:off x="5410200" y="1405258"/>
            <a:ext cx="2362200" cy="174198"/>
          </a:xfrm>
          <a:prstGeom prst="rect">
            <a:avLst/>
          </a:prstGeom>
          <a:solidFill>
            <a:srgbClr val="FF99CC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endParaRPr lang="en-US" sz="135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D918053-E995-48F1-91AE-10A3698CA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190" y="212598"/>
            <a:ext cx="8449056" cy="582930"/>
          </a:xfrm>
        </p:spPr>
        <p:txBody>
          <a:bodyPr>
            <a:normAutofit fontScale="90000"/>
          </a:bodyPr>
          <a:lstStyle/>
          <a:p>
            <a:r>
              <a:rPr lang="en-US" dirty="0"/>
              <a:t>Conditional branch (Variant 1) attack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6F14E58-D460-4C79-9424-7FE4B8071D97}"/>
              </a:ext>
            </a:extLst>
          </p:cNvPr>
          <p:cNvSpPr txBox="1"/>
          <p:nvPr/>
        </p:nvSpPr>
        <p:spPr>
          <a:xfrm>
            <a:off x="131885" y="2333161"/>
            <a:ext cx="501424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" indent="-68580">
              <a:lnSpc>
                <a:spcPct val="90000"/>
              </a:lnSpc>
              <a:spcBef>
                <a:spcPts val="900"/>
              </a:spcBef>
              <a:spcAft>
                <a:spcPts val="150"/>
              </a:spcAft>
              <a:buClr>
                <a:srgbClr val="DDDDDD"/>
              </a:buClr>
              <a:buSzPct val="100000"/>
              <a:buFont typeface="Calibri" panose="020F0502020204030204" pitchFamily="34" charset="0"/>
              <a:buChar char=" "/>
            </a:pPr>
            <a:r>
              <a:rPr lang="en-US" sz="2000" b="1" dirty="0"/>
              <a:t>Before attack:</a:t>
            </a:r>
          </a:p>
          <a:p>
            <a:pPr marL="409575" lvl="1" indent="-258763">
              <a:lnSpc>
                <a:spcPct val="90000"/>
              </a:lnSpc>
              <a:spcBef>
                <a:spcPts val="1350"/>
              </a:spcBef>
              <a:spcAft>
                <a:spcPts val="300"/>
              </a:spcAft>
              <a:buClr>
                <a:prstClr val="black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Train branch predictor to expect if() is true</a:t>
            </a:r>
            <a:br>
              <a:rPr lang="en-US" sz="2000" dirty="0"/>
            </a:br>
            <a:r>
              <a:rPr lang="en-US" sz="2000" dirty="0"/>
              <a:t>(e.g. call with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x</a:t>
            </a:r>
            <a:r>
              <a:rPr lang="en-US" sz="2000" dirty="0"/>
              <a:t> &lt;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array1_size</a:t>
            </a:r>
            <a:r>
              <a:rPr lang="en-US" sz="2000" dirty="0"/>
              <a:t>)</a:t>
            </a:r>
          </a:p>
          <a:p>
            <a:pPr marL="409575" lvl="1" indent="-258763">
              <a:lnSpc>
                <a:spcPct val="90000"/>
              </a:lnSpc>
              <a:spcBef>
                <a:spcPts val="1350"/>
              </a:spcBef>
              <a:spcAft>
                <a:spcPts val="300"/>
              </a:spcAft>
              <a:buClr>
                <a:prstClr val="black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Evict	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array1_size</a:t>
            </a:r>
            <a:r>
              <a:rPr lang="en-US" sz="2000" dirty="0"/>
              <a:t> and </a:t>
            </a:r>
            <a:br>
              <a:rPr lang="en-US" sz="2000" dirty="0"/>
            </a:br>
            <a:r>
              <a:rPr lang="en-US" sz="2000" dirty="0"/>
              <a:t>	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array2[]</a:t>
            </a:r>
            <a:r>
              <a:rPr lang="en-US" sz="2000" dirty="0"/>
              <a:t> from cache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BA0A9B-71CA-4478-85B9-0A725314195A}"/>
              </a:ext>
            </a:extLst>
          </p:cNvPr>
          <p:cNvSpPr txBox="1"/>
          <p:nvPr/>
        </p:nvSpPr>
        <p:spPr>
          <a:xfrm>
            <a:off x="123093" y="1099957"/>
            <a:ext cx="4906107" cy="70788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if (x &lt; array1_size)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y = array2[array1[x]*4096];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5517891-2C8E-4FD6-BF62-0EB1D988B1E5}"/>
              </a:ext>
            </a:extLst>
          </p:cNvPr>
          <p:cNvSpPr txBox="1"/>
          <p:nvPr/>
        </p:nvSpPr>
        <p:spPr>
          <a:xfrm>
            <a:off x="5273044" y="993047"/>
            <a:ext cx="3855711" cy="4126354"/>
          </a:xfrm>
          <a:prstGeom prst="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</p:spPr>
        <p:txBody>
          <a:bodyPr wrap="square" rtlCol="0">
            <a:noAutofit/>
          </a:bodyPr>
          <a:lstStyle/>
          <a:p>
            <a:pPr marL="84535">
              <a:tabLst>
                <a:tab pos="385763" algn="l"/>
              </a:tabLst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Memory &amp; Cache Status</a:t>
            </a:r>
          </a:p>
          <a:p>
            <a:pPr marL="84535">
              <a:tabLst>
                <a:tab pos="385763" algn="l"/>
              </a:tabLst>
            </a:pPr>
            <a:endParaRPr lang="en-US" sz="450" dirty="0">
              <a:solidFill>
                <a:schemeClr val="tx1">
                  <a:lumMod val="75000"/>
                  <a:lumOff val="2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84535">
              <a:tabLst>
                <a:tab pos="385763" algn="l"/>
              </a:tabLst>
            </a:pP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array1_size = 00000008</a:t>
            </a:r>
          </a:p>
          <a:p>
            <a:pPr marL="84535">
              <a:tabLst>
                <a:tab pos="385763" algn="l"/>
              </a:tabLst>
            </a:pPr>
            <a:endParaRPr lang="en-US" sz="7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84535">
              <a:tabLst>
                <a:tab pos="385763" algn="l"/>
              </a:tabLst>
            </a:pP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Memory at </a:t>
            </a:r>
            <a: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</a:rPr>
              <a:t>array1</a:t>
            </a: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base:</a:t>
            </a:r>
            <a:endParaRPr lang="en-US" sz="135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84535">
              <a:tabLst>
                <a:tab pos="385763" algn="l"/>
              </a:tabLst>
            </a:pP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8 bytes of data (value doesn’t matter)</a:t>
            </a:r>
            <a:b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350" dirty="0">
                <a:cs typeface="Courier New" panose="02070309020205020404" pitchFamily="49" charset="0"/>
              </a:rPr>
              <a:t>Memory at </a:t>
            </a:r>
            <a: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</a:rPr>
              <a:t>array1</a:t>
            </a: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base+1000:</a:t>
            </a:r>
          </a:p>
          <a:p>
            <a:pPr marL="84535">
              <a:tabLst>
                <a:tab pos="385763" algn="l"/>
              </a:tabLst>
            </a:pPr>
            <a:r>
              <a:rPr lang="en-US" sz="135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09</a:t>
            </a:r>
            <a: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</a:rPr>
              <a:t> F1 98 CC 90...</a:t>
            </a:r>
            <a: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(</a:t>
            </a: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something secret)</a:t>
            </a:r>
          </a:p>
          <a:p>
            <a:pPr marL="84535">
              <a:tabLst>
                <a:tab pos="385763" algn="l"/>
              </a:tabLst>
            </a:pPr>
            <a:endParaRPr lang="en-US" sz="10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array2[ 0*4096]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array2[ 1*4096]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array2[ 2*4096]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array2[ 3*4096]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array2[ 4*4096]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array2[ 5*4096]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array2[ 6*4096]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array2[ 7*4096]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array2[ 8*4096]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array2[ 9*4096]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array2[10*4096]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array2[11*4096]</a:t>
            </a:r>
          </a:p>
        </p:txBody>
      </p:sp>
      <p:sp>
        <p:nvSpPr>
          <p:cNvPr id="31" name="Right Brace 30">
            <a:extLst>
              <a:ext uri="{FF2B5EF4-FFF2-40B4-BE49-F238E27FC236}">
                <a16:creationId xmlns:a16="http://schemas.microsoft.com/office/drawing/2014/main" id="{EA3BBA13-94ED-40F1-A7B5-31CDFD0FE4D1}"/>
              </a:ext>
            </a:extLst>
          </p:cNvPr>
          <p:cNvSpPr/>
          <p:nvPr/>
        </p:nvSpPr>
        <p:spPr>
          <a:xfrm>
            <a:off x="6814688" y="2627909"/>
            <a:ext cx="114299" cy="2452583"/>
          </a:xfrm>
          <a:prstGeom prst="rightBrace">
            <a:avLst>
              <a:gd name="adj1" fmla="val 49999"/>
              <a:gd name="adj2" fmla="val 50000"/>
            </a:avLst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rtlCol="0" anchor="ctr"/>
          <a:lstStyle/>
          <a:p>
            <a:pPr algn="ctr"/>
            <a:endParaRPr lang="en-US" sz="135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DBFE77D-E388-49B5-85DF-D5262D54140F}"/>
              </a:ext>
            </a:extLst>
          </p:cNvPr>
          <p:cNvSpPr txBox="1"/>
          <p:nvPr/>
        </p:nvSpPr>
        <p:spPr>
          <a:xfrm>
            <a:off x="6952486" y="3712376"/>
            <a:ext cx="219151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Contents don’t matter</a:t>
            </a:r>
            <a:endParaRPr lang="en-US" sz="1350" b="1" i="1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3EEF3B6-D8F1-40BB-8657-68B80A9FCAEE}"/>
              </a:ext>
            </a:extLst>
          </p:cNvPr>
          <p:cNvSpPr txBox="1"/>
          <p:nvPr/>
        </p:nvSpPr>
        <p:spPr>
          <a:xfrm>
            <a:off x="7292355" y="4172196"/>
            <a:ext cx="855511" cy="276999"/>
          </a:xfrm>
          <a:prstGeom prst="rect">
            <a:avLst/>
          </a:prstGeom>
          <a:solidFill>
            <a:srgbClr val="FF99CC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r>
              <a:rPr lang="en-US" sz="13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Uncached</a:t>
            </a:r>
            <a:endParaRPr lang="en-US" sz="13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057E7F0-53CE-4076-8DC7-C42B62FDC4F8}"/>
              </a:ext>
            </a:extLst>
          </p:cNvPr>
          <p:cNvSpPr txBox="1"/>
          <p:nvPr/>
        </p:nvSpPr>
        <p:spPr>
          <a:xfrm>
            <a:off x="8290030" y="4172196"/>
            <a:ext cx="672218" cy="28550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Cached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FBFC096-4708-4B95-80C9-28835DB15C7C}"/>
              </a:ext>
            </a:extLst>
          </p:cNvPr>
          <p:cNvSpPr txBox="1"/>
          <p:nvPr/>
        </p:nvSpPr>
        <p:spPr>
          <a:xfrm>
            <a:off x="5488352" y="4888569"/>
            <a:ext cx="4572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ym typeface="Wingdings" panose="05000000000000000000" pitchFamily="2" charset="2"/>
              </a:rPr>
              <a:t>  </a:t>
            </a:r>
            <a:endParaRPr lang="en-US" sz="90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1267612-DFD5-464F-BA38-A61B90E7873A}"/>
              </a:ext>
            </a:extLst>
          </p:cNvPr>
          <p:cNvSpPr txBox="1"/>
          <p:nvPr/>
        </p:nvSpPr>
        <p:spPr>
          <a:xfrm>
            <a:off x="6952486" y="3920170"/>
            <a:ext cx="219151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only care about cache </a:t>
            </a:r>
            <a:r>
              <a:rPr lang="en-US" sz="1350" b="1" i="1" dirty="0"/>
              <a:t>status</a:t>
            </a:r>
          </a:p>
        </p:txBody>
      </p:sp>
    </p:spTree>
    <p:extLst>
      <p:ext uri="{BB962C8B-B14F-4D97-AF65-F5344CB8AC3E}">
        <p14:creationId xmlns:p14="http://schemas.microsoft.com/office/powerpoint/2010/main" val="26182412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88B6A25E-3305-4C5E-AC0D-C2504BDBC9CD}"/>
              </a:ext>
            </a:extLst>
          </p:cNvPr>
          <p:cNvSpPr/>
          <p:nvPr/>
        </p:nvSpPr>
        <p:spPr>
          <a:xfrm>
            <a:off x="5410200" y="1405258"/>
            <a:ext cx="2362200" cy="174198"/>
          </a:xfrm>
          <a:prstGeom prst="rect">
            <a:avLst/>
          </a:prstGeom>
          <a:solidFill>
            <a:srgbClr val="FF99CC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endParaRPr lang="en-US" sz="135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9BF81F9-BE0D-4754-8824-E74D47FAEDCC}"/>
              </a:ext>
            </a:extLst>
          </p:cNvPr>
          <p:cNvSpPr/>
          <p:nvPr/>
        </p:nvSpPr>
        <p:spPr>
          <a:xfrm>
            <a:off x="5716951" y="2333161"/>
            <a:ext cx="1483949" cy="174198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endParaRPr lang="en-US" sz="135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4F5DAA5-2B0D-834E-B7D4-516EA6B4CD99}"/>
              </a:ext>
            </a:extLst>
          </p:cNvPr>
          <p:cNvSpPr/>
          <p:nvPr/>
        </p:nvSpPr>
        <p:spPr>
          <a:xfrm>
            <a:off x="5396112" y="2632171"/>
            <a:ext cx="1414210" cy="2487229"/>
          </a:xfrm>
          <a:prstGeom prst="rect">
            <a:avLst/>
          </a:prstGeom>
          <a:solidFill>
            <a:srgbClr val="FF99CC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endParaRPr lang="en-US" sz="135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D918053-E995-48F1-91AE-10A3698CA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190" y="212598"/>
            <a:ext cx="8449056" cy="582930"/>
          </a:xfrm>
        </p:spPr>
        <p:txBody>
          <a:bodyPr>
            <a:normAutofit fontScale="90000"/>
          </a:bodyPr>
          <a:lstStyle/>
          <a:p>
            <a:r>
              <a:rPr lang="en-US" dirty="0"/>
              <a:t>Conditional branch (Variant 1) attack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BA0A9B-71CA-4478-85B9-0A725314195A}"/>
              </a:ext>
            </a:extLst>
          </p:cNvPr>
          <p:cNvSpPr txBox="1"/>
          <p:nvPr/>
        </p:nvSpPr>
        <p:spPr>
          <a:xfrm>
            <a:off x="123093" y="1099957"/>
            <a:ext cx="4906107" cy="70788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if (x &lt; array1_size)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y = array2[array1[x]*4096];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5517891-2C8E-4FD6-BF62-0EB1D988B1E5}"/>
              </a:ext>
            </a:extLst>
          </p:cNvPr>
          <p:cNvSpPr txBox="1"/>
          <p:nvPr/>
        </p:nvSpPr>
        <p:spPr>
          <a:xfrm>
            <a:off x="5273044" y="993047"/>
            <a:ext cx="3855711" cy="4126354"/>
          </a:xfrm>
          <a:prstGeom prst="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</p:spPr>
        <p:txBody>
          <a:bodyPr wrap="square" rtlCol="0">
            <a:noAutofit/>
          </a:bodyPr>
          <a:lstStyle/>
          <a:p>
            <a:pPr marL="84535">
              <a:tabLst>
                <a:tab pos="385763" algn="l"/>
              </a:tabLst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Memory &amp; Cache Status</a:t>
            </a:r>
          </a:p>
          <a:p>
            <a:pPr marL="84535">
              <a:tabLst>
                <a:tab pos="385763" algn="l"/>
              </a:tabLst>
            </a:pPr>
            <a:endParaRPr lang="en-US" sz="450" dirty="0">
              <a:solidFill>
                <a:schemeClr val="tx1">
                  <a:lumMod val="75000"/>
                  <a:lumOff val="2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84535">
              <a:tabLst>
                <a:tab pos="385763" algn="l"/>
              </a:tabLst>
            </a:pP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array1_size = 00000008</a:t>
            </a:r>
          </a:p>
          <a:p>
            <a:pPr marL="84535">
              <a:tabLst>
                <a:tab pos="385763" algn="l"/>
              </a:tabLst>
            </a:pPr>
            <a:endParaRPr lang="en-US" sz="7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84535">
              <a:tabLst>
                <a:tab pos="385763" algn="l"/>
              </a:tabLst>
            </a:pP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Memory at </a:t>
            </a:r>
            <a: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</a:rPr>
              <a:t>array1</a:t>
            </a: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base:</a:t>
            </a:r>
            <a:endParaRPr lang="en-US" sz="135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84535">
              <a:tabLst>
                <a:tab pos="385763" algn="l"/>
              </a:tabLst>
            </a:pP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8 bytes of data (value doesn’t matter)</a:t>
            </a:r>
            <a:b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350" dirty="0">
                <a:cs typeface="Courier New" panose="02070309020205020404" pitchFamily="49" charset="0"/>
              </a:rPr>
              <a:t>Memory at </a:t>
            </a:r>
            <a: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</a:rPr>
              <a:t>array1</a:t>
            </a: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base+1000:</a:t>
            </a:r>
          </a:p>
          <a:p>
            <a:pPr marL="84535">
              <a:tabLst>
                <a:tab pos="385763" algn="l"/>
              </a:tabLst>
            </a:pPr>
            <a:r>
              <a:rPr lang="en-US" sz="135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09</a:t>
            </a:r>
            <a: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</a:rPr>
              <a:t> F1 98 CC 90...</a:t>
            </a:r>
            <a: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(</a:t>
            </a: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something secret)</a:t>
            </a:r>
          </a:p>
          <a:p>
            <a:pPr marL="84535">
              <a:tabLst>
                <a:tab pos="385763" algn="l"/>
              </a:tabLst>
            </a:pPr>
            <a:endParaRPr lang="en-US" sz="10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array2[ 0*4096]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array2[ 1*4096]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array2[ 2*4096]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array2[ 3*4096]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array2[ 4*4096]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array2[ 5*4096]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array2[ 6*4096]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array2[ 7*4096]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array2[ 8*4096]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array2[ 9*4096]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array2[10*4096]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array2[11*4096]</a:t>
            </a:r>
          </a:p>
        </p:txBody>
      </p:sp>
      <p:sp>
        <p:nvSpPr>
          <p:cNvPr id="31" name="Right Brace 30">
            <a:extLst>
              <a:ext uri="{FF2B5EF4-FFF2-40B4-BE49-F238E27FC236}">
                <a16:creationId xmlns:a16="http://schemas.microsoft.com/office/drawing/2014/main" id="{EA3BBA13-94ED-40F1-A7B5-31CDFD0FE4D1}"/>
              </a:ext>
            </a:extLst>
          </p:cNvPr>
          <p:cNvSpPr/>
          <p:nvPr/>
        </p:nvSpPr>
        <p:spPr>
          <a:xfrm>
            <a:off x="6814688" y="2627909"/>
            <a:ext cx="114299" cy="2452583"/>
          </a:xfrm>
          <a:prstGeom prst="rightBrace">
            <a:avLst>
              <a:gd name="adj1" fmla="val 49999"/>
              <a:gd name="adj2" fmla="val 50000"/>
            </a:avLst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rtlCol="0" anchor="ctr"/>
          <a:lstStyle/>
          <a:p>
            <a:pPr algn="ctr"/>
            <a:endParaRPr lang="en-US" sz="135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DBFE77D-E388-49B5-85DF-D5262D54140F}"/>
              </a:ext>
            </a:extLst>
          </p:cNvPr>
          <p:cNvSpPr txBox="1"/>
          <p:nvPr/>
        </p:nvSpPr>
        <p:spPr>
          <a:xfrm>
            <a:off x="6952486" y="3712376"/>
            <a:ext cx="219151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Contents don’t matter</a:t>
            </a:r>
            <a:endParaRPr lang="en-US" sz="1350" b="1" i="1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3EEF3B6-D8F1-40BB-8657-68B80A9FCAEE}"/>
              </a:ext>
            </a:extLst>
          </p:cNvPr>
          <p:cNvSpPr txBox="1"/>
          <p:nvPr/>
        </p:nvSpPr>
        <p:spPr>
          <a:xfrm>
            <a:off x="7292355" y="4172196"/>
            <a:ext cx="855511" cy="276999"/>
          </a:xfrm>
          <a:prstGeom prst="rect">
            <a:avLst/>
          </a:prstGeom>
          <a:solidFill>
            <a:srgbClr val="FF99CC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r>
              <a:rPr lang="en-US" sz="13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Uncached</a:t>
            </a:r>
            <a:endParaRPr lang="en-US" sz="13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057E7F0-53CE-4076-8DC7-C42B62FDC4F8}"/>
              </a:ext>
            </a:extLst>
          </p:cNvPr>
          <p:cNvSpPr txBox="1"/>
          <p:nvPr/>
        </p:nvSpPr>
        <p:spPr>
          <a:xfrm>
            <a:off x="8290030" y="4172196"/>
            <a:ext cx="672218" cy="28550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Cached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FBFC096-4708-4B95-80C9-28835DB15C7C}"/>
              </a:ext>
            </a:extLst>
          </p:cNvPr>
          <p:cNvSpPr txBox="1"/>
          <p:nvPr/>
        </p:nvSpPr>
        <p:spPr>
          <a:xfrm>
            <a:off x="5488352" y="4888569"/>
            <a:ext cx="4572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ym typeface="Wingdings" panose="05000000000000000000" pitchFamily="2" charset="2"/>
              </a:rPr>
              <a:t>  </a:t>
            </a:r>
            <a:endParaRPr lang="en-US" sz="90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1267612-DFD5-464F-BA38-A61B90E7873A}"/>
              </a:ext>
            </a:extLst>
          </p:cNvPr>
          <p:cNvSpPr txBox="1"/>
          <p:nvPr/>
        </p:nvSpPr>
        <p:spPr>
          <a:xfrm>
            <a:off x="6952486" y="3920170"/>
            <a:ext cx="219151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only care about cache </a:t>
            </a:r>
            <a:r>
              <a:rPr lang="en-US" sz="1350" b="1" i="1" dirty="0"/>
              <a:t>status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7AB21C-B94B-7A43-AFFC-F4DFC012ABA7}"/>
              </a:ext>
            </a:extLst>
          </p:cNvPr>
          <p:cNvSpPr txBox="1"/>
          <p:nvPr/>
        </p:nvSpPr>
        <p:spPr>
          <a:xfrm>
            <a:off x="0" y="2266950"/>
            <a:ext cx="5437906" cy="2544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prstClr val="black"/>
              </a:buClr>
            </a:pPr>
            <a:r>
              <a:rPr lang="en-US" sz="2000" dirty="0"/>
              <a:t>Attacker calls victim with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x</a:t>
            </a:r>
            <a:r>
              <a:rPr lang="en-US" sz="2000" dirty="0"/>
              <a:t>=1000</a:t>
            </a:r>
          </a:p>
          <a:p>
            <a:pPr>
              <a:lnSpc>
                <a:spcPct val="90000"/>
              </a:lnSpc>
              <a:spcBef>
                <a:spcPts val="750"/>
              </a:spcBef>
              <a:spcAft>
                <a:spcPts val="150"/>
              </a:spcAft>
              <a:buClr>
                <a:prstClr val="black"/>
              </a:buClr>
            </a:pPr>
            <a:r>
              <a:rPr lang="en-US" sz="2000" dirty="0"/>
              <a:t>Speculative exec while waiting for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array1_size:</a:t>
            </a:r>
            <a:endParaRPr lang="en-US" sz="2000" dirty="0"/>
          </a:p>
          <a:p>
            <a:pPr marL="630936" lvl="2" indent="-137160">
              <a:lnSpc>
                <a:spcPct val="90000"/>
              </a:lnSpc>
              <a:spcBef>
                <a:spcPts val="750"/>
              </a:spcBef>
              <a:spcAft>
                <a:spcPts val="150"/>
              </a:spcAft>
              <a:buClr>
                <a:prstClr val="black"/>
              </a:buClr>
              <a:buFont typeface="Wingdings 3" panose="05040102010807070707" pitchFamily="18" charset="2"/>
              <a:buChar char=""/>
            </a:pPr>
            <a:r>
              <a:rPr lang="en-US" sz="2000" dirty="0"/>
              <a:t>Predict that if() is true</a:t>
            </a:r>
          </a:p>
          <a:p>
            <a:pPr marL="630936" lvl="2" indent="-137160">
              <a:lnSpc>
                <a:spcPct val="90000"/>
              </a:lnSpc>
              <a:spcBef>
                <a:spcPts val="750"/>
              </a:spcBef>
              <a:spcAft>
                <a:spcPts val="150"/>
              </a:spcAft>
              <a:buClr>
                <a:prstClr val="black"/>
              </a:buClr>
              <a:buFont typeface="Wingdings 3" panose="05040102010807070707" pitchFamily="18" charset="2"/>
              <a:buChar char=""/>
            </a:pPr>
            <a:r>
              <a:rPr lang="en-US" sz="2000" dirty="0"/>
              <a:t>Read address (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array1</a:t>
            </a:r>
            <a:r>
              <a:rPr lang="en-US" sz="2000" dirty="0"/>
              <a:t> base +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x</a:t>
            </a:r>
            <a:r>
              <a:rPr lang="en-US" sz="2000" dirty="0"/>
              <a:t>)  </a:t>
            </a:r>
            <a:br>
              <a:rPr lang="en-US" sz="2000" dirty="0"/>
            </a:br>
            <a:r>
              <a:rPr lang="en-US" sz="2000" dirty="0"/>
              <a:t>  (using out-of-bounds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x</a:t>
            </a:r>
            <a:r>
              <a:rPr lang="en-US" sz="2000" dirty="0">
                <a:cs typeface="Courier New" panose="02070309020205020404" pitchFamily="49" charset="0"/>
              </a:rPr>
              <a:t>=1000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en-US" sz="2000" dirty="0"/>
              <a:t> </a:t>
            </a:r>
          </a:p>
          <a:p>
            <a:pPr marL="630936" lvl="2" indent="-137160">
              <a:lnSpc>
                <a:spcPct val="90000"/>
              </a:lnSpc>
              <a:spcBef>
                <a:spcPts val="750"/>
              </a:spcBef>
              <a:spcAft>
                <a:spcPts val="150"/>
              </a:spcAft>
              <a:buClr>
                <a:prstClr val="black"/>
              </a:buClr>
              <a:buFont typeface="Wingdings 3" panose="05040102010807070707" pitchFamily="18" charset="2"/>
              <a:buChar char=""/>
            </a:pPr>
            <a:r>
              <a:rPr lang="en-US" sz="2000" dirty="0"/>
              <a:t>Read returns secret byte = </a:t>
            </a:r>
            <a:r>
              <a:rPr lang="en-US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09</a:t>
            </a:r>
            <a:r>
              <a:rPr lang="en-US" sz="2000" dirty="0"/>
              <a:t>  </a:t>
            </a:r>
            <a:br>
              <a:rPr lang="en-US" sz="2000" dirty="0"/>
            </a:br>
            <a:r>
              <a:rPr lang="en-US" sz="2000" dirty="0"/>
              <a:t>  (in cache ⇒  fast )</a:t>
            </a:r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BCC31C0-7211-6845-8F8D-820E870D897C}"/>
              </a:ext>
            </a:extLst>
          </p:cNvPr>
          <p:cNvSpPr/>
          <p:nvPr/>
        </p:nvSpPr>
        <p:spPr>
          <a:xfrm>
            <a:off x="5651679" y="2229387"/>
            <a:ext cx="381000" cy="371011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FC93A45-DAD8-5C4D-9EB1-6B919CFACE50}"/>
              </a:ext>
            </a:extLst>
          </p:cNvPr>
          <p:cNvCxnSpPr>
            <a:cxnSpLocks/>
          </p:cNvCxnSpPr>
          <p:nvPr/>
        </p:nvCxnSpPr>
        <p:spPr>
          <a:xfrm flipH="1">
            <a:off x="8001000" y="1465546"/>
            <a:ext cx="53340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22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88B6A25E-3305-4C5E-AC0D-C2504BDBC9CD}"/>
              </a:ext>
            </a:extLst>
          </p:cNvPr>
          <p:cNvSpPr/>
          <p:nvPr/>
        </p:nvSpPr>
        <p:spPr>
          <a:xfrm>
            <a:off x="5410200" y="1405258"/>
            <a:ext cx="2362200" cy="174198"/>
          </a:xfrm>
          <a:prstGeom prst="rect">
            <a:avLst/>
          </a:prstGeom>
          <a:solidFill>
            <a:srgbClr val="FF99CC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endParaRPr lang="en-US" sz="135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9BF81F9-BE0D-4754-8824-E74D47FAEDCC}"/>
              </a:ext>
            </a:extLst>
          </p:cNvPr>
          <p:cNvSpPr/>
          <p:nvPr/>
        </p:nvSpPr>
        <p:spPr>
          <a:xfrm>
            <a:off x="5716951" y="2333161"/>
            <a:ext cx="1483949" cy="174198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endParaRPr lang="en-US" sz="135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4F5DAA5-2B0D-834E-B7D4-516EA6B4CD99}"/>
              </a:ext>
            </a:extLst>
          </p:cNvPr>
          <p:cNvSpPr/>
          <p:nvPr/>
        </p:nvSpPr>
        <p:spPr>
          <a:xfrm>
            <a:off x="5396112" y="2632171"/>
            <a:ext cx="1414210" cy="2487229"/>
          </a:xfrm>
          <a:prstGeom prst="rect">
            <a:avLst/>
          </a:prstGeom>
          <a:solidFill>
            <a:srgbClr val="FF99CC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endParaRPr lang="en-US" sz="135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09AFC3B-689C-1647-A311-F425D4252F3B}"/>
              </a:ext>
            </a:extLst>
          </p:cNvPr>
          <p:cNvSpPr/>
          <p:nvPr/>
        </p:nvSpPr>
        <p:spPr>
          <a:xfrm>
            <a:off x="5389603" y="4337653"/>
            <a:ext cx="1421085" cy="17436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endParaRPr lang="en-US" sz="135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D918053-E995-48F1-91AE-10A3698CA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190" y="212598"/>
            <a:ext cx="8449056" cy="582930"/>
          </a:xfrm>
        </p:spPr>
        <p:txBody>
          <a:bodyPr>
            <a:normAutofit fontScale="90000"/>
          </a:bodyPr>
          <a:lstStyle/>
          <a:p>
            <a:r>
              <a:rPr lang="en-US" dirty="0"/>
              <a:t>Conditional branch (Variant 1) attack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BA0A9B-71CA-4478-85B9-0A725314195A}"/>
              </a:ext>
            </a:extLst>
          </p:cNvPr>
          <p:cNvSpPr txBox="1"/>
          <p:nvPr/>
        </p:nvSpPr>
        <p:spPr>
          <a:xfrm>
            <a:off x="123093" y="1099957"/>
            <a:ext cx="4906107" cy="70788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if (x &lt; array1_size)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y = array2[array1[x]*4096];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5517891-2C8E-4FD6-BF62-0EB1D988B1E5}"/>
              </a:ext>
            </a:extLst>
          </p:cNvPr>
          <p:cNvSpPr txBox="1"/>
          <p:nvPr/>
        </p:nvSpPr>
        <p:spPr>
          <a:xfrm>
            <a:off x="5273044" y="993047"/>
            <a:ext cx="3855711" cy="4126354"/>
          </a:xfrm>
          <a:prstGeom prst="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</p:spPr>
        <p:txBody>
          <a:bodyPr wrap="square" rtlCol="0">
            <a:noAutofit/>
          </a:bodyPr>
          <a:lstStyle/>
          <a:p>
            <a:pPr marL="84535">
              <a:tabLst>
                <a:tab pos="385763" algn="l"/>
              </a:tabLst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Memory &amp; Cache Status</a:t>
            </a:r>
          </a:p>
          <a:p>
            <a:pPr marL="84535">
              <a:tabLst>
                <a:tab pos="385763" algn="l"/>
              </a:tabLst>
            </a:pPr>
            <a:endParaRPr lang="en-US" sz="450" dirty="0">
              <a:solidFill>
                <a:schemeClr val="tx1">
                  <a:lumMod val="75000"/>
                  <a:lumOff val="2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84535">
              <a:tabLst>
                <a:tab pos="385763" algn="l"/>
              </a:tabLst>
            </a:pP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array1_size = 00000008</a:t>
            </a:r>
          </a:p>
          <a:p>
            <a:pPr marL="84535">
              <a:tabLst>
                <a:tab pos="385763" algn="l"/>
              </a:tabLst>
            </a:pPr>
            <a:endParaRPr lang="en-US" sz="7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84535">
              <a:tabLst>
                <a:tab pos="385763" algn="l"/>
              </a:tabLst>
            </a:pP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Memory at </a:t>
            </a:r>
            <a: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</a:rPr>
              <a:t>array1</a:t>
            </a: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base:</a:t>
            </a:r>
            <a:endParaRPr lang="en-US" sz="135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84535">
              <a:tabLst>
                <a:tab pos="385763" algn="l"/>
              </a:tabLst>
            </a:pP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8 bytes of data (value doesn’t matter)</a:t>
            </a:r>
            <a:b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350" dirty="0">
                <a:cs typeface="Courier New" panose="02070309020205020404" pitchFamily="49" charset="0"/>
              </a:rPr>
              <a:t>Memory at </a:t>
            </a:r>
            <a: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</a:rPr>
              <a:t>array1</a:t>
            </a: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base+1000:</a:t>
            </a:r>
          </a:p>
          <a:p>
            <a:pPr marL="84535">
              <a:tabLst>
                <a:tab pos="385763" algn="l"/>
              </a:tabLst>
            </a:pPr>
            <a:r>
              <a:rPr lang="en-US" sz="135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09</a:t>
            </a:r>
            <a: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</a:rPr>
              <a:t> F1 98 CC 90...</a:t>
            </a:r>
            <a: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(</a:t>
            </a: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something secret)</a:t>
            </a:r>
          </a:p>
          <a:p>
            <a:pPr marL="84535">
              <a:tabLst>
                <a:tab pos="385763" algn="l"/>
              </a:tabLst>
            </a:pPr>
            <a:endParaRPr lang="en-US" sz="10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array2[ 0*4096]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array2[ 1*4096]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array2[ 2*4096]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array2[ 3*4096]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array2[ 4*4096]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array2[ 5*4096]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array2[ 6*4096]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array2[ 7*4096]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array2[ 8*4096]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array2[ 9*4096]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array2[10*4096]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array2[11*4096]</a:t>
            </a:r>
          </a:p>
        </p:txBody>
      </p:sp>
      <p:sp>
        <p:nvSpPr>
          <p:cNvPr id="31" name="Right Brace 30">
            <a:extLst>
              <a:ext uri="{FF2B5EF4-FFF2-40B4-BE49-F238E27FC236}">
                <a16:creationId xmlns:a16="http://schemas.microsoft.com/office/drawing/2014/main" id="{EA3BBA13-94ED-40F1-A7B5-31CDFD0FE4D1}"/>
              </a:ext>
            </a:extLst>
          </p:cNvPr>
          <p:cNvSpPr/>
          <p:nvPr/>
        </p:nvSpPr>
        <p:spPr>
          <a:xfrm>
            <a:off x="6814688" y="2627909"/>
            <a:ext cx="114299" cy="2452583"/>
          </a:xfrm>
          <a:prstGeom prst="rightBrace">
            <a:avLst>
              <a:gd name="adj1" fmla="val 49999"/>
              <a:gd name="adj2" fmla="val 50000"/>
            </a:avLst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rtlCol="0" anchor="ctr"/>
          <a:lstStyle/>
          <a:p>
            <a:pPr algn="ctr"/>
            <a:endParaRPr lang="en-US" sz="135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DBFE77D-E388-49B5-85DF-D5262D54140F}"/>
              </a:ext>
            </a:extLst>
          </p:cNvPr>
          <p:cNvSpPr txBox="1"/>
          <p:nvPr/>
        </p:nvSpPr>
        <p:spPr>
          <a:xfrm>
            <a:off x="6952486" y="3712376"/>
            <a:ext cx="219151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Contents don’t matter</a:t>
            </a:r>
            <a:endParaRPr lang="en-US" sz="1350" b="1" i="1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3EEF3B6-D8F1-40BB-8657-68B80A9FCAEE}"/>
              </a:ext>
            </a:extLst>
          </p:cNvPr>
          <p:cNvSpPr txBox="1"/>
          <p:nvPr/>
        </p:nvSpPr>
        <p:spPr>
          <a:xfrm>
            <a:off x="7292355" y="4172196"/>
            <a:ext cx="855511" cy="276999"/>
          </a:xfrm>
          <a:prstGeom prst="rect">
            <a:avLst/>
          </a:prstGeom>
          <a:solidFill>
            <a:srgbClr val="FF99CC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r>
              <a:rPr lang="en-US" sz="13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Uncached</a:t>
            </a:r>
            <a:endParaRPr lang="en-US" sz="13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057E7F0-53CE-4076-8DC7-C42B62FDC4F8}"/>
              </a:ext>
            </a:extLst>
          </p:cNvPr>
          <p:cNvSpPr txBox="1"/>
          <p:nvPr/>
        </p:nvSpPr>
        <p:spPr>
          <a:xfrm>
            <a:off x="8290030" y="4172196"/>
            <a:ext cx="672218" cy="28550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Cached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FBFC096-4708-4B95-80C9-28835DB15C7C}"/>
              </a:ext>
            </a:extLst>
          </p:cNvPr>
          <p:cNvSpPr txBox="1"/>
          <p:nvPr/>
        </p:nvSpPr>
        <p:spPr>
          <a:xfrm>
            <a:off x="5488352" y="4888569"/>
            <a:ext cx="4572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ym typeface="Wingdings" panose="05000000000000000000" pitchFamily="2" charset="2"/>
              </a:rPr>
              <a:t>  </a:t>
            </a:r>
            <a:endParaRPr lang="en-US" sz="90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1267612-DFD5-464F-BA38-A61B90E7873A}"/>
              </a:ext>
            </a:extLst>
          </p:cNvPr>
          <p:cNvSpPr txBox="1"/>
          <p:nvPr/>
        </p:nvSpPr>
        <p:spPr>
          <a:xfrm>
            <a:off x="6952486" y="3920170"/>
            <a:ext cx="219151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only care about cache </a:t>
            </a:r>
            <a:r>
              <a:rPr lang="en-US" sz="1350" b="1" i="1" dirty="0"/>
              <a:t>status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7AB21C-B94B-7A43-AFFC-F4DFC012ABA7}"/>
              </a:ext>
            </a:extLst>
          </p:cNvPr>
          <p:cNvSpPr txBox="1"/>
          <p:nvPr/>
        </p:nvSpPr>
        <p:spPr>
          <a:xfrm>
            <a:off x="136881" y="2190750"/>
            <a:ext cx="543790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prstClr val="black"/>
              </a:buClr>
            </a:pPr>
            <a:r>
              <a:rPr lang="en-US" sz="2000" dirty="0"/>
              <a:t>Attacker calls victim with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x</a:t>
            </a:r>
            <a:r>
              <a:rPr lang="en-US" sz="2000" dirty="0"/>
              <a:t>=1000</a:t>
            </a:r>
          </a:p>
          <a:p>
            <a:pPr marL="36576" lvl="1">
              <a:lnSpc>
                <a:spcPct val="90000"/>
              </a:lnSpc>
              <a:spcBef>
                <a:spcPts val="750"/>
              </a:spcBef>
              <a:spcAft>
                <a:spcPts val="150"/>
              </a:spcAft>
              <a:buClr>
                <a:prstClr val="black"/>
              </a:buClr>
            </a:pPr>
            <a:r>
              <a:rPr lang="en-US" sz="2000" dirty="0"/>
              <a:t>Next:</a:t>
            </a:r>
          </a:p>
          <a:p>
            <a:pPr marL="173736" lvl="1" indent="-137160">
              <a:lnSpc>
                <a:spcPct val="90000"/>
              </a:lnSpc>
              <a:spcBef>
                <a:spcPts val="750"/>
              </a:spcBef>
              <a:spcAft>
                <a:spcPts val="150"/>
              </a:spcAft>
              <a:buClr>
                <a:prstClr val="black"/>
              </a:buClr>
              <a:buFont typeface="Wingdings 3" panose="05040102010807070707" pitchFamily="18" charset="2"/>
              <a:buChar char=""/>
            </a:pPr>
            <a:r>
              <a:rPr lang="en-US" sz="2000" dirty="0"/>
              <a:t>Request mem at  (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array2</a:t>
            </a:r>
            <a:r>
              <a:rPr lang="en-US" sz="2000" dirty="0"/>
              <a:t> base + </a:t>
            </a:r>
            <a:r>
              <a:rPr lang="en-US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09</a:t>
            </a:r>
            <a:r>
              <a:rPr lang="en-US" sz="2000" dirty="0"/>
              <a:t>*4096)</a:t>
            </a:r>
          </a:p>
          <a:p>
            <a:pPr marL="173736" lvl="1" indent="-137160">
              <a:lnSpc>
                <a:spcPct val="90000"/>
              </a:lnSpc>
              <a:spcBef>
                <a:spcPts val="750"/>
              </a:spcBef>
              <a:spcAft>
                <a:spcPts val="150"/>
              </a:spcAft>
              <a:buClr>
                <a:prstClr val="black"/>
              </a:buClr>
              <a:buFont typeface="Wingdings 3" panose="05040102010807070707" pitchFamily="18" charset="2"/>
              <a:buChar char=""/>
            </a:pPr>
            <a:r>
              <a:rPr lang="en-US" sz="2000" dirty="0"/>
              <a:t>Brings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array2[</a:t>
            </a:r>
            <a:r>
              <a:rPr lang="en-US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09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*4096]</a:t>
            </a:r>
            <a:r>
              <a:rPr lang="en-US" sz="2000" dirty="0"/>
              <a:t> into the cache</a:t>
            </a:r>
          </a:p>
          <a:p>
            <a:pPr marL="173736" lvl="1" indent="-137160">
              <a:lnSpc>
                <a:spcPct val="90000"/>
              </a:lnSpc>
              <a:spcBef>
                <a:spcPts val="750"/>
              </a:spcBef>
              <a:spcAft>
                <a:spcPts val="150"/>
              </a:spcAft>
              <a:buClr>
                <a:prstClr val="black"/>
              </a:buClr>
              <a:buFont typeface="Wingdings 3" panose="05040102010807070707" pitchFamily="18" charset="2"/>
              <a:buChar char=""/>
            </a:pPr>
            <a:r>
              <a:rPr lang="en-US" sz="2000" dirty="0"/>
              <a:t>Realize if() is false:  discard speculative work</a:t>
            </a:r>
          </a:p>
          <a:p>
            <a:pPr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prstClr val="black"/>
              </a:buClr>
            </a:pPr>
            <a:endParaRPr lang="en-US" sz="2000" dirty="0"/>
          </a:p>
          <a:p>
            <a:pPr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prstClr val="black"/>
              </a:buClr>
            </a:pPr>
            <a:r>
              <a:rPr lang="en-US" sz="2000" dirty="0"/>
              <a:t>proceed to next instruction</a:t>
            </a:r>
            <a:endParaRPr lang="en-US" sz="800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C446027-247E-A743-93E3-AF70325E4911}"/>
              </a:ext>
            </a:extLst>
          </p:cNvPr>
          <p:cNvSpPr/>
          <p:nvPr/>
        </p:nvSpPr>
        <p:spPr>
          <a:xfrm>
            <a:off x="5651679" y="2226497"/>
            <a:ext cx="381000" cy="371011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2851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88B6A25E-3305-4C5E-AC0D-C2504BDBC9CD}"/>
              </a:ext>
            </a:extLst>
          </p:cNvPr>
          <p:cNvSpPr/>
          <p:nvPr/>
        </p:nvSpPr>
        <p:spPr>
          <a:xfrm>
            <a:off x="5410200" y="1405258"/>
            <a:ext cx="2362200" cy="174198"/>
          </a:xfrm>
          <a:prstGeom prst="rect">
            <a:avLst/>
          </a:prstGeom>
          <a:solidFill>
            <a:srgbClr val="FF99CC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endParaRPr lang="en-US" sz="135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9BF81F9-BE0D-4754-8824-E74D47FAEDCC}"/>
              </a:ext>
            </a:extLst>
          </p:cNvPr>
          <p:cNvSpPr/>
          <p:nvPr/>
        </p:nvSpPr>
        <p:spPr>
          <a:xfrm>
            <a:off x="5716951" y="2333161"/>
            <a:ext cx="1483949" cy="174198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endParaRPr lang="en-US" sz="135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4F5DAA5-2B0D-834E-B7D4-516EA6B4CD99}"/>
              </a:ext>
            </a:extLst>
          </p:cNvPr>
          <p:cNvSpPr/>
          <p:nvPr/>
        </p:nvSpPr>
        <p:spPr>
          <a:xfrm>
            <a:off x="5396112" y="2632171"/>
            <a:ext cx="1414210" cy="2487229"/>
          </a:xfrm>
          <a:prstGeom prst="rect">
            <a:avLst/>
          </a:prstGeom>
          <a:solidFill>
            <a:srgbClr val="FF99CC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endParaRPr lang="en-US" sz="135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09AFC3B-689C-1647-A311-F425D4252F3B}"/>
              </a:ext>
            </a:extLst>
          </p:cNvPr>
          <p:cNvSpPr/>
          <p:nvPr/>
        </p:nvSpPr>
        <p:spPr>
          <a:xfrm>
            <a:off x="5389603" y="4337653"/>
            <a:ext cx="1421085" cy="17436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endParaRPr lang="en-US" sz="135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D918053-E995-48F1-91AE-10A3698CA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190" y="212598"/>
            <a:ext cx="8449056" cy="582930"/>
          </a:xfrm>
        </p:spPr>
        <p:txBody>
          <a:bodyPr>
            <a:normAutofit fontScale="90000"/>
          </a:bodyPr>
          <a:lstStyle/>
          <a:p>
            <a:r>
              <a:rPr lang="en-US" dirty="0"/>
              <a:t>Conditional branch (Variant 1) attack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BA0A9B-71CA-4478-85B9-0A725314195A}"/>
              </a:ext>
            </a:extLst>
          </p:cNvPr>
          <p:cNvSpPr txBox="1"/>
          <p:nvPr/>
        </p:nvSpPr>
        <p:spPr>
          <a:xfrm>
            <a:off x="123093" y="1099957"/>
            <a:ext cx="4906107" cy="70788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if (x &lt; array1_size)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y = array2[array1[x]*4096];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5517891-2C8E-4FD6-BF62-0EB1D988B1E5}"/>
              </a:ext>
            </a:extLst>
          </p:cNvPr>
          <p:cNvSpPr txBox="1"/>
          <p:nvPr/>
        </p:nvSpPr>
        <p:spPr>
          <a:xfrm>
            <a:off x="5273044" y="993047"/>
            <a:ext cx="3855711" cy="4126354"/>
          </a:xfrm>
          <a:prstGeom prst="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</p:spPr>
        <p:txBody>
          <a:bodyPr wrap="square" rtlCol="0">
            <a:noAutofit/>
          </a:bodyPr>
          <a:lstStyle/>
          <a:p>
            <a:pPr marL="84535">
              <a:tabLst>
                <a:tab pos="385763" algn="l"/>
              </a:tabLst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Memory &amp; Cache Status</a:t>
            </a:r>
          </a:p>
          <a:p>
            <a:pPr marL="84535">
              <a:tabLst>
                <a:tab pos="385763" algn="l"/>
              </a:tabLst>
            </a:pPr>
            <a:endParaRPr lang="en-US" sz="450" dirty="0">
              <a:solidFill>
                <a:schemeClr val="tx1">
                  <a:lumMod val="75000"/>
                  <a:lumOff val="2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84535">
              <a:tabLst>
                <a:tab pos="385763" algn="l"/>
              </a:tabLst>
            </a:pP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array1_size = 00000008</a:t>
            </a:r>
          </a:p>
          <a:p>
            <a:pPr marL="84535">
              <a:tabLst>
                <a:tab pos="385763" algn="l"/>
              </a:tabLst>
            </a:pPr>
            <a:endParaRPr lang="en-US" sz="7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84535">
              <a:tabLst>
                <a:tab pos="385763" algn="l"/>
              </a:tabLst>
            </a:pP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Memory at </a:t>
            </a:r>
            <a: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</a:rPr>
              <a:t>array1</a:t>
            </a: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base:</a:t>
            </a:r>
            <a:endParaRPr lang="en-US" sz="135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84535">
              <a:tabLst>
                <a:tab pos="385763" algn="l"/>
              </a:tabLst>
            </a:pP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8 bytes of data (value doesn’t matter)</a:t>
            </a:r>
            <a:b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350" dirty="0">
                <a:cs typeface="Courier New" panose="02070309020205020404" pitchFamily="49" charset="0"/>
              </a:rPr>
              <a:t>Memory at </a:t>
            </a:r>
            <a: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</a:rPr>
              <a:t>array1</a:t>
            </a: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base+1000:</a:t>
            </a:r>
          </a:p>
          <a:p>
            <a:pPr marL="84535">
              <a:tabLst>
                <a:tab pos="385763" algn="l"/>
              </a:tabLst>
            </a:pPr>
            <a:r>
              <a:rPr lang="en-US" sz="135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09</a:t>
            </a:r>
            <a: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</a:rPr>
              <a:t> F1 98 CC 90...</a:t>
            </a:r>
            <a: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(</a:t>
            </a: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something secret)</a:t>
            </a:r>
          </a:p>
          <a:p>
            <a:pPr marL="84535">
              <a:tabLst>
                <a:tab pos="385763" algn="l"/>
              </a:tabLst>
            </a:pPr>
            <a:endParaRPr lang="en-US" sz="10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array2[ 0*4096]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array2[ 1*4096]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array2[ 2*4096]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array2[ 3*4096]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array2[ 4*4096]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array2[ 5*4096]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array2[ 6*4096]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array2[ 7*4096]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array2[ 8*4096]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array2[ 9*4096]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array2[10*4096]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array2[11*4096]</a:t>
            </a:r>
          </a:p>
        </p:txBody>
      </p:sp>
      <p:sp>
        <p:nvSpPr>
          <p:cNvPr id="31" name="Right Brace 30">
            <a:extLst>
              <a:ext uri="{FF2B5EF4-FFF2-40B4-BE49-F238E27FC236}">
                <a16:creationId xmlns:a16="http://schemas.microsoft.com/office/drawing/2014/main" id="{EA3BBA13-94ED-40F1-A7B5-31CDFD0FE4D1}"/>
              </a:ext>
            </a:extLst>
          </p:cNvPr>
          <p:cNvSpPr/>
          <p:nvPr/>
        </p:nvSpPr>
        <p:spPr>
          <a:xfrm>
            <a:off x="6814688" y="2627909"/>
            <a:ext cx="114299" cy="2452583"/>
          </a:xfrm>
          <a:prstGeom prst="rightBrace">
            <a:avLst>
              <a:gd name="adj1" fmla="val 49999"/>
              <a:gd name="adj2" fmla="val 50000"/>
            </a:avLst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rtlCol="0" anchor="ctr"/>
          <a:lstStyle/>
          <a:p>
            <a:pPr algn="ctr"/>
            <a:endParaRPr lang="en-US" sz="135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DBFE77D-E388-49B5-85DF-D5262D54140F}"/>
              </a:ext>
            </a:extLst>
          </p:cNvPr>
          <p:cNvSpPr txBox="1"/>
          <p:nvPr/>
        </p:nvSpPr>
        <p:spPr>
          <a:xfrm>
            <a:off x="6952486" y="3712376"/>
            <a:ext cx="219151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Contents don’t matter</a:t>
            </a:r>
            <a:endParaRPr lang="en-US" sz="1350" b="1" i="1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3EEF3B6-D8F1-40BB-8657-68B80A9FCAEE}"/>
              </a:ext>
            </a:extLst>
          </p:cNvPr>
          <p:cNvSpPr txBox="1"/>
          <p:nvPr/>
        </p:nvSpPr>
        <p:spPr>
          <a:xfrm>
            <a:off x="7292355" y="4172196"/>
            <a:ext cx="855511" cy="276999"/>
          </a:xfrm>
          <a:prstGeom prst="rect">
            <a:avLst/>
          </a:prstGeom>
          <a:solidFill>
            <a:srgbClr val="FF99CC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r>
              <a:rPr lang="en-US" sz="13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Uncached</a:t>
            </a:r>
            <a:endParaRPr lang="en-US" sz="13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057E7F0-53CE-4076-8DC7-C42B62FDC4F8}"/>
              </a:ext>
            </a:extLst>
          </p:cNvPr>
          <p:cNvSpPr txBox="1"/>
          <p:nvPr/>
        </p:nvSpPr>
        <p:spPr>
          <a:xfrm>
            <a:off x="8290030" y="4172196"/>
            <a:ext cx="672218" cy="28550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Cached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FBFC096-4708-4B95-80C9-28835DB15C7C}"/>
              </a:ext>
            </a:extLst>
          </p:cNvPr>
          <p:cNvSpPr txBox="1"/>
          <p:nvPr/>
        </p:nvSpPr>
        <p:spPr>
          <a:xfrm>
            <a:off x="5488352" y="4888569"/>
            <a:ext cx="4572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ym typeface="Wingdings" panose="05000000000000000000" pitchFamily="2" charset="2"/>
              </a:rPr>
              <a:t>  </a:t>
            </a:r>
            <a:endParaRPr lang="en-US" sz="90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1267612-DFD5-464F-BA38-A61B90E7873A}"/>
              </a:ext>
            </a:extLst>
          </p:cNvPr>
          <p:cNvSpPr txBox="1"/>
          <p:nvPr/>
        </p:nvSpPr>
        <p:spPr>
          <a:xfrm>
            <a:off x="6952486" y="3920170"/>
            <a:ext cx="219151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only care about cache </a:t>
            </a:r>
            <a:r>
              <a:rPr lang="en-US" sz="1350" b="1" i="1" dirty="0"/>
              <a:t>status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7AB21C-B94B-7A43-AFFC-F4DFC012ABA7}"/>
              </a:ext>
            </a:extLst>
          </p:cNvPr>
          <p:cNvSpPr txBox="1"/>
          <p:nvPr/>
        </p:nvSpPr>
        <p:spPr>
          <a:xfrm>
            <a:off x="136881" y="2266950"/>
            <a:ext cx="5117067" cy="2698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prstClr val="black"/>
              </a:buClr>
            </a:pPr>
            <a:r>
              <a:rPr lang="en-US" sz="2000" dirty="0"/>
              <a:t>Attacker calls victim with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x</a:t>
            </a:r>
            <a:r>
              <a:rPr lang="en-US" sz="2000" dirty="0"/>
              <a:t>=1000</a:t>
            </a:r>
          </a:p>
          <a:p>
            <a:pPr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prstClr val="black"/>
              </a:buClr>
            </a:pPr>
            <a:endParaRPr lang="en-US" dirty="0"/>
          </a:p>
          <a:p>
            <a:pPr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prstClr val="black"/>
              </a:buClr>
            </a:pPr>
            <a:r>
              <a:rPr lang="en-US" sz="2000" b="1" dirty="0"/>
              <a:t>Attacker</a:t>
            </a:r>
            <a:r>
              <a:rPr lang="en-US" sz="2000" dirty="0"/>
              <a:t>:   (another process or core)</a:t>
            </a:r>
          </a:p>
          <a:p>
            <a:pPr marL="285750" indent="-285750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prstClr val="black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for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=0 to 255:  </a:t>
            </a:r>
            <a:br>
              <a:rPr lang="en-US" sz="2000" dirty="0"/>
            </a:br>
            <a:r>
              <a:rPr lang="en-US" sz="2000" dirty="0"/>
              <a:t>   measure read time for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array2[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*</a:t>
            </a:r>
            <a:r>
              <a:rPr lang="en-US" sz="2000" dirty="0"/>
              <a:t>4096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  <a:endParaRPr lang="en-US" sz="2000" dirty="0"/>
          </a:p>
          <a:p>
            <a:pPr marL="285750" indent="-285750">
              <a:lnSpc>
                <a:spcPct val="90000"/>
              </a:lnSpc>
              <a:spcBef>
                <a:spcPts val="750"/>
              </a:spcBef>
              <a:spcAft>
                <a:spcPts val="150"/>
              </a:spcAft>
              <a:buClr>
                <a:prstClr val="black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cs typeface="Courier New" panose="02070309020205020404" pitchFamily="49" charset="0"/>
              </a:rPr>
              <a:t>When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09</a:t>
            </a:r>
            <a:r>
              <a:rPr lang="en-US" sz="2000" dirty="0"/>
              <a:t>  read is fast (cached), </a:t>
            </a:r>
            <a:br>
              <a:rPr lang="en-US" sz="2000" dirty="0"/>
            </a:br>
            <a:r>
              <a:rPr lang="en-US" sz="2000" dirty="0"/>
              <a:t>reveals secret byte !!</a:t>
            </a:r>
          </a:p>
          <a:p>
            <a:pPr marL="285750" indent="-285750">
              <a:lnSpc>
                <a:spcPct val="90000"/>
              </a:lnSpc>
              <a:spcBef>
                <a:spcPts val="750"/>
              </a:spcBef>
              <a:spcAft>
                <a:spcPts val="150"/>
              </a:spcAft>
              <a:buClr>
                <a:prstClr val="black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Repeat with many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x</a:t>
            </a:r>
            <a:r>
              <a:rPr lang="en-US" sz="2000" dirty="0"/>
              <a:t>   (10KB/s)</a:t>
            </a:r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57F5391-27C6-4D4D-91CD-507A37E079A5}"/>
              </a:ext>
            </a:extLst>
          </p:cNvPr>
          <p:cNvSpPr/>
          <p:nvPr/>
        </p:nvSpPr>
        <p:spPr>
          <a:xfrm>
            <a:off x="5651679" y="2226497"/>
            <a:ext cx="381000" cy="371011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146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D918053-E995-48F1-91AE-10A3698CA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71450"/>
            <a:ext cx="8229600" cy="857250"/>
          </a:xfrm>
        </p:spPr>
        <p:txBody>
          <a:bodyPr/>
          <a:lstStyle/>
          <a:p>
            <a:r>
              <a:rPr lang="en-US" dirty="0"/>
              <a:t>Violating JavaScript’s sandbox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877D7ED-41F3-49AE-8709-F04DBBBB2E63}"/>
              </a:ext>
            </a:extLst>
          </p:cNvPr>
          <p:cNvSpPr/>
          <p:nvPr/>
        </p:nvSpPr>
        <p:spPr>
          <a:xfrm>
            <a:off x="2210897" y="2328713"/>
            <a:ext cx="2299157" cy="1903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7A0210E-8553-4C1B-A987-4F5DCF35ADEA}"/>
              </a:ext>
            </a:extLst>
          </p:cNvPr>
          <p:cNvSpPr/>
          <p:nvPr/>
        </p:nvSpPr>
        <p:spPr>
          <a:xfrm>
            <a:off x="1407082" y="2328713"/>
            <a:ext cx="577256" cy="1903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BE6545-D74F-494F-9871-9946885E28D0}"/>
              </a:ext>
            </a:extLst>
          </p:cNvPr>
          <p:cNvSpPr txBox="1"/>
          <p:nvPr/>
        </p:nvSpPr>
        <p:spPr>
          <a:xfrm>
            <a:off x="534907" y="1720078"/>
            <a:ext cx="369542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chemeClr val="bg1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index</a:t>
            </a:r>
            <a:r>
              <a:rPr lang="en-US" sz="1350" dirty="0">
                <a:solidFill>
                  <a:schemeClr val="bg1">
                    <a:lumMod val="75000"/>
                  </a:schemeClr>
                </a:solidFill>
              </a:rPr>
              <a:t> will be in-bounds on training passes,</a:t>
            </a:r>
            <a:br>
              <a:rPr lang="en-US" sz="135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350" dirty="0">
                <a:solidFill>
                  <a:schemeClr val="bg1">
                    <a:lumMod val="75000"/>
                  </a:schemeClr>
                </a:solidFill>
              </a:rPr>
              <a:t>and out-of-bounds on attack passes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1C35FF-39BA-42C4-B172-366865E7C7CE}"/>
              </a:ext>
            </a:extLst>
          </p:cNvPr>
          <p:cNvSpPr txBox="1"/>
          <p:nvPr/>
        </p:nvSpPr>
        <p:spPr>
          <a:xfrm>
            <a:off x="4073288" y="1581150"/>
            <a:ext cx="497217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>
                    <a:lumMod val="75000"/>
                  </a:schemeClr>
                </a:solidFill>
              </a:rPr>
              <a:t>JIT thinks this check ensures </a:t>
            </a:r>
            <a:r>
              <a:rPr lang="en-US" sz="1350" b="1" dirty="0">
                <a:solidFill>
                  <a:schemeClr val="bg1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index</a:t>
            </a:r>
            <a:r>
              <a:rPr lang="en-US" sz="1350" dirty="0">
                <a:solidFill>
                  <a:schemeClr val="bg1">
                    <a:lumMod val="75000"/>
                  </a:schemeClr>
                </a:solidFill>
              </a:rPr>
              <a:t> &lt; </a:t>
            </a:r>
            <a:r>
              <a:rPr lang="en-US" sz="1350" b="1" dirty="0">
                <a:solidFill>
                  <a:schemeClr val="bg1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length</a:t>
            </a:r>
            <a:r>
              <a:rPr lang="en-US" sz="1350" dirty="0">
                <a:solidFill>
                  <a:schemeClr val="bg1">
                    <a:lumMod val="75000"/>
                  </a:schemeClr>
                </a:solidFill>
              </a:rPr>
              <a:t>, so it omits bounds check in next line.  Separate code evicts </a:t>
            </a:r>
            <a:r>
              <a:rPr lang="en-US" sz="1350" b="1" dirty="0">
                <a:solidFill>
                  <a:schemeClr val="bg1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length</a:t>
            </a:r>
            <a:r>
              <a:rPr lang="en-US" sz="1350" dirty="0">
                <a:solidFill>
                  <a:schemeClr val="bg1">
                    <a:lumMod val="75000"/>
                  </a:schemeClr>
                </a:solidFill>
              </a:rPr>
              <a:t> for attack passes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750DE23-A157-4F24-94E7-5D49D634D093}"/>
              </a:ext>
            </a:extLst>
          </p:cNvPr>
          <p:cNvSpPr/>
          <p:nvPr/>
        </p:nvSpPr>
        <p:spPr>
          <a:xfrm>
            <a:off x="1984338" y="2549844"/>
            <a:ext cx="2713597" cy="1903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6A78F0-D594-4249-93CE-37AA9866150E}"/>
              </a:ext>
            </a:extLst>
          </p:cNvPr>
          <p:cNvSpPr txBox="1"/>
          <p:nvPr/>
        </p:nvSpPr>
        <p:spPr>
          <a:xfrm>
            <a:off x="5138689" y="2141224"/>
            <a:ext cx="372351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>
                    <a:lumMod val="75000"/>
                  </a:schemeClr>
                </a:solidFill>
              </a:rPr>
              <a:t>Do the out-of-bounds read on attack passes!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4BF0D5D-2869-4771-8501-DE840964BE91}"/>
              </a:ext>
            </a:extLst>
          </p:cNvPr>
          <p:cNvSpPr/>
          <p:nvPr/>
        </p:nvSpPr>
        <p:spPr>
          <a:xfrm>
            <a:off x="4974228" y="2740822"/>
            <a:ext cx="1845247" cy="1903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553870-FD8D-49DD-82B1-60EFE44133A5}"/>
              </a:ext>
            </a:extLst>
          </p:cNvPr>
          <p:cNvSpPr txBox="1"/>
          <p:nvPr/>
        </p:nvSpPr>
        <p:spPr>
          <a:xfrm>
            <a:off x="5161326" y="3476594"/>
            <a:ext cx="308516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>
                    <a:lumMod val="75000"/>
                  </a:schemeClr>
                </a:solidFill>
              </a:rPr>
              <a:t>Keeps the JIT from adding unwanted bounds checks on the next line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0473340-9889-48D3-B3D1-4EECE5104C87}"/>
              </a:ext>
            </a:extLst>
          </p:cNvPr>
          <p:cNvSpPr/>
          <p:nvPr/>
        </p:nvSpPr>
        <p:spPr>
          <a:xfrm>
            <a:off x="2509789" y="2954608"/>
            <a:ext cx="1966124" cy="1903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D1AB1C-EB14-4AE0-A08C-FFD756ACE8D7}"/>
              </a:ext>
            </a:extLst>
          </p:cNvPr>
          <p:cNvSpPr txBox="1"/>
          <p:nvPr/>
        </p:nvSpPr>
        <p:spPr>
          <a:xfrm>
            <a:off x="3569356" y="3979418"/>
            <a:ext cx="357701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>
                    <a:lumMod val="75000"/>
                  </a:schemeClr>
                </a:solidFill>
              </a:rPr>
              <a:t>Leak out-of-bounds read result into cache state!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E54E2C5-DFD3-44A7-84D9-290739E1A31C}"/>
              </a:ext>
            </a:extLst>
          </p:cNvPr>
          <p:cNvSpPr/>
          <p:nvPr/>
        </p:nvSpPr>
        <p:spPr>
          <a:xfrm>
            <a:off x="1139423" y="2954608"/>
            <a:ext cx="1037334" cy="1903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E9971E8-8358-4371-BFC9-246666247866}"/>
              </a:ext>
            </a:extLst>
          </p:cNvPr>
          <p:cNvSpPr txBox="1"/>
          <p:nvPr/>
        </p:nvSpPr>
        <p:spPr>
          <a:xfrm>
            <a:off x="828169" y="3534400"/>
            <a:ext cx="253598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>
                    <a:lumMod val="75000"/>
                  </a:schemeClr>
                </a:solidFill>
              </a:rPr>
              <a:t>Need to use the result so the operations aren’t optimized away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01C948-6A63-462F-972F-0C8DDC735C6C}"/>
              </a:ext>
            </a:extLst>
          </p:cNvPr>
          <p:cNvSpPr txBox="1"/>
          <p:nvPr/>
        </p:nvSpPr>
        <p:spPr>
          <a:xfrm>
            <a:off x="6996205" y="3013841"/>
            <a:ext cx="199408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>
                    <a:lumMod val="75000"/>
                  </a:schemeClr>
                </a:solidFill>
              </a:rPr>
              <a:t>“|0” is a JS optimizer trick </a:t>
            </a:r>
            <a:br>
              <a:rPr lang="en-US" sz="135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350" dirty="0">
                <a:solidFill>
                  <a:schemeClr val="bg1">
                    <a:lumMod val="75000"/>
                  </a:schemeClr>
                </a:solidFill>
              </a:rPr>
              <a:t>(makes result an integer)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3573A6A-92E4-45E8-9E01-B4D0DFD41E3B}"/>
              </a:ext>
            </a:extLst>
          </p:cNvPr>
          <p:cNvCxnSpPr>
            <a:cxnSpLocks/>
          </p:cNvCxnSpPr>
          <p:nvPr/>
        </p:nvCxnSpPr>
        <p:spPr>
          <a:xfrm flipH="1" flipV="1">
            <a:off x="1441619" y="2146413"/>
            <a:ext cx="133212" cy="151509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B33248D-0B65-45D4-9146-814868A188F6}"/>
              </a:ext>
            </a:extLst>
          </p:cNvPr>
          <p:cNvCxnSpPr>
            <a:cxnSpLocks/>
          </p:cNvCxnSpPr>
          <p:nvPr/>
        </p:nvCxnSpPr>
        <p:spPr>
          <a:xfrm flipV="1">
            <a:off x="4264473" y="2010842"/>
            <a:ext cx="383727" cy="317871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A797C44-7EF3-4301-85DE-65B9EF24F912}"/>
              </a:ext>
            </a:extLst>
          </p:cNvPr>
          <p:cNvCxnSpPr>
            <a:cxnSpLocks/>
          </p:cNvCxnSpPr>
          <p:nvPr/>
        </p:nvCxnSpPr>
        <p:spPr>
          <a:xfrm flipV="1">
            <a:off x="4698489" y="2373234"/>
            <a:ext cx="501605" cy="214105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C8625EC-141C-4223-AE59-3F0EEC55A19C}"/>
              </a:ext>
            </a:extLst>
          </p:cNvPr>
          <p:cNvSpPr/>
          <p:nvPr/>
        </p:nvSpPr>
        <p:spPr>
          <a:xfrm>
            <a:off x="7019446" y="2740822"/>
            <a:ext cx="242579" cy="1903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>
                  <a:lumMod val="75000"/>
                </a:schemeClr>
              </a:solidFill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AB88EA4-E6CB-4B3D-8FC2-2E0F6775EE65}"/>
              </a:ext>
            </a:extLst>
          </p:cNvPr>
          <p:cNvCxnSpPr>
            <a:cxnSpLocks/>
          </p:cNvCxnSpPr>
          <p:nvPr/>
        </p:nvCxnSpPr>
        <p:spPr>
          <a:xfrm>
            <a:off x="7263668" y="2937625"/>
            <a:ext cx="203932" cy="103247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422A5F0-6E6E-4A1F-B7CB-C3CBF5087C04}"/>
              </a:ext>
            </a:extLst>
          </p:cNvPr>
          <p:cNvCxnSpPr>
            <a:cxnSpLocks/>
            <a:stCxn id="13" idx="0"/>
          </p:cNvCxnSpPr>
          <p:nvPr/>
        </p:nvCxnSpPr>
        <p:spPr>
          <a:xfrm flipH="1" flipV="1">
            <a:off x="6266579" y="2936919"/>
            <a:ext cx="437329" cy="539675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B6A1C1F-37FD-40F8-BA79-A69DB5C70157}"/>
              </a:ext>
            </a:extLst>
          </p:cNvPr>
          <p:cNvCxnSpPr>
            <a:cxnSpLocks/>
          </p:cNvCxnSpPr>
          <p:nvPr/>
        </p:nvCxnSpPr>
        <p:spPr>
          <a:xfrm flipH="1" flipV="1">
            <a:off x="3158940" y="3154219"/>
            <a:ext cx="663143" cy="864929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09C2D65-F50F-4AC2-BA1A-02AE59FA56EB}"/>
              </a:ext>
            </a:extLst>
          </p:cNvPr>
          <p:cNvCxnSpPr>
            <a:cxnSpLocks/>
            <a:endCxn id="16" idx="2"/>
          </p:cNvCxnSpPr>
          <p:nvPr/>
        </p:nvCxnSpPr>
        <p:spPr>
          <a:xfrm flipH="1" flipV="1">
            <a:off x="1658091" y="3144948"/>
            <a:ext cx="161606" cy="435554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1A51A167-DD8D-459B-893D-93F30BF6F786}"/>
              </a:ext>
            </a:extLst>
          </p:cNvPr>
          <p:cNvSpPr/>
          <p:nvPr/>
        </p:nvSpPr>
        <p:spPr>
          <a:xfrm>
            <a:off x="3158940" y="2746579"/>
            <a:ext cx="1312866" cy="1903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DF8F3FA-82BA-4E97-84E9-DC6EA4D4D00D}"/>
              </a:ext>
            </a:extLst>
          </p:cNvPr>
          <p:cNvSpPr/>
          <p:nvPr/>
        </p:nvSpPr>
        <p:spPr>
          <a:xfrm>
            <a:off x="933436" y="2289241"/>
            <a:ext cx="7119492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if (index &lt; </a:t>
            </a:r>
            <a:r>
              <a:rPr lang="en-US" sz="135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simpleByteArray.length</a:t>
            </a:r>
            <a:r>
              <a:rPr 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) {</a:t>
            </a:r>
          </a:p>
          <a:p>
            <a:r>
              <a:rPr 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  index = </a:t>
            </a:r>
            <a:r>
              <a:rPr lang="en-US" sz="135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simpleByteArray</a:t>
            </a:r>
            <a:r>
              <a:rPr 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[index | 0];</a:t>
            </a:r>
          </a:p>
          <a:p>
            <a:r>
              <a:rPr 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  index = (((index * TABLE1_STRIDE)|0) &amp; (TABLE1_BYTES-1))|0;</a:t>
            </a:r>
          </a:p>
          <a:p>
            <a:r>
              <a:rPr 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35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localJunk</a:t>
            </a:r>
            <a:r>
              <a:rPr 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 ^= </a:t>
            </a:r>
            <a:r>
              <a:rPr lang="en-US" sz="135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probeTable</a:t>
            </a:r>
            <a:r>
              <a:rPr 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[index|0]|0;</a:t>
            </a:r>
          </a:p>
          <a:p>
            <a:r>
              <a:rPr 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700B392-460D-4082-AF48-AA2F3F28F7B1}"/>
              </a:ext>
            </a:extLst>
          </p:cNvPr>
          <p:cNvSpPr txBox="1"/>
          <p:nvPr/>
        </p:nvSpPr>
        <p:spPr>
          <a:xfrm>
            <a:off x="3868455" y="3241372"/>
            <a:ext cx="357701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>
                    <a:lumMod val="75000"/>
                  </a:schemeClr>
                </a:solidFill>
              </a:rPr>
              <a:t>4096 bytes = memory page size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71B948F-098F-4BF1-9903-F9238B62E01A}"/>
              </a:ext>
            </a:extLst>
          </p:cNvPr>
          <p:cNvCxnSpPr>
            <a:cxnSpLocks/>
          </p:cNvCxnSpPr>
          <p:nvPr/>
        </p:nvCxnSpPr>
        <p:spPr>
          <a:xfrm flipH="1" flipV="1">
            <a:off x="4471320" y="2893722"/>
            <a:ext cx="207131" cy="416426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C51BB4F6-1361-4993-ACF4-1B3DC006FA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7427" y="590550"/>
            <a:ext cx="8158307" cy="930977"/>
          </a:xfrm>
        </p:spPr>
        <p:txBody>
          <a:bodyPr>
            <a:noAutofit/>
          </a:bodyPr>
          <a:lstStyle/>
          <a:p>
            <a:r>
              <a:rPr lang="en-US" sz="1800" dirty="0"/>
              <a:t>Browsers run JavaScript from untrusted websites</a:t>
            </a:r>
          </a:p>
          <a:p>
            <a:pPr lvl="1"/>
            <a:r>
              <a:rPr lang="en-US" sz="1600" dirty="0"/>
              <a:t>JIT compiler inserts safety checks, including bounds checks on array accesses</a:t>
            </a:r>
          </a:p>
          <a:p>
            <a:r>
              <a:rPr lang="en-US" sz="1800" dirty="0"/>
              <a:t>Speculative execution runs through safety checks… </a:t>
            </a:r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384B2C44-EC27-447F-A8BE-B8DE91601FD5}"/>
              </a:ext>
            </a:extLst>
          </p:cNvPr>
          <p:cNvSpPr txBox="1">
            <a:spLocks/>
          </p:cNvSpPr>
          <p:nvPr/>
        </p:nvSpPr>
        <p:spPr>
          <a:xfrm>
            <a:off x="207427" y="4457403"/>
            <a:ext cx="8479373" cy="864929"/>
          </a:xfrm>
          <a:prstGeom prst="rect">
            <a:avLst/>
          </a:prstGeom>
        </p:spPr>
        <p:txBody>
          <a:bodyPr vert="horz" lIns="0" tIns="34290" rIns="0" bIns="3429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Can evict length/</a:t>
            </a:r>
            <a:r>
              <a:rPr lang="en-US" sz="1800" dirty="0" err="1"/>
              <a:t>probeTable</a:t>
            </a:r>
            <a:r>
              <a:rPr lang="en-US" sz="1800" dirty="0"/>
              <a:t> from JavaScript (easy)</a:t>
            </a:r>
          </a:p>
          <a:p>
            <a:pPr>
              <a:spcBef>
                <a:spcPts val="600"/>
              </a:spcBef>
            </a:pPr>
            <a:r>
              <a:rPr lang="en-US" sz="1800" dirty="0"/>
              <a:t>   … then use timing to detect newly-cached location in </a:t>
            </a:r>
            <a:r>
              <a:rPr lang="en-US" sz="1800" dirty="0" err="1"/>
              <a:t>probeTable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67579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5" grpId="0"/>
      <p:bldP spid="9" grpId="0"/>
      <p:bldP spid="10" grpId="0" animBg="1"/>
      <p:bldP spid="11" grpId="0"/>
      <p:bldP spid="12" grpId="0" animBg="1"/>
      <p:bldP spid="13" grpId="0"/>
      <p:bldP spid="14" grpId="0" animBg="1"/>
      <p:bldP spid="15" grpId="0"/>
      <p:bldP spid="16" grpId="0" animBg="1"/>
      <p:bldP spid="17" grpId="0"/>
      <p:bldP spid="18" grpId="0"/>
      <p:bldP spid="26" grpId="0" animBg="1"/>
      <p:bldP spid="42" grpId="0" animBg="1"/>
      <p:bldP spid="2" grpId="0"/>
      <p:bldP spid="4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Intel  SGX  /  TDX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3200" dirty="0"/>
              <a:t>An overview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DD7945-7E11-6943-BAB2-34E83AFE8E41}"/>
              </a:ext>
            </a:extLst>
          </p:cNvPr>
          <p:cNvSpPr txBox="1"/>
          <p:nvPr/>
        </p:nvSpPr>
        <p:spPr>
          <a:xfrm>
            <a:off x="5257800" y="4219154"/>
            <a:ext cx="2922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(Software Guard </a:t>
            </a:r>
            <a:r>
              <a:rPr lang="en-US" dirty="0" err="1"/>
              <a:t>eXtensions</a:t>
            </a:r>
            <a:r>
              <a:rPr lang="en-US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1519871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4916" y="1046723"/>
            <a:ext cx="9009081" cy="396342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Indirect branches:  can go anywhere ,   e.g.    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jmp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rax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pPr lvl="1"/>
            <a:r>
              <a:rPr lang="en-US" dirty="0"/>
              <a:t>If destination is delayed, CPU guesses and proceeds speculatively</a:t>
            </a:r>
          </a:p>
          <a:p>
            <a:pPr lvl="1"/>
            <a:r>
              <a:rPr lang="en-US" dirty="0"/>
              <a:t>Find an indirect </a:t>
            </a:r>
            <a:r>
              <a:rPr lang="en-US" dirty="0" err="1"/>
              <a:t>jmp</a:t>
            </a:r>
            <a:r>
              <a:rPr lang="en-US" dirty="0"/>
              <a:t> with attacker controlled register(s)</a:t>
            </a:r>
            <a:br>
              <a:rPr lang="en-US" dirty="0"/>
            </a:br>
            <a:r>
              <a:rPr lang="en-US" dirty="0"/>
              <a:t>… then cause </a:t>
            </a:r>
            <a:r>
              <a:rPr lang="en-US" dirty="0" err="1"/>
              <a:t>mispredict</a:t>
            </a:r>
            <a:r>
              <a:rPr lang="en-US" dirty="0"/>
              <a:t> to a useful ‘gadget’   </a:t>
            </a:r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y = array2[array1[x]*4096]; 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ts val="1776"/>
              </a:spcBef>
              <a:buNone/>
            </a:pPr>
            <a:r>
              <a:rPr lang="en-US" sz="2400" dirty="0"/>
              <a:t>Attack steps:</a:t>
            </a:r>
          </a:p>
          <a:p>
            <a:pPr lvl="1"/>
            <a:r>
              <a:rPr lang="en-US" sz="2000" b="1" u="sng" dirty="0"/>
              <a:t>Mistrain</a:t>
            </a:r>
            <a:r>
              <a:rPr lang="en-US" sz="2000" b="1" dirty="0"/>
              <a:t> </a:t>
            </a:r>
            <a:r>
              <a:rPr lang="en-US" sz="2000" dirty="0"/>
              <a:t>branch prediction so speculative execution will go to gadget</a:t>
            </a:r>
          </a:p>
          <a:p>
            <a:pPr lvl="1"/>
            <a:r>
              <a:rPr lang="en-US" sz="2000" b="1" u="sng" dirty="0"/>
              <a:t>Evict</a:t>
            </a:r>
            <a:r>
              <a:rPr lang="en-US" sz="2000" dirty="0"/>
              <a:t> address [</a:t>
            </a:r>
            <a:r>
              <a:rPr lang="en-US" sz="2000" dirty="0" err="1"/>
              <a:t>rax</a:t>
            </a:r>
            <a:r>
              <a:rPr lang="en-US" sz="2000" dirty="0"/>
              <a:t>] from cache to cause speculative execution</a:t>
            </a:r>
          </a:p>
          <a:p>
            <a:pPr lvl="1"/>
            <a:r>
              <a:rPr lang="en-US" sz="2000" b="1" u="sng" dirty="0"/>
              <a:t>Execute</a:t>
            </a:r>
            <a:r>
              <a:rPr lang="en-US" sz="2000" dirty="0"/>
              <a:t> victim so it runs gadget speculatively</a:t>
            </a:r>
          </a:p>
          <a:p>
            <a:pPr lvl="1"/>
            <a:r>
              <a:rPr lang="en-US" sz="2000" b="1" u="sng" dirty="0"/>
              <a:t>Detect</a:t>
            </a:r>
            <a:r>
              <a:rPr lang="en-US" sz="2000" dirty="0"/>
              <a:t> change in cache state to determine memory data</a:t>
            </a:r>
            <a:endParaRPr lang="en-US" sz="2200" dirty="0"/>
          </a:p>
          <a:p>
            <a:pPr lvl="1"/>
            <a:endParaRPr lang="en-US" sz="1800" dirty="0"/>
          </a:p>
          <a:p>
            <a:pPr lvl="1"/>
            <a:endParaRPr lang="en-US" sz="180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D918053-E995-48F1-91AE-10A3698CA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Variant 2:  indirect branches</a:t>
            </a:r>
          </a:p>
        </p:txBody>
      </p:sp>
    </p:spTree>
    <p:extLst>
      <p:ext uri="{BB962C8B-B14F-4D97-AF65-F5344CB8AC3E}">
        <p14:creationId xmlns:p14="http://schemas.microsoft.com/office/powerpoint/2010/main" val="1915374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FFF416D-6D05-A84C-8F8F-06FF93848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Non-mitigations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6361CD-C46C-D349-B7C7-631481AE01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95350"/>
            <a:ext cx="8229600" cy="409575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Can we prevent </a:t>
            </a:r>
            <a:r>
              <a:rPr lang="en-US" dirty="0" err="1"/>
              <a:t>Spectre</a:t>
            </a:r>
            <a:r>
              <a:rPr lang="en-US" dirty="0"/>
              <a:t> without a huge cost in performance?</a:t>
            </a:r>
          </a:p>
          <a:p>
            <a:pPr marL="0" indent="0">
              <a:spcBef>
                <a:spcPts val="2376"/>
              </a:spcBef>
              <a:buNone/>
            </a:pPr>
            <a:r>
              <a:rPr lang="en-US" b="1" dirty="0"/>
              <a:t>Idea 1:</a:t>
            </a:r>
            <a:r>
              <a:rPr lang="en-US" dirty="0"/>
              <a:t>  fully restore cache state when speculation fails.    </a:t>
            </a:r>
          </a:p>
          <a:p>
            <a:pPr marL="0" indent="0">
              <a:spcBef>
                <a:spcPts val="1776"/>
              </a:spcBef>
              <a:buNone/>
            </a:pPr>
            <a:r>
              <a:rPr lang="en-US" b="1" dirty="0"/>
              <a:t>Problem: </a:t>
            </a:r>
            <a:r>
              <a:rPr lang="en-US" dirty="0"/>
              <a:t>Insecure!</a:t>
            </a:r>
          </a:p>
          <a:p>
            <a:pPr marL="922338" indent="-922338">
              <a:buNone/>
            </a:pPr>
            <a:r>
              <a:rPr lang="en-US" dirty="0"/>
              <a:t>	Speculative execution can have observable </a:t>
            </a:r>
            <a:br>
              <a:rPr lang="en-US" dirty="0"/>
            </a:br>
            <a:r>
              <a:rPr lang="en-US" dirty="0"/>
              <a:t>side effects beyond the cache state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FBCEBB-15C9-9148-85D4-11954420D701}"/>
              </a:ext>
            </a:extLst>
          </p:cNvPr>
          <p:cNvSpPr txBox="1"/>
          <p:nvPr/>
        </p:nvSpPr>
        <p:spPr>
          <a:xfrm>
            <a:off x="609600" y="3610511"/>
            <a:ext cx="4906107" cy="132343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if (x &lt; array1_size) {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y = array1[x];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do_something_observable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(y);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26CAA7B1-3115-A745-9257-3D4AFB40289C}"/>
              </a:ext>
            </a:extLst>
          </p:cNvPr>
          <p:cNvCxnSpPr>
            <a:cxnSpLocks/>
          </p:cNvCxnSpPr>
          <p:nvPr/>
        </p:nvCxnSpPr>
        <p:spPr>
          <a:xfrm flipH="1">
            <a:off x="5638800" y="4448711"/>
            <a:ext cx="5334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918201F4-C308-5F42-A68C-BBC3965B006C}"/>
              </a:ext>
            </a:extLst>
          </p:cNvPr>
          <p:cNvSpPr/>
          <p:nvPr/>
        </p:nvSpPr>
        <p:spPr>
          <a:xfrm>
            <a:off x="6172200" y="3943349"/>
            <a:ext cx="2590800" cy="99059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8788" indent="-458788"/>
            <a:r>
              <a:rPr lang="en-US" dirty="0">
                <a:solidFill>
                  <a:schemeClr val="tx1"/>
                </a:solidFill>
              </a:rPr>
              <a:t>occupy a bus:  detectable from another core,</a:t>
            </a:r>
          </a:p>
          <a:p>
            <a:r>
              <a:rPr lang="en-US" dirty="0">
                <a:solidFill>
                  <a:schemeClr val="tx1"/>
                </a:solidFill>
              </a:rPr>
              <a:t>or cause EM radiation</a:t>
            </a:r>
          </a:p>
        </p:txBody>
      </p:sp>
    </p:spTree>
    <p:extLst>
      <p:ext uri="{BB962C8B-B14F-4D97-AF65-F5344CB8AC3E}">
        <p14:creationId xmlns:p14="http://schemas.microsoft.com/office/powerpoint/2010/main" val="28527752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Content Placeholder 2">
            <a:extLst>
              <a:ext uri="{FF2B5EF4-FFF2-40B4-BE49-F238E27FC236}">
                <a16:creationId xmlns:a16="http://schemas.microsoft.com/office/drawing/2014/main" id="{B075626B-368B-42FC-871E-3B037D2FABAB}"/>
              </a:ext>
            </a:extLst>
          </p:cNvPr>
          <p:cNvSpPr txBox="1">
            <a:spLocks/>
          </p:cNvSpPr>
          <p:nvPr/>
        </p:nvSpPr>
        <p:spPr>
          <a:xfrm>
            <a:off x="214737" y="251744"/>
            <a:ext cx="8929263" cy="1539091"/>
          </a:xfrm>
          <a:prstGeom prst="rect">
            <a:avLst/>
          </a:prstGeom>
        </p:spPr>
        <p:txBody>
          <a:bodyPr vert="horz" lIns="0" tIns="34290" rIns="0" bIns="3429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Variant 1 mitigation:  </a:t>
            </a:r>
            <a:r>
              <a:rPr lang="en-US" dirty="0"/>
              <a:t>Speculation stopping instruction (e.g.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LFENCE</a:t>
            </a:r>
            <a:r>
              <a:rPr lang="en-US" dirty="0"/>
              <a:t>)</a:t>
            </a:r>
          </a:p>
          <a:p>
            <a:pPr lvl="1">
              <a:spcBef>
                <a:spcPts val="1400"/>
              </a:spcBef>
            </a:pPr>
            <a:endParaRPr lang="en-US" sz="2400" dirty="0"/>
          </a:p>
          <a:p>
            <a:pPr lvl="1">
              <a:spcBef>
                <a:spcPts val="1400"/>
              </a:spcBef>
            </a:pPr>
            <a:r>
              <a:rPr lang="en-US" sz="2400" dirty="0"/>
              <a:t>Idea:  insert 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LFENCE</a:t>
            </a:r>
            <a:r>
              <a:rPr lang="en-US" sz="2400" dirty="0"/>
              <a:t> on </a:t>
            </a:r>
            <a:r>
              <a:rPr lang="en-US" sz="2400" u="sng" dirty="0"/>
              <a:t>all</a:t>
            </a:r>
            <a:r>
              <a:rPr lang="en-US" sz="2400" dirty="0"/>
              <a:t> vuln. code paths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1DBD31F-2C56-1744-B33D-C510F466D246}"/>
              </a:ext>
            </a:extLst>
          </p:cNvPr>
          <p:cNvSpPr txBox="1"/>
          <p:nvPr/>
        </p:nvSpPr>
        <p:spPr>
          <a:xfrm>
            <a:off x="1676400" y="2844834"/>
            <a:ext cx="5486400" cy="101566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if (x &lt; array1_size)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LFENCE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lang="en-US" sz="2000" dirty="0">
                <a:cs typeface="Courier New" panose="02070309020205020404" pitchFamily="49" charset="0"/>
              </a:rPr>
              <a:t>// processor instruction</a:t>
            </a: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y = array2[ array1[x]*4096 ];</a:t>
            </a:r>
          </a:p>
        </p:txBody>
      </p:sp>
    </p:spTree>
    <p:extLst>
      <p:ext uri="{BB962C8B-B14F-4D97-AF65-F5344CB8AC3E}">
        <p14:creationId xmlns:p14="http://schemas.microsoft.com/office/powerpoint/2010/main" val="9753840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Rectangle 120">
            <a:extLst>
              <a:ext uri="{FF2B5EF4-FFF2-40B4-BE49-F238E27FC236}">
                <a16:creationId xmlns:a16="http://schemas.microsoft.com/office/drawing/2014/main" id="{26FD6CF3-1CB8-4690-988D-389FBEFD2752}"/>
              </a:ext>
            </a:extLst>
          </p:cNvPr>
          <p:cNvSpPr/>
          <p:nvPr/>
        </p:nvSpPr>
        <p:spPr>
          <a:xfrm>
            <a:off x="1012988" y="2811791"/>
            <a:ext cx="7750011" cy="575460"/>
          </a:xfrm>
          <a:prstGeom prst="rect">
            <a:avLst/>
          </a:prstGeom>
          <a:solidFill>
            <a:srgbClr val="E6C8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AF00EF11-F85F-4D8F-BA6A-CC5DB4720436}"/>
              </a:ext>
            </a:extLst>
          </p:cNvPr>
          <p:cNvSpPr/>
          <p:nvPr/>
        </p:nvSpPr>
        <p:spPr>
          <a:xfrm>
            <a:off x="1012988" y="3425143"/>
            <a:ext cx="7750011" cy="932099"/>
          </a:xfrm>
          <a:prstGeom prst="rect">
            <a:avLst/>
          </a:prstGeom>
          <a:solidFill>
            <a:srgbClr val="E6C8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79A7E84-5CCA-48DD-A2AA-9F3BF1A09B95}"/>
              </a:ext>
            </a:extLst>
          </p:cNvPr>
          <p:cNvSpPr/>
          <p:nvPr/>
        </p:nvSpPr>
        <p:spPr>
          <a:xfrm>
            <a:off x="1012988" y="1827103"/>
            <a:ext cx="7750011" cy="923478"/>
          </a:xfrm>
          <a:prstGeom prst="rect">
            <a:avLst/>
          </a:prstGeom>
          <a:solidFill>
            <a:srgbClr val="E6C8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7" name="Content Placeholder 2">
            <a:extLst>
              <a:ext uri="{FF2B5EF4-FFF2-40B4-BE49-F238E27FC236}">
                <a16:creationId xmlns:a16="http://schemas.microsoft.com/office/drawing/2014/main" id="{B075626B-368B-42FC-871E-3B037D2FABAB}"/>
              </a:ext>
            </a:extLst>
          </p:cNvPr>
          <p:cNvSpPr txBox="1">
            <a:spLocks/>
          </p:cNvSpPr>
          <p:nvPr/>
        </p:nvSpPr>
        <p:spPr>
          <a:xfrm>
            <a:off x="214737" y="251744"/>
            <a:ext cx="8929263" cy="1539091"/>
          </a:xfrm>
          <a:prstGeom prst="rect">
            <a:avLst/>
          </a:prstGeom>
        </p:spPr>
        <p:txBody>
          <a:bodyPr vert="horz" lIns="0" tIns="34290" rIns="0" bIns="3429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Variant 1 mitigation:  </a:t>
            </a:r>
            <a:r>
              <a:rPr lang="en-US" dirty="0"/>
              <a:t>Speculation stopping instruction (e.g.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LFENCE</a:t>
            </a:r>
            <a:r>
              <a:rPr lang="en-US" dirty="0"/>
              <a:t>)</a:t>
            </a:r>
          </a:p>
          <a:p>
            <a:pPr lvl="1">
              <a:spcBef>
                <a:spcPts val="2600"/>
              </a:spcBef>
            </a:pPr>
            <a:r>
              <a:rPr lang="en-US" sz="2400" dirty="0"/>
              <a:t>Claim:  efficient, no performance impact on benchmark software</a:t>
            </a:r>
          </a:p>
        </p:txBody>
      </p:sp>
      <p:sp>
        <p:nvSpPr>
          <p:cNvPr id="98" name="Content Placeholder 2">
            <a:extLst>
              <a:ext uri="{FF2B5EF4-FFF2-40B4-BE49-F238E27FC236}">
                <a16:creationId xmlns:a16="http://schemas.microsoft.com/office/drawing/2014/main" id="{43A44002-984D-428A-8A46-5E1C01E04F85}"/>
              </a:ext>
            </a:extLst>
          </p:cNvPr>
          <p:cNvSpPr txBox="1">
            <a:spLocks/>
          </p:cNvSpPr>
          <p:nvPr/>
        </p:nvSpPr>
        <p:spPr>
          <a:xfrm>
            <a:off x="914400" y="2114550"/>
            <a:ext cx="2617732" cy="263924"/>
          </a:xfrm>
          <a:prstGeom prst="rect">
            <a:avLst/>
          </a:prstGeom>
        </p:spPr>
        <p:txBody>
          <a:bodyPr vert="horz" lIns="0" tIns="34290" rIns="0" bIns="3429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0876" lvl="1" indent="0">
              <a:buNone/>
            </a:pPr>
            <a:r>
              <a:rPr lang="en-US" sz="1600" dirty="0"/>
              <a:t>Insert LFENCEs manually?</a:t>
            </a:r>
            <a:endParaRPr lang="en-US" sz="1400" dirty="0"/>
          </a:p>
        </p:txBody>
      </p:sp>
      <p:sp>
        <p:nvSpPr>
          <p:cNvPr id="100" name="Content Placeholder 2">
            <a:extLst>
              <a:ext uri="{FF2B5EF4-FFF2-40B4-BE49-F238E27FC236}">
                <a16:creationId xmlns:a16="http://schemas.microsoft.com/office/drawing/2014/main" id="{533ADFDF-9819-4E3A-BB45-672C24A2F867}"/>
              </a:ext>
            </a:extLst>
          </p:cNvPr>
          <p:cNvSpPr txBox="1">
            <a:spLocks/>
          </p:cNvSpPr>
          <p:nvPr/>
        </p:nvSpPr>
        <p:spPr>
          <a:xfrm>
            <a:off x="3333172" y="1921002"/>
            <a:ext cx="5277428" cy="726948"/>
          </a:xfrm>
          <a:prstGeom prst="rect">
            <a:avLst/>
          </a:prstGeom>
        </p:spPr>
        <p:txBody>
          <a:bodyPr vert="horz" lIns="0" tIns="34290" rIns="0" bIns="3429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0876" lvl="1" indent="0">
              <a:buNone/>
            </a:pPr>
            <a:r>
              <a:rPr lang="en-US" sz="1400" dirty="0">
                <a:solidFill>
                  <a:schemeClr val="tx1"/>
                </a:solidFill>
              </a:rPr>
              <a:t>Often millions of control flow paths</a:t>
            </a:r>
          </a:p>
          <a:p>
            <a:pPr marL="150876" lvl="1" indent="0">
              <a:buNone/>
            </a:pPr>
            <a:r>
              <a:rPr lang="en-US" sz="1400" dirty="0">
                <a:solidFill>
                  <a:schemeClr val="tx1"/>
                </a:solidFill>
              </a:rPr>
              <a:t>Too confusing - speculation runs 188++ instructions, crosses modules</a:t>
            </a:r>
          </a:p>
          <a:p>
            <a:pPr marL="150876" lvl="1" indent="0">
              <a:buNone/>
            </a:pPr>
            <a:r>
              <a:rPr lang="en-US" sz="1400" dirty="0">
                <a:solidFill>
                  <a:schemeClr val="tx1"/>
                </a:solidFill>
              </a:rPr>
              <a:t>Too risky – miss one and attacker can read entire process memory</a:t>
            </a:r>
          </a:p>
        </p:txBody>
      </p:sp>
      <p:sp>
        <p:nvSpPr>
          <p:cNvPr id="101" name="Content Placeholder 2">
            <a:extLst>
              <a:ext uri="{FF2B5EF4-FFF2-40B4-BE49-F238E27FC236}">
                <a16:creationId xmlns:a16="http://schemas.microsoft.com/office/drawing/2014/main" id="{0E0A0C8E-9451-4A4F-AB0C-79D86C767EE4}"/>
              </a:ext>
            </a:extLst>
          </p:cNvPr>
          <p:cNvSpPr txBox="1">
            <a:spLocks/>
          </p:cNvSpPr>
          <p:nvPr/>
        </p:nvSpPr>
        <p:spPr>
          <a:xfrm>
            <a:off x="914400" y="2907247"/>
            <a:ext cx="2815172" cy="263924"/>
          </a:xfrm>
          <a:prstGeom prst="rect">
            <a:avLst/>
          </a:prstGeom>
        </p:spPr>
        <p:txBody>
          <a:bodyPr vert="horz" lIns="0" tIns="34290" rIns="0" bIns="3429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0876" lvl="1" indent="0">
              <a:buNone/>
            </a:pPr>
            <a:r>
              <a:rPr lang="en-US" sz="1600" dirty="0"/>
              <a:t>Put LFENCES everywhere?</a:t>
            </a:r>
            <a:endParaRPr lang="en-US" sz="1400" dirty="0"/>
          </a:p>
        </p:txBody>
      </p:sp>
      <p:sp>
        <p:nvSpPr>
          <p:cNvPr id="103" name="Content Placeholder 2">
            <a:extLst>
              <a:ext uri="{FF2B5EF4-FFF2-40B4-BE49-F238E27FC236}">
                <a16:creationId xmlns:a16="http://schemas.microsoft.com/office/drawing/2014/main" id="{636DD7F3-45DB-4888-BA39-80B4920DDB6E}"/>
              </a:ext>
            </a:extLst>
          </p:cNvPr>
          <p:cNvSpPr txBox="1">
            <a:spLocks/>
          </p:cNvSpPr>
          <p:nvPr/>
        </p:nvSpPr>
        <p:spPr>
          <a:xfrm>
            <a:off x="3345807" y="2876550"/>
            <a:ext cx="5264793" cy="430786"/>
          </a:xfrm>
          <a:prstGeom prst="rect">
            <a:avLst/>
          </a:prstGeom>
        </p:spPr>
        <p:txBody>
          <a:bodyPr vert="horz" lIns="0" tIns="34290" rIns="0" bIns="3429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0876" lvl="1" indent="0">
              <a:buNone/>
            </a:pPr>
            <a:r>
              <a:rPr lang="en-US" sz="1400" dirty="0">
                <a:solidFill>
                  <a:schemeClr val="tx1"/>
                </a:solidFill>
              </a:rPr>
              <a:t>Abysmal performance - LFENCE is </a:t>
            </a:r>
            <a:r>
              <a:rPr lang="en-US" sz="1400" u="sng" dirty="0">
                <a:solidFill>
                  <a:schemeClr val="tx1"/>
                </a:solidFill>
              </a:rPr>
              <a:t>very</a:t>
            </a:r>
            <a:r>
              <a:rPr lang="en-US" sz="1400" dirty="0">
                <a:solidFill>
                  <a:schemeClr val="tx1"/>
                </a:solidFill>
              </a:rPr>
              <a:t> slow</a:t>
            </a:r>
          </a:p>
        </p:txBody>
      </p:sp>
      <p:sp>
        <p:nvSpPr>
          <p:cNvPr id="105" name="Content Placeholder 2">
            <a:extLst>
              <a:ext uri="{FF2B5EF4-FFF2-40B4-BE49-F238E27FC236}">
                <a16:creationId xmlns:a16="http://schemas.microsoft.com/office/drawing/2014/main" id="{99A45E37-1B0A-4927-A0E5-956C9A99A16E}"/>
              </a:ext>
            </a:extLst>
          </p:cNvPr>
          <p:cNvSpPr txBox="1">
            <a:spLocks/>
          </p:cNvSpPr>
          <p:nvPr/>
        </p:nvSpPr>
        <p:spPr>
          <a:xfrm>
            <a:off x="914400" y="3679426"/>
            <a:ext cx="2617732" cy="263924"/>
          </a:xfrm>
          <a:prstGeom prst="rect">
            <a:avLst/>
          </a:prstGeom>
        </p:spPr>
        <p:txBody>
          <a:bodyPr vert="horz" lIns="0" tIns="34290" rIns="0" bIns="3429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0876" lvl="1" indent="0">
              <a:buNone/>
            </a:pPr>
            <a:r>
              <a:rPr lang="en-US" sz="1600" dirty="0"/>
              <a:t>Insert by smart compiler?</a:t>
            </a:r>
            <a:endParaRPr lang="en-US" sz="14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A6AAB66-775F-4E56-8F33-01D751BA2733}"/>
              </a:ext>
            </a:extLst>
          </p:cNvPr>
          <p:cNvSpPr/>
          <p:nvPr/>
        </p:nvSpPr>
        <p:spPr>
          <a:xfrm>
            <a:off x="304800" y="4640818"/>
            <a:ext cx="8305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Transfer of blame (CPU -&gt; SW):   “you should have put an </a:t>
            </a:r>
            <a:r>
              <a:rPr lang="en-US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LFENCE</a:t>
            </a:r>
            <a:r>
              <a:rPr lang="en-US" dirty="0">
                <a:solidFill>
                  <a:srgbClr val="C00000"/>
                </a:solidFill>
              </a:rPr>
              <a:t> there”</a:t>
            </a:r>
            <a:endParaRPr lang="en-US" dirty="0"/>
          </a:p>
        </p:txBody>
      </p:sp>
      <p:sp>
        <p:nvSpPr>
          <p:cNvPr id="119" name="Content Placeholder 2">
            <a:extLst>
              <a:ext uri="{FF2B5EF4-FFF2-40B4-BE49-F238E27FC236}">
                <a16:creationId xmlns:a16="http://schemas.microsoft.com/office/drawing/2014/main" id="{19BCA638-E59F-4EEB-98B8-D617B3CB917A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3261411" y="3534057"/>
            <a:ext cx="5699753" cy="823185"/>
          </a:xfrm>
        </p:spPr>
        <p:txBody>
          <a:bodyPr>
            <a:noAutofit/>
          </a:bodyPr>
          <a:lstStyle/>
          <a:p>
            <a:pPr marL="150876" lvl="1" indent="0">
              <a:buNone/>
            </a:pPr>
            <a:r>
              <a:rPr lang="en-US" sz="1400" dirty="0"/>
              <a:t>Must protect against all potentially-exploitable patterns</a:t>
            </a:r>
          </a:p>
          <a:p>
            <a:pPr marL="150876" lvl="1" indent="0">
              <a:buNone/>
            </a:pPr>
            <a:r>
              <a:rPr lang="en-US" sz="1400" dirty="0"/>
              <a:t>Supported in LLVM, along with other mitigations</a:t>
            </a:r>
          </a:p>
          <a:p>
            <a:pPr marL="150876" lvl="1" indent="0">
              <a:buNone/>
            </a:pPr>
            <a:r>
              <a:rPr lang="en-US" sz="1400" dirty="0"/>
              <a:t>	⟹ protects all LLVM-based compilers</a:t>
            </a:r>
          </a:p>
        </p:txBody>
      </p:sp>
      <p:sp>
        <p:nvSpPr>
          <p:cNvPr id="107" name="&quot;Not Allowed&quot; Symbol 106">
            <a:extLst>
              <a:ext uri="{FF2B5EF4-FFF2-40B4-BE49-F238E27FC236}">
                <a16:creationId xmlns:a16="http://schemas.microsoft.com/office/drawing/2014/main" id="{50DCC49C-E9DA-4914-9296-136C1F43E878}"/>
              </a:ext>
            </a:extLst>
          </p:cNvPr>
          <p:cNvSpPr/>
          <p:nvPr/>
        </p:nvSpPr>
        <p:spPr>
          <a:xfrm>
            <a:off x="1625598" y="2038350"/>
            <a:ext cx="612067" cy="517962"/>
          </a:xfrm>
          <a:prstGeom prst="noSmoking">
            <a:avLst>
              <a:gd name="adj" fmla="val 13445"/>
            </a:avLst>
          </a:prstGeom>
          <a:solidFill>
            <a:srgbClr val="FF000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108" name="&quot;Not Allowed&quot; Symbol 107">
            <a:extLst>
              <a:ext uri="{FF2B5EF4-FFF2-40B4-BE49-F238E27FC236}">
                <a16:creationId xmlns:a16="http://schemas.microsoft.com/office/drawing/2014/main" id="{E1ACCEBB-8732-4430-BCE9-8E425601EF96}"/>
              </a:ext>
            </a:extLst>
          </p:cNvPr>
          <p:cNvSpPr/>
          <p:nvPr/>
        </p:nvSpPr>
        <p:spPr>
          <a:xfrm>
            <a:off x="1625598" y="2850792"/>
            <a:ext cx="612067" cy="517962"/>
          </a:xfrm>
          <a:prstGeom prst="noSmoking">
            <a:avLst>
              <a:gd name="adj" fmla="val 13445"/>
            </a:avLst>
          </a:prstGeom>
          <a:solidFill>
            <a:srgbClr val="FF000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tx1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21F61E0-6D00-4AF3-ABD3-80F42892F615}"/>
              </a:ext>
            </a:extLst>
          </p:cNvPr>
          <p:cNvGrpSpPr/>
          <p:nvPr/>
        </p:nvGrpSpPr>
        <p:grpSpPr>
          <a:xfrm>
            <a:off x="1625598" y="3586804"/>
            <a:ext cx="612067" cy="565902"/>
            <a:chOff x="555796" y="6074571"/>
            <a:chExt cx="708660" cy="754535"/>
          </a:xfrm>
        </p:grpSpPr>
        <p:sp>
          <p:nvSpPr>
            <p:cNvPr id="3" name="Circle: Hollow 2">
              <a:extLst>
                <a:ext uri="{FF2B5EF4-FFF2-40B4-BE49-F238E27FC236}">
                  <a16:creationId xmlns:a16="http://schemas.microsoft.com/office/drawing/2014/main" id="{56EF5B4D-4969-4166-8A8F-79C9DDD43851}"/>
                </a:ext>
              </a:extLst>
            </p:cNvPr>
            <p:cNvSpPr/>
            <p:nvPr/>
          </p:nvSpPr>
          <p:spPr>
            <a:xfrm>
              <a:off x="555796" y="6074571"/>
              <a:ext cx="708660" cy="682576"/>
            </a:xfrm>
            <a:prstGeom prst="donut">
              <a:avLst>
                <a:gd name="adj" fmla="val 12481"/>
              </a:avLst>
            </a:prstGeom>
            <a:solidFill>
              <a:srgbClr val="FF0000">
                <a:alpha val="28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6DE96B8-00EF-4885-8967-D854A8EDD5B6}"/>
                </a:ext>
              </a:extLst>
            </p:cNvPr>
            <p:cNvSpPr/>
            <p:nvPr/>
          </p:nvSpPr>
          <p:spPr>
            <a:xfrm>
              <a:off x="762948" y="6080184"/>
              <a:ext cx="289953" cy="748922"/>
            </a:xfrm>
            <a:prstGeom prst="rect">
              <a:avLst/>
            </a:prstGeom>
            <a:noFill/>
          </p:spPr>
          <p:txBody>
            <a:bodyPr wrap="square" lIns="68580" tIns="34290" rIns="68580" bIns="34290">
              <a:spAutoFit/>
            </a:bodyPr>
            <a:lstStyle/>
            <a:p>
              <a:pPr algn="ctr"/>
              <a:r>
                <a:rPr lang="en-US" sz="3200" b="1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ED9090"/>
                  </a:solidFill>
                </a:rPr>
                <a:t>✓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36372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 animBg="1"/>
      <p:bldP spid="122" grpId="0" animBg="1"/>
      <p:bldP spid="14" grpId="0" animBg="1"/>
      <p:bldP spid="98" grpId="0"/>
      <p:bldP spid="100" grpId="0"/>
      <p:bldP spid="101" grpId="0"/>
      <p:bldP spid="103" grpId="0"/>
      <p:bldP spid="105" grpId="0"/>
      <p:bldP spid="27" grpId="0"/>
      <p:bldP spid="119" grpId="0" build="p"/>
      <p:bldP spid="107" grpId="0" animBg="1"/>
      <p:bldP spid="10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A4F01BE-060C-49A5-9C90-4FD0A04787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057275"/>
            <a:ext cx="4523076" cy="32766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9C1A38A-9564-4C82-B492-B3A4D80AA2D7}"/>
              </a:ext>
            </a:extLst>
          </p:cNvPr>
          <p:cNvSpPr txBox="1">
            <a:spLocks/>
          </p:cNvSpPr>
          <p:nvPr/>
        </p:nvSpPr>
        <p:spPr>
          <a:xfrm>
            <a:off x="457200" y="4619625"/>
            <a:ext cx="8077200" cy="457200"/>
          </a:xfrm>
          <a:prstGeom prst="rect">
            <a:avLst/>
          </a:prstGeom>
        </p:spPr>
        <p:txBody>
          <a:bodyPr vert="horz" lIns="0" tIns="34290" rIns="0" bIns="3429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Oops!    Variant 4:  speculative store </a:t>
            </a: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211B7543-435A-694B-B19D-B2578B113917}"/>
              </a:ext>
            </a:extLst>
          </p:cNvPr>
          <p:cNvSpPr txBox="1">
            <a:spLocks/>
          </p:cNvSpPr>
          <p:nvPr/>
        </p:nvSpPr>
        <p:spPr>
          <a:xfrm>
            <a:off x="457200" y="-1905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Mitigations: Indirect branch variant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ED2ACC-6453-B34F-B307-ED015C425B8D}"/>
              </a:ext>
            </a:extLst>
          </p:cNvPr>
          <p:cNvSpPr txBox="1"/>
          <p:nvPr/>
        </p:nvSpPr>
        <p:spPr>
          <a:xfrm>
            <a:off x="317142" y="1352550"/>
            <a:ext cx="410245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Remove all branches?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DOOM with no branches: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One frame every ~7 hours</a:t>
            </a:r>
          </a:p>
        </p:txBody>
      </p:sp>
    </p:spTree>
    <p:extLst>
      <p:ext uri="{BB962C8B-B14F-4D97-AF65-F5344CB8AC3E}">
        <p14:creationId xmlns:p14="http://schemas.microsoft.com/office/powerpoint/2010/main" val="1933803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D918053-E995-48F1-91AE-10A3698CA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Mitigations: summary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DCA7BDF-9688-4892-9897-06C77CFA2C57}"/>
              </a:ext>
            </a:extLst>
          </p:cNvPr>
          <p:cNvSpPr txBox="1">
            <a:spLocks/>
          </p:cNvSpPr>
          <p:nvPr/>
        </p:nvSpPr>
        <p:spPr>
          <a:xfrm>
            <a:off x="640080" y="971550"/>
            <a:ext cx="8077200" cy="3810000"/>
          </a:xfrm>
          <a:prstGeom prst="rect">
            <a:avLst/>
          </a:prstGeom>
        </p:spPr>
        <p:txBody>
          <a:bodyPr vert="horz" lIns="0" tIns="34290" rIns="0" bIns="3429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Mitigations are messy for all </a:t>
            </a:r>
            <a:r>
              <a:rPr lang="en-US" dirty="0" err="1">
                <a:solidFill>
                  <a:schemeClr val="tx1"/>
                </a:solidFill>
              </a:rPr>
              <a:t>Spectre</a:t>
            </a:r>
            <a:r>
              <a:rPr lang="en-US" dirty="0">
                <a:solidFill>
                  <a:schemeClr val="tx1"/>
                </a:solidFill>
              </a:rPr>
              <a:t> variants:</a:t>
            </a:r>
          </a:p>
          <a:p>
            <a:pPr lvl="1">
              <a:spcBef>
                <a:spcPts val="2000"/>
              </a:spcBef>
            </a:pPr>
            <a:r>
              <a:rPr lang="en-US" sz="2400" dirty="0">
                <a:solidFill>
                  <a:schemeClr val="tx1"/>
                </a:solidFill>
              </a:rPr>
              <a:t>Software must deal with microarchitectural complexity</a:t>
            </a:r>
          </a:p>
          <a:p>
            <a:pPr lvl="1">
              <a:spcBef>
                <a:spcPts val="2000"/>
              </a:spcBef>
            </a:pPr>
            <a:r>
              <a:rPr lang="en-US" sz="2400" dirty="0">
                <a:solidFill>
                  <a:schemeClr val="tx1"/>
                </a:solidFill>
              </a:rPr>
              <a:t>Mitigations for all variants are really hard to test:</a:t>
            </a:r>
          </a:p>
          <a:p>
            <a:pPr lvl="4">
              <a:spcBef>
                <a:spcPts val="2000"/>
              </a:spcBef>
            </a:pPr>
            <a:r>
              <a:rPr lang="en-US" sz="2400" dirty="0">
                <a:solidFill>
                  <a:schemeClr val="tx1"/>
                </a:solidFill>
              </a:rPr>
              <a:t>active area of research</a:t>
            </a:r>
          </a:p>
          <a:p>
            <a:pPr lvl="1">
              <a:spcBef>
                <a:spcPts val="2000"/>
              </a:spcBef>
            </a:pPr>
            <a:endParaRPr lang="en-US" sz="2400" dirty="0">
              <a:solidFill>
                <a:srgbClr val="C00000"/>
              </a:solidFill>
            </a:endParaRPr>
          </a:p>
          <a:p>
            <a:pPr marL="0">
              <a:spcBef>
                <a:spcPts val="2000"/>
              </a:spcBef>
              <a:buNone/>
            </a:pPr>
            <a:r>
              <a:rPr lang="en-US" sz="2800" b="1" dirty="0">
                <a:solidFill>
                  <a:schemeClr val="tx1"/>
                </a:solidFill>
              </a:rPr>
              <a:t>More ideas needed !</a:t>
            </a:r>
          </a:p>
        </p:txBody>
      </p:sp>
    </p:spTree>
    <p:extLst>
      <p:ext uri="{BB962C8B-B14F-4D97-AF65-F5344CB8AC3E}">
        <p14:creationId xmlns:p14="http://schemas.microsoft.com/office/powerpoint/2010/main" val="3136478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538EF8C-047D-B54B-83DD-93B8F35A6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... but there is more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8D9864-A00D-8F48-8607-F0507116CA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61018"/>
            <a:ext cx="8534400" cy="409575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More speculative execution attacks:</a:t>
            </a:r>
          </a:p>
          <a:p>
            <a:pPr>
              <a:spcBef>
                <a:spcPts val="1176"/>
              </a:spcBef>
            </a:pPr>
            <a:r>
              <a:rPr lang="en-US" b="1" dirty="0"/>
              <a:t>Meltdown</a:t>
            </a:r>
          </a:p>
          <a:p>
            <a:pPr>
              <a:spcBef>
                <a:spcPts val="1176"/>
              </a:spcBef>
            </a:pPr>
            <a:r>
              <a:rPr lang="en-US" dirty="0"/>
              <a:t>Rogue inflight data load (</a:t>
            </a:r>
            <a:r>
              <a:rPr lang="en-US" b="1" dirty="0"/>
              <a:t>RIDL</a:t>
            </a:r>
            <a:r>
              <a:rPr lang="en-US" dirty="0"/>
              <a:t>) and </a:t>
            </a:r>
            <a:r>
              <a:rPr lang="en-US" b="1" dirty="0"/>
              <a:t>Fallout</a:t>
            </a:r>
          </a:p>
          <a:p>
            <a:pPr>
              <a:spcBef>
                <a:spcPts val="1176"/>
              </a:spcBef>
            </a:pPr>
            <a:r>
              <a:rPr lang="en-US" b="1" dirty="0" err="1"/>
              <a:t>ZombieLoad</a:t>
            </a:r>
            <a:endParaRPr lang="en-US" b="1" dirty="0"/>
          </a:p>
          <a:p>
            <a:pPr>
              <a:spcBef>
                <a:spcPts val="1176"/>
              </a:spcBef>
            </a:pPr>
            <a:r>
              <a:rPr lang="en-US" b="1" dirty="0"/>
              <a:t>Store-to-leak forwarding</a:t>
            </a:r>
          </a:p>
          <a:p>
            <a:pPr>
              <a:spcBef>
                <a:spcPts val="1176"/>
              </a:spcBef>
            </a:pPr>
            <a:r>
              <a:rPr lang="en-US" b="1" dirty="0"/>
              <a:t>Micro-op caches </a:t>
            </a:r>
            <a:r>
              <a:rPr lang="en-US" sz="1600" dirty="0"/>
              <a:t>(June 2020)</a:t>
            </a:r>
          </a:p>
          <a:p>
            <a:pPr marL="0" indent="0">
              <a:spcBef>
                <a:spcPts val="2976"/>
              </a:spcBef>
              <a:buNone/>
            </a:pPr>
            <a:r>
              <a:rPr lang="en-US" dirty="0"/>
              <a:t>Enable reading unauthorized memory  (client, cloud, SGX)</a:t>
            </a:r>
          </a:p>
          <a:p>
            <a:pPr>
              <a:spcBef>
                <a:spcPts val="1176"/>
              </a:spcBef>
            </a:pPr>
            <a:r>
              <a:rPr lang="en-US" dirty="0"/>
              <a:t>Mitigating incurs significant performance costs</a:t>
            </a:r>
          </a:p>
        </p:txBody>
      </p:sp>
    </p:spTree>
    <p:extLst>
      <p:ext uri="{BB962C8B-B14F-4D97-AF65-F5344CB8AC3E}">
        <p14:creationId xmlns:p14="http://schemas.microsoft.com/office/powerpoint/2010/main" val="20070961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F10CA4-547E-1549-8FC3-9D916B958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evaluate a processor?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8340F7-CEBB-064B-8215-5D4DB38BDC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Processors are measured by their performance on benchmarks:</a:t>
            </a:r>
          </a:p>
          <a:p>
            <a:pPr>
              <a:spcBef>
                <a:spcPts val="1600"/>
              </a:spcBef>
            </a:pPr>
            <a:r>
              <a:rPr lang="en-US" dirty="0"/>
              <a:t>Processor vendors add </a:t>
            </a:r>
            <a:r>
              <a:rPr lang="en-US" u="sng" dirty="0"/>
              <a:t>many</a:t>
            </a:r>
            <a:r>
              <a:rPr lang="en-US" dirty="0"/>
              <a:t> architectural features </a:t>
            </a:r>
            <a:br>
              <a:rPr lang="en-US" dirty="0"/>
            </a:br>
            <a:r>
              <a:rPr lang="en-US" dirty="0"/>
              <a:t>to speed-up benchmarks</a:t>
            </a:r>
          </a:p>
          <a:p>
            <a:pPr>
              <a:spcBef>
                <a:spcPts val="1600"/>
              </a:spcBef>
            </a:pPr>
            <a:r>
              <a:rPr lang="en-US" dirty="0"/>
              <a:t>Until recently:  security implications were secondary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	⇒    lots of security issues found in last four years</a:t>
            </a:r>
          </a:p>
          <a:p>
            <a:pPr marL="0" indent="0">
              <a:spcBef>
                <a:spcPts val="1224"/>
              </a:spcBef>
              <a:buNone/>
            </a:pPr>
            <a:r>
              <a:rPr lang="en-US" dirty="0"/>
              <a:t>		   … likely more will be found in coming years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2EA7E5E-7B5E-A545-BEB0-E62B5BF892A5}"/>
              </a:ext>
            </a:extLst>
          </p:cNvPr>
          <p:cNvSpPr/>
          <p:nvPr/>
        </p:nvSpPr>
        <p:spPr>
          <a:xfrm>
            <a:off x="1219200" y="3333750"/>
            <a:ext cx="7239000" cy="1143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280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 END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5382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SGX:  Goals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90286" y="849973"/>
            <a:ext cx="8592457" cy="4171969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</a:rPr>
              <a:t>Extension to Intel processors that support:</a:t>
            </a:r>
          </a:p>
          <a:p>
            <a:pPr marL="457200" indent="-457200">
              <a:spcBef>
                <a:spcPts val="1776"/>
              </a:spcBef>
              <a:buFont typeface="Arial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Enclaves</a:t>
            </a:r>
            <a:r>
              <a:rPr lang="en-US" sz="2400" dirty="0">
                <a:solidFill>
                  <a:schemeClr val="tx1"/>
                </a:solidFill>
              </a:rPr>
              <a:t>:   running code and memory </a:t>
            </a:r>
            <a:r>
              <a:rPr lang="en-US" sz="2400" u="sng" dirty="0">
                <a:solidFill>
                  <a:schemeClr val="tx1"/>
                </a:solidFill>
              </a:rPr>
              <a:t>isolated</a:t>
            </a:r>
            <a:r>
              <a:rPr lang="en-US" sz="2400" dirty="0">
                <a:solidFill>
                  <a:schemeClr val="tx1"/>
                </a:solidFill>
              </a:rPr>
              <a:t> from the rest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		of system</a:t>
            </a:r>
          </a:p>
          <a:p>
            <a:pPr marL="457200" indent="-457200">
              <a:spcBef>
                <a:spcPts val="1776"/>
              </a:spcBef>
              <a:buFont typeface="Arial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Attestation</a:t>
            </a:r>
            <a:r>
              <a:rPr lang="en-US" sz="2400" dirty="0">
                <a:solidFill>
                  <a:schemeClr val="tx1"/>
                </a:solidFill>
              </a:rPr>
              <a:t>:   prove to local/remote system what code is 			     running in enclave</a:t>
            </a:r>
          </a:p>
          <a:p>
            <a:pPr marL="457200" indent="-457200">
              <a:spcBef>
                <a:spcPts val="1776"/>
              </a:spcBef>
              <a:buFont typeface="Arial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Minimum TCB</a:t>
            </a:r>
            <a:r>
              <a:rPr lang="en-US" sz="2400" dirty="0">
                <a:solidFill>
                  <a:schemeClr val="tx1"/>
                </a:solidFill>
              </a:rPr>
              <a:t>:   only processor is trusted</a:t>
            </a:r>
          </a:p>
          <a:p>
            <a:r>
              <a:rPr lang="en-US" sz="2400" dirty="0">
                <a:solidFill>
                  <a:schemeClr val="tx1"/>
                </a:solidFill>
              </a:rPr>
              <a:t>	nothing else:  DRAM and peripherals are untrusted</a:t>
            </a:r>
          </a:p>
          <a:p>
            <a:r>
              <a:rPr lang="en-US" sz="2400" dirty="0">
                <a:solidFill>
                  <a:schemeClr val="tx1"/>
                </a:solidFill>
              </a:rPr>
              <a:t>		⇒  all writes to memory are encrypted (TME)</a:t>
            </a:r>
          </a:p>
        </p:txBody>
      </p:sp>
    </p:spTree>
    <p:extLst>
      <p:ext uri="{BB962C8B-B14F-4D97-AF65-F5344CB8AC3E}">
        <p14:creationId xmlns:p14="http://schemas.microsoft.com/office/powerpoint/2010/main" val="1596807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90286" y="740229"/>
            <a:ext cx="7369731" cy="4403271"/>
          </a:xfrm>
        </p:spPr>
        <p:txBody>
          <a:bodyPr>
            <a:normAutofit/>
          </a:bodyPr>
          <a:lstStyle/>
          <a:p>
            <a:r>
              <a:rPr lang="en-US" sz="2400" b="1" u="sng" dirty="0">
                <a:solidFill>
                  <a:schemeClr val="tx1"/>
                </a:solidFill>
              </a:rPr>
              <a:t>Server side</a:t>
            </a:r>
            <a:r>
              <a:rPr lang="en-US" sz="2400" dirty="0">
                <a:solidFill>
                  <a:schemeClr val="tx1"/>
                </a:solidFill>
              </a:rPr>
              <a:t>: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Storing a Web server HTTPS secret key:</a:t>
            </a:r>
          </a:p>
          <a:p>
            <a:r>
              <a:rPr lang="en-US" sz="2400" dirty="0">
                <a:solidFill>
                  <a:schemeClr val="tx1"/>
                </a:solidFill>
              </a:rPr>
              <a:t>	secret key only opened inside an enclave</a:t>
            </a:r>
          </a:p>
          <a:p>
            <a:r>
              <a:rPr lang="en-US" sz="2400" dirty="0">
                <a:solidFill>
                  <a:schemeClr val="tx1"/>
                </a:solidFill>
              </a:rPr>
              <a:t>	⇒ malware cannot get the key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Running a private job in the cloud:  job runs in enclave</a:t>
            </a:r>
          </a:p>
          <a:p>
            <a:r>
              <a:rPr lang="en-US" sz="2400" dirty="0">
                <a:solidFill>
                  <a:schemeClr val="tx1"/>
                </a:solidFill>
              </a:rPr>
              <a:t>	Cloud admin cannot get code or data of job</a:t>
            </a:r>
          </a:p>
          <a:p>
            <a:pPr>
              <a:spcBef>
                <a:spcPts val="1776"/>
              </a:spcBef>
            </a:pPr>
            <a:r>
              <a:rPr lang="en-US" sz="2400" b="1" u="sng" dirty="0">
                <a:solidFill>
                  <a:schemeClr val="tx1"/>
                </a:solidFill>
              </a:rPr>
              <a:t>Client side</a:t>
            </a:r>
            <a:r>
              <a:rPr lang="en-US" sz="2400" dirty="0">
                <a:solidFill>
                  <a:schemeClr val="tx1"/>
                </a:solidFill>
              </a:rPr>
              <a:t>: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Hide anti-virus (AV) signatures:</a:t>
            </a:r>
          </a:p>
          <a:p>
            <a:r>
              <a:rPr lang="en-US" sz="2400" dirty="0">
                <a:solidFill>
                  <a:schemeClr val="tx1"/>
                </a:solidFill>
              </a:rPr>
              <a:t>	AV signatures are only opened inside an enclave</a:t>
            </a:r>
          </a:p>
          <a:p>
            <a:r>
              <a:rPr lang="en-US" sz="2400" dirty="0">
                <a:solidFill>
                  <a:schemeClr val="tx1"/>
                </a:solidFill>
              </a:rPr>
              <a:t>	not exposed to adversary in the clear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7509" y="3665153"/>
            <a:ext cx="1110992" cy="12697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3286" y="740229"/>
            <a:ext cx="979457" cy="16695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5958" y="187399"/>
            <a:ext cx="1074111" cy="444861"/>
          </a:xfrm>
          <a:prstGeom prst="rect">
            <a:avLst/>
          </a:prstGeom>
        </p:spPr>
      </p:pic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1CC38E8A-F62B-0A7D-A8C5-A4D87982B12A}"/>
              </a:ext>
            </a:extLst>
          </p:cNvPr>
          <p:cNvSpPr/>
          <p:nvPr/>
        </p:nvSpPr>
        <p:spPr>
          <a:xfrm>
            <a:off x="5718951" y="3207953"/>
            <a:ext cx="1988558" cy="914400"/>
          </a:xfrm>
          <a:prstGeom prst="wedgeRoundRectCallout">
            <a:avLst>
              <a:gd name="adj1" fmla="val 70815"/>
              <a:gd name="adj2" fmla="val 4951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Deprecated in INTEL CORE</a:t>
            </a:r>
          </a:p>
          <a:p>
            <a:pPr algn="ctr"/>
            <a:r>
              <a:rPr lang="en-US" dirty="0"/>
              <a:t>processors</a:t>
            </a:r>
          </a:p>
        </p:txBody>
      </p:sp>
    </p:spTree>
    <p:extLst>
      <p:ext uri="{BB962C8B-B14F-4D97-AF65-F5344CB8AC3E}">
        <p14:creationId xmlns:p14="http://schemas.microsoft.com/office/powerpoint/2010/main" val="1547054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Intel SGX: how does it work?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90286" y="849974"/>
            <a:ext cx="8592457" cy="528883"/>
          </a:xfrm>
        </p:spPr>
        <p:txBody>
          <a:bodyPr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An application defines part of itself as an enclave</a:t>
            </a:r>
          </a:p>
        </p:txBody>
      </p:sp>
      <p:sp>
        <p:nvSpPr>
          <p:cNvPr id="4" name="Rectangle 3"/>
          <p:cNvSpPr/>
          <p:nvPr/>
        </p:nvSpPr>
        <p:spPr>
          <a:xfrm>
            <a:off x="682171" y="1640114"/>
            <a:ext cx="6807200" cy="28448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276600" y="4542971"/>
            <a:ext cx="2255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Process memory</a:t>
            </a:r>
          </a:p>
        </p:txBody>
      </p:sp>
      <p:sp>
        <p:nvSpPr>
          <p:cNvPr id="6" name="Rectangle 5"/>
          <p:cNvSpPr/>
          <p:nvPr/>
        </p:nvSpPr>
        <p:spPr>
          <a:xfrm>
            <a:off x="1364343" y="2177143"/>
            <a:ext cx="2264228" cy="2090057"/>
          </a:xfrm>
          <a:prstGeom prst="rect">
            <a:avLst/>
          </a:prstGeom>
          <a:solidFill>
            <a:srgbClr val="00B0F0"/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09508" y="1691892"/>
            <a:ext cx="20333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Untrusted part</a:t>
            </a:r>
          </a:p>
        </p:txBody>
      </p:sp>
    </p:spTree>
    <p:extLst>
      <p:ext uri="{BB962C8B-B14F-4D97-AF65-F5344CB8AC3E}">
        <p14:creationId xmlns:p14="http://schemas.microsoft.com/office/powerpoint/2010/main" val="17663329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it work?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90286" y="849974"/>
            <a:ext cx="8592457" cy="528883"/>
          </a:xfrm>
        </p:spPr>
        <p:txBody>
          <a:bodyPr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An application defines part of itself as an enclave</a:t>
            </a:r>
          </a:p>
        </p:txBody>
      </p:sp>
      <p:sp>
        <p:nvSpPr>
          <p:cNvPr id="4" name="Rectangle 3"/>
          <p:cNvSpPr/>
          <p:nvPr/>
        </p:nvSpPr>
        <p:spPr>
          <a:xfrm>
            <a:off x="682170" y="1640114"/>
            <a:ext cx="7242629" cy="28448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276600" y="4542971"/>
            <a:ext cx="2255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Process memory</a:t>
            </a:r>
          </a:p>
        </p:txBody>
      </p:sp>
      <p:sp>
        <p:nvSpPr>
          <p:cNvPr id="6" name="Rectangle 5"/>
          <p:cNvSpPr/>
          <p:nvPr/>
        </p:nvSpPr>
        <p:spPr>
          <a:xfrm>
            <a:off x="1364343" y="2177143"/>
            <a:ext cx="2264228" cy="2090057"/>
          </a:xfrm>
          <a:prstGeom prst="rect">
            <a:avLst/>
          </a:prstGeom>
          <a:solidFill>
            <a:srgbClr val="00B0F0"/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09508" y="1691892"/>
            <a:ext cx="20333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Untrusted part</a:t>
            </a:r>
          </a:p>
        </p:txBody>
      </p:sp>
      <p:sp>
        <p:nvSpPr>
          <p:cNvPr id="8" name="Rectangle 7"/>
          <p:cNvSpPr/>
          <p:nvPr/>
        </p:nvSpPr>
        <p:spPr>
          <a:xfrm>
            <a:off x="4782457" y="2153558"/>
            <a:ext cx="2264228" cy="908956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349191" y="1691892"/>
            <a:ext cx="11307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Enclave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1502370" y="2377203"/>
            <a:ext cx="19881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create enclave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4343400" y="3120571"/>
            <a:ext cx="34352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isolated memory</a:t>
            </a:r>
            <a:br>
              <a:rPr lang="en-US" sz="2400" dirty="0"/>
            </a:br>
            <a:r>
              <a:rPr lang="en-US" sz="2400" dirty="0"/>
              <a:t>in process memory space</a:t>
            </a:r>
          </a:p>
        </p:txBody>
      </p:sp>
    </p:spTree>
    <p:extLst>
      <p:ext uri="{BB962C8B-B14F-4D97-AF65-F5344CB8AC3E}">
        <p14:creationId xmlns:p14="http://schemas.microsoft.com/office/powerpoint/2010/main" val="20908331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it work?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90286" y="849974"/>
            <a:ext cx="8592457" cy="528883"/>
          </a:xfrm>
        </p:spPr>
        <p:txBody>
          <a:bodyPr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An application defines part of itself as an enclave</a:t>
            </a:r>
          </a:p>
        </p:txBody>
      </p:sp>
      <p:sp>
        <p:nvSpPr>
          <p:cNvPr id="4" name="Rectangle 3"/>
          <p:cNvSpPr/>
          <p:nvPr/>
        </p:nvSpPr>
        <p:spPr>
          <a:xfrm>
            <a:off x="682171" y="1640114"/>
            <a:ext cx="6807200" cy="28448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364343" y="2177143"/>
            <a:ext cx="2264228" cy="2090057"/>
          </a:xfrm>
          <a:prstGeom prst="rect">
            <a:avLst/>
          </a:prstGeom>
          <a:solidFill>
            <a:srgbClr val="00B0F0"/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09508" y="1691892"/>
            <a:ext cx="20333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Untrusted part</a:t>
            </a:r>
          </a:p>
        </p:txBody>
      </p:sp>
      <p:sp>
        <p:nvSpPr>
          <p:cNvPr id="8" name="Rectangle 7"/>
          <p:cNvSpPr/>
          <p:nvPr/>
        </p:nvSpPr>
        <p:spPr>
          <a:xfrm>
            <a:off x="4782456" y="2153558"/>
            <a:ext cx="2547257" cy="908956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349191" y="1691892"/>
            <a:ext cx="11307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Enclave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1502370" y="2377203"/>
            <a:ext cx="19881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create enclave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1502369" y="2948703"/>
            <a:ext cx="20674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</a:t>
            </a:r>
            <a:r>
              <a:rPr lang="en-US" sz="2400"/>
              <a:t>all </a:t>
            </a:r>
            <a:r>
              <a:rPr lang="en-US" sz="2400" dirty="0" err="1"/>
              <a:t>TrustedFun</a:t>
            </a:r>
            <a:endParaRPr lang="en-US" sz="2400" dirty="0"/>
          </a:p>
        </p:txBody>
      </p:sp>
      <p:cxnSp>
        <p:nvCxnSpPr>
          <p:cNvPr id="14" name="Straight Arrow Connector 13"/>
          <p:cNvCxnSpPr>
            <a:stCxn id="12" idx="3"/>
          </p:cNvCxnSpPr>
          <p:nvPr/>
        </p:nvCxnSpPr>
        <p:spPr>
          <a:xfrm flipV="1">
            <a:off x="3569794" y="2414814"/>
            <a:ext cx="1212663" cy="76472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782457" y="2177143"/>
            <a:ext cx="27940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enclave code runs</a:t>
            </a:r>
          </a:p>
          <a:p>
            <a:r>
              <a:rPr lang="en-US" sz="2400" dirty="0"/>
              <a:t>using enclave data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782456" y="3061154"/>
            <a:ext cx="2547257" cy="467596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67g35bd954bt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56B3474-8C7D-EB41-BB24-CD45BC93BC0D}"/>
              </a:ext>
            </a:extLst>
          </p:cNvPr>
          <p:cNvSpPr txBox="1"/>
          <p:nvPr/>
        </p:nvSpPr>
        <p:spPr>
          <a:xfrm>
            <a:off x="3276600" y="4542971"/>
            <a:ext cx="2255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Process memory</a:t>
            </a:r>
          </a:p>
        </p:txBody>
      </p:sp>
    </p:spTree>
    <p:extLst>
      <p:ext uri="{BB962C8B-B14F-4D97-AF65-F5344CB8AC3E}">
        <p14:creationId xmlns:p14="http://schemas.microsoft.com/office/powerpoint/2010/main" val="13572815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it work?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90286" y="849974"/>
            <a:ext cx="8592457" cy="528883"/>
          </a:xfrm>
        </p:spPr>
        <p:txBody>
          <a:bodyPr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An application defines part of itself as an enclave</a:t>
            </a:r>
          </a:p>
        </p:txBody>
      </p:sp>
      <p:sp>
        <p:nvSpPr>
          <p:cNvPr id="4" name="Rectangle 3"/>
          <p:cNvSpPr/>
          <p:nvPr/>
        </p:nvSpPr>
        <p:spPr>
          <a:xfrm>
            <a:off x="682171" y="1640114"/>
            <a:ext cx="6807200" cy="28448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364343" y="2177143"/>
            <a:ext cx="2264228" cy="2090057"/>
          </a:xfrm>
          <a:prstGeom prst="rect">
            <a:avLst/>
          </a:prstGeom>
          <a:solidFill>
            <a:srgbClr val="00B0F0"/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09508" y="1691892"/>
            <a:ext cx="20333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Untrusted part</a:t>
            </a:r>
          </a:p>
        </p:txBody>
      </p:sp>
      <p:sp>
        <p:nvSpPr>
          <p:cNvPr id="8" name="Rectangle 7"/>
          <p:cNvSpPr/>
          <p:nvPr/>
        </p:nvSpPr>
        <p:spPr>
          <a:xfrm>
            <a:off x="4782456" y="2153558"/>
            <a:ext cx="2547257" cy="1197882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349191" y="1691892"/>
            <a:ext cx="11307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Enclave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1502370" y="2377203"/>
            <a:ext cx="19881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create enclave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1502369" y="2948703"/>
            <a:ext cx="20674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</a:t>
            </a:r>
            <a:r>
              <a:rPr lang="en-US" sz="2400"/>
              <a:t>all </a:t>
            </a:r>
            <a:r>
              <a:rPr lang="en-US" sz="2400" dirty="0" err="1"/>
              <a:t>TrustedFun</a:t>
            </a:r>
            <a:endParaRPr lang="en-US" sz="2400" dirty="0"/>
          </a:p>
        </p:txBody>
      </p:sp>
      <p:cxnSp>
        <p:nvCxnSpPr>
          <p:cNvPr id="14" name="Straight Arrow Connector 13"/>
          <p:cNvCxnSpPr>
            <a:stCxn id="12" idx="3"/>
          </p:cNvCxnSpPr>
          <p:nvPr/>
        </p:nvCxnSpPr>
        <p:spPr>
          <a:xfrm flipV="1">
            <a:off x="3569794" y="2414814"/>
            <a:ext cx="1212663" cy="76472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782457" y="2177143"/>
            <a:ext cx="27940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enclave data only</a:t>
            </a:r>
          </a:p>
          <a:p>
            <a:r>
              <a:rPr lang="en-US" sz="2400" dirty="0"/>
              <a:t>accessible to code</a:t>
            </a:r>
          </a:p>
          <a:p>
            <a:r>
              <a:rPr lang="en-US" sz="2400" dirty="0"/>
              <a:t>in enclave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3628571" y="2838868"/>
            <a:ext cx="1153885" cy="67358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4782456" y="3365955"/>
            <a:ext cx="2547257" cy="467596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67g35bd954bt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D8B2E6-5A5B-B34F-91BD-A35E234BAF58}"/>
              </a:ext>
            </a:extLst>
          </p:cNvPr>
          <p:cNvSpPr txBox="1"/>
          <p:nvPr/>
        </p:nvSpPr>
        <p:spPr>
          <a:xfrm>
            <a:off x="3276600" y="4542971"/>
            <a:ext cx="2255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Process memory</a:t>
            </a:r>
          </a:p>
        </p:txBody>
      </p:sp>
    </p:spTree>
    <p:extLst>
      <p:ext uri="{BB962C8B-B14F-4D97-AF65-F5344CB8AC3E}">
        <p14:creationId xmlns:p14="http://schemas.microsoft.com/office/powerpoint/2010/main" val="125984687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VIOUS_ACTIVE_SLIDE" val="342"/>
</p:tagLst>
</file>

<file path=ppt/theme/theme1.xml><?xml version="1.0" encoding="utf-8"?>
<a:theme xmlns:a="http://schemas.openxmlformats.org/drawingml/2006/main" name="1_Lectur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Lecture</Template>
  <TotalTime>5146</TotalTime>
  <Words>2885</Words>
  <Application>Microsoft Macintosh PowerPoint</Application>
  <PresentationFormat>On-screen Show (16:9)</PresentationFormat>
  <Paragraphs>532</Paragraphs>
  <Slides>38</Slides>
  <Notes>7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Arial</vt:lpstr>
      <vt:lpstr>Calibri</vt:lpstr>
      <vt:lpstr>Courier New</vt:lpstr>
      <vt:lpstr>Wingdings 3</vt:lpstr>
      <vt:lpstr>1_Lecture</vt:lpstr>
      <vt:lpstr>2_Office Theme</vt:lpstr>
      <vt:lpstr>3_Office Theme</vt:lpstr>
      <vt:lpstr>Processor security</vt:lpstr>
      <vt:lpstr>The processor</vt:lpstr>
      <vt:lpstr>Intel  SGX  /  TDX</vt:lpstr>
      <vt:lpstr>SGX:  Goals</vt:lpstr>
      <vt:lpstr>Applications</vt:lpstr>
      <vt:lpstr>Intel SGX: how does it work?</vt:lpstr>
      <vt:lpstr>How does it work?</vt:lpstr>
      <vt:lpstr>How does it work?</vt:lpstr>
      <vt:lpstr>How does it work?</vt:lpstr>
      <vt:lpstr>How does it work?</vt:lpstr>
      <vt:lpstr>Creating an enclave:  new instructions</vt:lpstr>
      <vt:lpstr>Provisioning enclave with secrets:  attestation</vt:lpstr>
      <vt:lpstr>Summary</vt:lpstr>
      <vt:lpstr>An example application</vt:lpstr>
      <vt:lpstr>An example application</vt:lpstr>
      <vt:lpstr>An example application</vt:lpstr>
      <vt:lpstr>SGX insecurity:  (1) side channels</vt:lpstr>
      <vt:lpstr>SGX insecurity:  (2) extract quoting key</vt:lpstr>
      <vt:lpstr>The Spectre attack</vt:lpstr>
      <vt:lpstr>Performance drives CPU purchases</vt:lpstr>
      <vt:lpstr>Memory caches    (4-way associative)</vt:lpstr>
      <vt:lpstr>Speculative execution</vt:lpstr>
      <vt:lpstr>PowerPoint Presentation</vt:lpstr>
      <vt:lpstr>Conditional branch (Variant 1) attack</vt:lpstr>
      <vt:lpstr>Conditional branch (Variant 1) attack</vt:lpstr>
      <vt:lpstr>Conditional branch (Variant 1) attack</vt:lpstr>
      <vt:lpstr>Conditional branch (Variant 1) attack</vt:lpstr>
      <vt:lpstr>Conditional branch (Variant 1) attack</vt:lpstr>
      <vt:lpstr>Violating JavaScript’s sandbox</vt:lpstr>
      <vt:lpstr>Variant 2:  indirect branches</vt:lpstr>
      <vt:lpstr>Non-mitigations</vt:lpstr>
      <vt:lpstr>PowerPoint Presentation</vt:lpstr>
      <vt:lpstr>PowerPoint Presentation</vt:lpstr>
      <vt:lpstr>PowerPoint Presentation</vt:lpstr>
      <vt:lpstr>Mitigations: summary</vt:lpstr>
      <vt:lpstr>... but there is more</vt:lpstr>
      <vt:lpstr>How to evaluate a processor?</vt:lpstr>
      <vt:lpstr>THE  END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 Programming</dc:title>
  <dc:creator>OpenClassroom</dc:creator>
  <cp:lastModifiedBy>Dan Boneh</cp:lastModifiedBy>
  <cp:revision>394</cp:revision>
  <dcterms:created xsi:type="dcterms:W3CDTF">2010-11-06T18:36:35Z</dcterms:created>
  <dcterms:modified xsi:type="dcterms:W3CDTF">2023-05-10T03:57:52Z</dcterms:modified>
</cp:coreProperties>
</file>