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3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4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</p:sldMasterIdLst>
  <p:notesMasterIdLst>
    <p:notesMasterId r:id="rId44"/>
  </p:notesMasterIdLst>
  <p:sldIdLst>
    <p:sldId id="277" r:id="rId4"/>
    <p:sldId id="349" r:id="rId5"/>
    <p:sldId id="350" r:id="rId6"/>
    <p:sldId id="351" r:id="rId7"/>
    <p:sldId id="291" r:id="rId8"/>
    <p:sldId id="290" r:id="rId9"/>
    <p:sldId id="292" r:id="rId10"/>
    <p:sldId id="293" r:id="rId11"/>
    <p:sldId id="294" r:id="rId12"/>
    <p:sldId id="345" r:id="rId13"/>
    <p:sldId id="347" r:id="rId14"/>
    <p:sldId id="296" r:id="rId15"/>
    <p:sldId id="343" r:id="rId16"/>
    <p:sldId id="348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44" r:id="rId28"/>
    <p:sldId id="346" r:id="rId29"/>
    <p:sldId id="311" r:id="rId30"/>
    <p:sldId id="312" r:id="rId31"/>
    <p:sldId id="382" r:id="rId32"/>
    <p:sldId id="397" r:id="rId33"/>
    <p:sldId id="398" r:id="rId34"/>
    <p:sldId id="396" r:id="rId35"/>
    <p:sldId id="336" r:id="rId36"/>
    <p:sldId id="327" r:id="rId37"/>
    <p:sldId id="394" r:id="rId38"/>
    <p:sldId id="341" r:id="rId39"/>
    <p:sldId id="340" r:id="rId40"/>
    <p:sldId id="339" r:id="rId41"/>
    <p:sldId id="342" r:id="rId42"/>
    <p:sldId id="326" r:id="rId43"/>
  </p:sldIdLst>
  <p:sldSz cx="9144000" cy="5143500" type="screen16x9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813"/>
  </p:normalViewPr>
  <p:slideViewPr>
    <p:cSldViewPr>
      <p:cViewPr varScale="1">
        <p:scale>
          <a:sx n="146" d="100"/>
          <a:sy n="146" d="100"/>
        </p:scale>
        <p:origin x="8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600" units="cm"/>
        </inkml:traceFormat>
        <inkml:channelProperties>
          <inkml:channelProperty channel="X" name="resolution" value="28.34995" units="1/cm"/>
          <inkml:channelProperty channel="Y" name="resolution" value="28.36879" units="1/cm"/>
        </inkml:channelProperties>
      </inkml:inkSource>
      <inkml:timestamp xml:id="ts0" timeString="2010-11-03T01:15:33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4723 1509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4/9/23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26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DWORD PTR:  the value pointed to is 32 bits  (on both x86 and x64). </a:t>
            </a:r>
          </a:p>
          <a:p>
            <a:r>
              <a:rPr lang="en-US" dirty="0"/>
              <a:t>The reason for the “</a:t>
            </a:r>
            <a:r>
              <a:rPr lang="en-US" dirty="0" err="1"/>
              <a:t>xor</a:t>
            </a:r>
            <a:r>
              <a:rPr lang="en-US" dirty="0"/>
              <a:t> </a:t>
            </a:r>
            <a:r>
              <a:rPr lang="en-US" dirty="0" err="1"/>
              <a:t>eax</a:t>
            </a:r>
            <a:r>
              <a:rPr lang="en-US" dirty="0"/>
              <a:t>, </a:t>
            </a:r>
            <a:r>
              <a:rPr lang="en-US" dirty="0" err="1"/>
              <a:t>esp</a:t>
            </a:r>
            <a:r>
              <a:rPr lang="en-US" dirty="0"/>
              <a:t>” is so that the canary is different for different stack frames.  A leak of the canary will not fully reveal the secret cookie (weak defense).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B1D5B0-E315-4483-908A-EECE1BEBB5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7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/GS:   Arguments, return address, </a:t>
            </a:r>
            <a:r>
              <a:rPr lang="en-US" b="1" dirty="0"/>
              <a:t>cookie</a:t>
            </a:r>
            <a:r>
              <a:rPr lang="en-US" dirty="0"/>
              <a:t>, arrays, local variables, copies of some pointer arguments, </a:t>
            </a:r>
            <a:r>
              <a:rPr lang="en-US" dirty="0" err="1"/>
              <a:t>alloca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57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SEH:</a:t>
            </a:r>
            <a:r>
              <a:rPr lang="en-US" baseline="0" dirty="0"/>
              <a:t>   structured exception handler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58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SAFESEH:</a:t>
            </a:r>
            <a:r>
              <a:rPr lang="en-US" baseline="0" dirty="0"/>
              <a:t>   safe structured exception handling</a:t>
            </a:r>
          </a:p>
          <a:p>
            <a:r>
              <a:rPr lang="en-US" baseline="0" dirty="0"/>
              <a:t>SEHOP:   structured exception handling overwrite protection.    Enabled with a </a:t>
            </a:r>
            <a:r>
              <a:rPr lang="en-US" baseline="0" dirty="0" err="1"/>
              <a:t>regkey</a:t>
            </a:r>
            <a:r>
              <a:rPr lang="en-US" baseline="0" dirty="0"/>
              <a:t>  </a:t>
            </a:r>
            <a:r>
              <a:rPr lang="en-US" baseline="0" dirty="0" err="1"/>
              <a:t>DisableExceptionChainValidation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18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CET:  Control-flow Enforcement.    Deployed in Intel </a:t>
            </a:r>
            <a:r>
              <a:rPr lang="en-US" dirty="0" err="1"/>
              <a:t>TigerLake</a:t>
            </a:r>
            <a:r>
              <a:rPr lang="en-US" dirty="0"/>
              <a:t> (2020)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93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LDG, STG:  load and store tag to a memory region</a:t>
            </a:r>
          </a:p>
          <a:p>
            <a:r>
              <a:rPr lang="en-US" dirty="0"/>
              <a:t>ADDG, SUBG:  pointer arithmetic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95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Another problem:  in C++, Inter-object overflow will not be detected. </a:t>
            </a:r>
          </a:p>
          <a:p>
            <a:pPr algn="l"/>
            <a:r>
              <a:rPr lang="en-US" dirty="0" err="1"/>
              <a:t>AddressSanitizer</a:t>
            </a:r>
            <a:r>
              <a:rPr lang="en-US" dirty="0"/>
              <a:t> does something similar in a software only </a:t>
            </a:r>
            <a:r>
              <a:rPr lang="en-US"/>
              <a:t>solution ⟹  2x slow down.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01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10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2118"/>
              </a:spcBef>
              <a:buNone/>
            </a:pPr>
            <a:r>
              <a:rPr lang="en-US" sz="1200" dirty="0"/>
              <a:t>Say, s-&gt;</a:t>
            </a:r>
            <a:r>
              <a:rPr lang="en-US" sz="1200" dirty="0" err="1"/>
              <a:t>hdlr</a:t>
            </a:r>
            <a:r>
              <a:rPr lang="en-US" sz="1200" dirty="0"/>
              <a:t> could point to 3 functions.  Coarse CFI ensures that s-&gt;</a:t>
            </a:r>
            <a:r>
              <a:rPr lang="en-US" sz="1200" dirty="0" err="1"/>
              <a:t>hdlr</a:t>
            </a:r>
            <a:r>
              <a:rPr lang="en-US" sz="1200" dirty="0"/>
              <a:t> is one of 100 function entry points.   Fine grained CFI ensures that s-&gt;</a:t>
            </a:r>
            <a:r>
              <a:rPr lang="en-US" sz="1200" dirty="0" err="1"/>
              <a:t>hdlr</a:t>
            </a:r>
            <a:r>
              <a:rPr lang="en-US" sz="1200" dirty="0"/>
              <a:t> is one of the three functions.</a:t>
            </a:r>
          </a:p>
          <a:p>
            <a:pPr marL="0" indent="0">
              <a:spcBef>
                <a:spcPts val="2118"/>
              </a:spcBef>
              <a:buNone/>
            </a:pPr>
            <a:r>
              <a:rPr lang="en-US" sz="1200" dirty="0"/>
              <a:t>Lots of academic research on CFI systems: CCFIR </a:t>
            </a:r>
            <a:r>
              <a:rPr lang="en-US" sz="1050" dirty="0"/>
              <a:t>(2013)</a:t>
            </a:r>
            <a:r>
              <a:rPr lang="en-US" sz="1200" dirty="0"/>
              <a:t>,</a:t>
            </a:r>
            <a:r>
              <a:rPr lang="en-US" sz="1050" dirty="0"/>
              <a:t>  </a:t>
            </a:r>
            <a:r>
              <a:rPr lang="en-US" sz="1200" dirty="0" err="1"/>
              <a:t>kBouncer</a:t>
            </a:r>
            <a:r>
              <a:rPr lang="en-US" sz="1200" dirty="0"/>
              <a:t> </a:t>
            </a:r>
            <a:r>
              <a:rPr lang="en-US" sz="1050" dirty="0"/>
              <a:t>(2013)</a:t>
            </a:r>
            <a:r>
              <a:rPr lang="en-US" sz="1200" dirty="0"/>
              <a:t>,  FECFI </a:t>
            </a:r>
            <a:r>
              <a:rPr lang="en-US" sz="1050" dirty="0"/>
              <a:t>(2014)</a:t>
            </a:r>
            <a:r>
              <a:rPr lang="en-US" sz="1200" dirty="0"/>
              <a:t>,  CSCFI </a:t>
            </a:r>
            <a:r>
              <a:rPr lang="en-US" sz="1050" dirty="0"/>
              <a:t>(2015)</a:t>
            </a:r>
            <a:r>
              <a:rPr lang="en-US" sz="1200" dirty="0"/>
              <a:t>, 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7EB13C-F963-D44E-AB67-20FAD2F50C9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59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CET:  Control-flow Enforcement.    Deployed in Intel </a:t>
            </a:r>
            <a:r>
              <a:rPr lang="en-US" dirty="0" err="1"/>
              <a:t>TigerLake</a:t>
            </a:r>
            <a:r>
              <a:rPr lang="en-US" dirty="0"/>
              <a:t> (2020).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ARM BTI (in ARM 8.5):   Branch Target Identification.     BTI c:  target of an indirect call,   BTI j:  target of an indirect jump,   BTI </a:t>
            </a:r>
            <a:r>
              <a:rPr lang="en-US" dirty="0" err="1"/>
              <a:t>jc</a:t>
            </a:r>
            <a:r>
              <a:rPr lang="en-US" dirty="0"/>
              <a:t>: target of an indirect jump or call.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9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040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3EF15-3977-6E47-933F-5EB6BFC6085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770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seems a bit complicated</a:t>
            </a:r>
          </a:p>
          <a:p>
            <a:endParaRPr lang="en-US" dirty="0"/>
          </a:p>
          <a:p>
            <a:r>
              <a:rPr lang="en-US" dirty="0"/>
              <a:t>add a picture of heap showing Session</a:t>
            </a:r>
            <a:r>
              <a:rPr lang="en-US" baseline="0" dirty="0"/>
              <a:t> + buffer next to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3EF15-3977-6E47-933F-5EB6BFC6085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4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08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/NXCOMPAT:</a:t>
            </a:r>
            <a:r>
              <a:rPr lang="en-US" baseline="0" dirty="0"/>
              <a:t>   tells linker that app is compatible with DEP.  :NO indicates don’t use DEP.</a:t>
            </a:r>
            <a:endParaRPr lang="en-US" dirty="0"/>
          </a:p>
          <a:p>
            <a:r>
              <a:rPr lang="en-US" dirty="0"/>
              <a:t>DEP:   data execute prevention</a:t>
            </a:r>
          </a:p>
          <a:p>
            <a:r>
              <a:rPr lang="en-US" dirty="0"/>
              <a:t>NX: no execute,   XD:  execute disabled,   XN: execute never</a:t>
            </a:r>
          </a:p>
        </p:txBody>
      </p:sp>
    </p:spTree>
    <p:extLst>
      <p:ext uri="{BB962C8B-B14F-4D97-AF65-F5344CB8AC3E}">
        <p14:creationId xmlns:p14="http://schemas.microsoft.com/office/powerpoint/2010/main" val="2126230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NX wasted effort?</a:t>
            </a:r>
          </a:p>
        </p:txBody>
      </p:sp>
    </p:spTree>
    <p:extLst>
      <p:ext uri="{BB962C8B-B14F-4D97-AF65-F5344CB8AC3E}">
        <p14:creationId xmlns:p14="http://schemas.microsoft.com/office/powerpoint/2010/main" val="1424883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7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Combination of  NX and ASLR is effective.</a:t>
            </a:r>
          </a:p>
          <a:p>
            <a:r>
              <a:rPr lang="en-US" dirty="0"/>
              <a:t>/</a:t>
            </a:r>
            <a:r>
              <a:rPr lang="en-US" dirty="0" err="1"/>
              <a:t>DynamicBase</a:t>
            </a:r>
            <a:r>
              <a:rPr lang="en-US" dirty="0"/>
              <a:t>:</a:t>
            </a:r>
            <a:r>
              <a:rPr lang="en-US" baseline="0" dirty="0"/>
              <a:t>   Visual Studio flag to indicate that application works with ASLR.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77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23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92825" cy="3427413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/</a:t>
            </a:r>
            <a:r>
              <a:rPr lang="en-US" dirty="0" err="1"/>
              <a:t>ProPolice</a:t>
            </a:r>
            <a:r>
              <a:rPr lang="en-US" dirty="0"/>
              <a:t>:   replicates pointers in arguments to bottom of local </a:t>
            </a:r>
            <a:r>
              <a:rPr lang="en-US" dirty="0" err="1"/>
              <a:t>vars</a:t>
            </a:r>
            <a:r>
              <a:rPr lang="en-US" dirty="0"/>
              <a:t> area.</a:t>
            </a:r>
          </a:p>
          <a:p>
            <a:r>
              <a:rPr lang="en-US" dirty="0" err="1"/>
              <a:t>ProPolicy</a:t>
            </a:r>
            <a:r>
              <a:rPr lang="en-US" dirty="0"/>
              <a:t>:   also called</a:t>
            </a:r>
            <a:r>
              <a:rPr lang="en-US" baseline="0" dirty="0"/>
              <a:t> SSP – stack smashing protection.</a:t>
            </a:r>
            <a:endParaRPr lang="en-US" dirty="0"/>
          </a:p>
          <a:p>
            <a:r>
              <a:rPr lang="en-US" dirty="0"/>
              <a:t>/GS:   Arguments, return address, </a:t>
            </a:r>
            <a:r>
              <a:rPr lang="en-US" b="1" dirty="0"/>
              <a:t>cookie</a:t>
            </a:r>
            <a:r>
              <a:rPr lang="en-US" dirty="0"/>
              <a:t>, arrays, local variables, copies of some pointer arguments, </a:t>
            </a:r>
            <a:r>
              <a:rPr lang="en-US" dirty="0" err="1"/>
              <a:t>alloca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8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95978" y="4942417"/>
            <a:ext cx="699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Dan Boneh</a:t>
            </a: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>
                <a:solidFill>
                  <a:prstClr val="black"/>
                </a:solidFill>
              </a:rPr>
              <a:t>vertLeftWhite2</a:t>
            </a: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4/9/23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Ordering of</a:t>
            </a:r>
            <a:r>
              <a:rPr lang="en-US" sz="1400" baseline="0" dirty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>
                <a:solidFill>
                  <a:prstClr val="black"/>
                </a:solidFill>
              </a:rPr>
              <a:t>buttons is</a:t>
            </a:r>
            <a:r>
              <a:rPr lang="en-US" sz="1400" dirty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>
                <a:solidFill>
                  <a:prstClr val="black"/>
                </a:solidFill>
              </a:rPr>
              <a:t>24</a:t>
            </a: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NUL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Hijacking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10000" y="2535772"/>
            <a:ext cx="51054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5400">
                <a:solidFill>
                  <a:schemeClr val="tx1">
                    <a:lumMod val="75000"/>
                    <a:lumOff val="25000"/>
                  </a:schemeClr>
                </a:solidFill>
              </a:rPr>
              <a:t>Control Hijacking: Defenses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1741"/>
            <a:ext cx="3200400" cy="31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26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ROP:  in more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457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To run /bin/</a:t>
            </a:r>
            <a:r>
              <a:rPr lang="en-US" sz="2400" dirty="0" err="1"/>
              <a:t>sh</a:t>
            </a:r>
            <a:r>
              <a:rPr lang="en-US" sz="2400" dirty="0"/>
              <a:t> we must direct </a:t>
            </a:r>
            <a:r>
              <a:rPr lang="en-US" sz="2400" b="1" i="1" dirty="0" err="1"/>
              <a:t>stdin</a:t>
            </a:r>
            <a:r>
              <a:rPr lang="en-US" sz="2400" dirty="0"/>
              <a:t> and </a:t>
            </a:r>
            <a:r>
              <a:rPr lang="en-US" sz="2400" b="1" i="1" dirty="0" err="1"/>
              <a:t>stdout</a:t>
            </a:r>
            <a:r>
              <a:rPr lang="en-US" sz="2400" dirty="0"/>
              <a:t> to the socket: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330745" y="1489471"/>
            <a:ext cx="448250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dup2(s, 0)	// map </a:t>
            </a:r>
            <a:r>
              <a:rPr lang="en-US" sz="2000" dirty="0" err="1"/>
              <a:t>stdin</a:t>
            </a:r>
            <a:r>
              <a:rPr lang="en-US" sz="2000" dirty="0"/>
              <a:t> to socket</a:t>
            </a:r>
          </a:p>
          <a:p>
            <a:r>
              <a:rPr lang="en-US" sz="2000" dirty="0"/>
              <a:t>dup2(s, 1)	// map </a:t>
            </a:r>
            <a:r>
              <a:rPr lang="en-US" sz="2000" dirty="0" err="1"/>
              <a:t>stdout</a:t>
            </a:r>
            <a:r>
              <a:rPr lang="en-US" sz="2000" dirty="0"/>
              <a:t> to socket</a:t>
            </a:r>
          </a:p>
          <a:p>
            <a:r>
              <a:rPr lang="mr-IN" sz="2000" dirty="0" err="1"/>
              <a:t>execve</a:t>
            </a:r>
            <a:r>
              <a:rPr lang="mr-IN" sz="2000" dirty="0"/>
              <a:t>("/</a:t>
            </a:r>
            <a:r>
              <a:rPr lang="mr-IN" sz="2000" dirty="0" err="1"/>
              <a:t>bin</a:t>
            </a:r>
            <a:r>
              <a:rPr lang="mr-IN" sz="2000" dirty="0"/>
              <a:t>/</a:t>
            </a:r>
            <a:r>
              <a:rPr lang="mr-IN" sz="2000" dirty="0" err="1"/>
              <a:t>sh</a:t>
            </a:r>
            <a:r>
              <a:rPr lang="mr-IN" sz="2000" dirty="0"/>
              <a:t>", 0, 0); </a:t>
            </a:r>
            <a:endParaRPr lang="en-US" sz="20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5E61F9B-1288-A248-93D1-5A37CE99EFBB}"/>
              </a:ext>
            </a:extLst>
          </p:cNvPr>
          <p:cNvGrpSpPr/>
          <p:nvPr/>
        </p:nvGrpSpPr>
        <p:grpSpPr>
          <a:xfrm>
            <a:off x="152400" y="2834153"/>
            <a:ext cx="8915400" cy="723275"/>
            <a:chOff x="152400" y="2834153"/>
            <a:chExt cx="8915400" cy="723275"/>
          </a:xfrm>
        </p:grpSpPr>
        <p:sp>
          <p:nvSpPr>
            <p:cNvPr id="13" name="Rectangle 12"/>
            <p:cNvSpPr/>
            <p:nvPr/>
          </p:nvSpPr>
          <p:spPr>
            <a:xfrm>
              <a:off x="3241707" y="2839303"/>
              <a:ext cx="5826093" cy="7181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" y="2959953"/>
              <a:ext cx="30893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Gadgets</a:t>
              </a:r>
              <a:r>
                <a:rPr lang="en-US" sz="2400" dirty="0"/>
                <a:t> in victim code: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15489" y="2844423"/>
              <a:ext cx="1228221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dup2(s, 1)</a:t>
              </a:r>
            </a:p>
            <a:p>
              <a:r>
                <a:rPr lang="en-US" sz="2000" dirty="0"/>
                <a:t>ret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47991" y="2844423"/>
              <a:ext cx="1228221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dup2(s, 0)</a:t>
              </a:r>
            </a:p>
            <a:p>
              <a:r>
                <a:rPr lang="en-US" sz="2000" dirty="0"/>
                <a:t>ret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31812" y="2834153"/>
              <a:ext cx="2097049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mr-IN" sz="2000" dirty="0" err="1"/>
                <a:t>execve</a:t>
              </a:r>
              <a:r>
                <a:rPr lang="mr-IN" sz="2000" dirty="0"/>
                <a:t>("/</a:t>
              </a:r>
              <a:r>
                <a:rPr lang="mr-IN" sz="2000" dirty="0" err="1"/>
                <a:t>bin</a:t>
              </a:r>
              <a:r>
                <a:rPr lang="mr-IN" sz="2000" dirty="0"/>
                <a:t>/</a:t>
              </a:r>
              <a:r>
                <a:rPr lang="mr-IN" sz="2000" dirty="0" err="1"/>
                <a:t>sh</a:t>
              </a:r>
              <a:r>
                <a:rPr lang="mr-IN" sz="2000" dirty="0"/>
                <a:t>") </a:t>
              </a:r>
              <a:endParaRPr lang="en-US" sz="2000" dirty="0"/>
            </a:p>
            <a:p>
              <a:endParaRPr lang="en-US" sz="20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99129" y="3874353"/>
            <a:ext cx="8030471" cy="1207533"/>
            <a:chOff x="199129" y="3874353"/>
            <a:chExt cx="8030471" cy="1207533"/>
          </a:xfrm>
        </p:grpSpPr>
        <p:sp>
          <p:nvSpPr>
            <p:cNvPr id="6" name="TextBox 5"/>
            <p:cNvSpPr txBox="1"/>
            <p:nvPr/>
          </p:nvSpPr>
          <p:spPr>
            <a:xfrm>
              <a:off x="199129" y="3874353"/>
              <a:ext cx="30012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Stack (set by attacker):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31812" y="3950553"/>
              <a:ext cx="4797788" cy="369332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overflow-</a:t>
              </a:r>
              <a:r>
                <a:rPr lang="en-US" dirty="0" err="1"/>
                <a:t>str</a:t>
              </a:r>
              <a:r>
                <a:rPr lang="en-US" dirty="0"/>
                <a:t>    </a:t>
              </a:r>
              <a:r>
                <a:rPr lang="is-IS" dirty="0"/>
                <a:t>0x408400    0x408500    0x408300 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800600" y="3950553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905500" y="3950553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10400" y="3950553"/>
              <a:ext cx="0" cy="369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581400" y="4712554"/>
              <a:ext cx="4382684" cy="0"/>
            </a:xfrm>
            <a:prstGeom prst="straightConnector1">
              <a:avLst/>
            </a:prstGeom>
            <a:ln w="762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343400" y="4712554"/>
              <a:ext cx="30936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Stack pointer moves up on pop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76800" y="4259818"/>
              <a:ext cx="951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ret-</a:t>
              </a:r>
              <a:r>
                <a:rPr lang="en-US" dirty="0" err="1"/>
                <a:t>addr</a:t>
              </a:r>
              <a:endParaRPr lang="en-US" dirty="0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C9035BD7-ECD2-C645-874F-95AFD49AF2D0}"/>
              </a:ext>
            </a:extLst>
          </p:cNvPr>
          <p:cNvSpPr/>
          <p:nvPr/>
        </p:nvSpPr>
        <p:spPr>
          <a:xfrm>
            <a:off x="3434540" y="3935968"/>
            <a:ext cx="4795059" cy="407255"/>
          </a:xfrm>
          <a:prstGeom prst="rect">
            <a:avLst/>
          </a:prstGeom>
          <a:solidFill>
            <a:srgbClr val="FF0000">
              <a:alpha val="4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1274334-E614-3447-8B95-896BAEE99C06}"/>
              </a:ext>
            </a:extLst>
          </p:cNvPr>
          <p:cNvGrpSpPr/>
          <p:nvPr/>
        </p:nvGrpSpPr>
        <p:grpSpPr>
          <a:xfrm>
            <a:off x="3241707" y="3552309"/>
            <a:ext cx="5219305" cy="393285"/>
            <a:chOff x="3241707" y="3552309"/>
            <a:chExt cx="5219305" cy="393285"/>
          </a:xfrm>
        </p:grpSpPr>
        <p:cxnSp>
          <p:nvCxnSpPr>
            <p:cNvPr id="23" name="Straight Arrow Connector 22"/>
            <p:cNvCxnSpPr/>
            <p:nvPr/>
          </p:nvCxnSpPr>
          <p:spPr>
            <a:xfrm flipH="1" flipV="1">
              <a:off x="4043110" y="3557429"/>
              <a:ext cx="3572379" cy="3880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257800" y="3552309"/>
              <a:ext cx="647700" cy="3931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6448989" y="3552309"/>
              <a:ext cx="1166500" cy="3931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2780A70-3E68-8A40-ABB0-E77569D31FB1}"/>
                </a:ext>
              </a:extLst>
            </p:cNvPr>
            <p:cNvCxnSpPr/>
            <p:nvPr/>
          </p:nvCxnSpPr>
          <p:spPr>
            <a:xfrm>
              <a:off x="3241707" y="3945594"/>
              <a:ext cx="521930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7965C17-89D5-C14D-ADCE-4FEAF1007A75}"/>
              </a:ext>
            </a:extLst>
          </p:cNvPr>
          <p:cNvCxnSpPr/>
          <p:nvPr/>
        </p:nvCxnSpPr>
        <p:spPr>
          <a:xfrm>
            <a:off x="3238895" y="4335236"/>
            <a:ext cx="521930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4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BC41B96-7170-E0F6-B32E-B1B9BA7103A6}"/>
              </a:ext>
            </a:extLst>
          </p:cNvPr>
          <p:cNvSpPr/>
          <p:nvPr/>
        </p:nvSpPr>
        <p:spPr>
          <a:xfrm>
            <a:off x="7746272" y="3978186"/>
            <a:ext cx="1169127" cy="3559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A0FA35-5994-3295-D84D-1BA77E3126A8}"/>
              </a:ext>
            </a:extLst>
          </p:cNvPr>
          <p:cNvSpPr/>
          <p:nvPr/>
        </p:nvSpPr>
        <p:spPr>
          <a:xfrm>
            <a:off x="6139824" y="3968445"/>
            <a:ext cx="1070232" cy="3559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9AA0B3-CF62-92E0-213E-D3C66C7BB8AF}"/>
              </a:ext>
            </a:extLst>
          </p:cNvPr>
          <p:cNvSpPr/>
          <p:nvPr/>
        </p:nvSpPr>
        <p:spPr>
          <a:xfrm>
            <a:off x="4240192" y="3968445"/>
            <a:ext cx="1119656" cy="3559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FEF5E9-FBC3-1CC7-5EFC-25DED2668504}"/>
              </a:ext>
            </a:extLst>
          </p:cNvPr>
          <p:cNvSpPr/>
          <p:nvPr/>
        </p:nvSpPr>
        <p:spPr>
          <a:xfrm>
            <a:off x="2018116" y="3969477"/>
            <a:ext cx="1066800" cy="3559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ROP:  in even more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610600" cy="4571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mr-IN" sz="2400" b="1" dirty="0" err="1"/>
              <a:t>execve</a:t>
            </a:r>
            <a:r>
              <a:rPr lang="mr-IN" sz="2400" b="1" dirty="0"/>
              <a:t>("/</a:t>
            </a:r>
            <a:r>
              <a:rPr lang="mr-IN" sz="2400" b="1" dirty="0" err="1"/>
              <a:t>bin</a:t>
            </a:r>
            <a:r>
              <a:rPr lang="mr-IN" sz="2400" b="1" dirty="0"/>
              <a:t>/</a:t>
            </a:r>
            <a:r>
              <a:rPr lang="mr-IN" sz="2400" b="1" dirty="0" err="1"/>
              <a:t>sh</a:t>
            </a:r>
            <a:r>
              <a:rPr lang="mr-IN" sz="2400" b="1" dirty="0"/>
              <a:t>", 0, 0)</a:t>
            </a:r>
            <a:r>
              <a:rPr lang="en-US" sz="2400" b="1" dirty="0"/>
              <a:t>:</a:t>
            </a:r>
            <a:r>
              <a:rPr lang="en-US" sz="2400" dirty="0"/>
              <a:t>   implemented using gadgets in victim code: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3543240"/>
            <a:ext cx="2545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Stack (set by attacker):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016264"/>
            <a:ext cx="92672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pop </a:t>
            </a:r>
            <a:r>
              <a:rPr lang="en-US" sz="2000" dirty="0" err="1"/>
              <a:t>rdi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6522" y="3979765"/>
            <a:ext cx="8268878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overflow-</a:t>
            </a:r>
            <a:r>
              <a:rPr lang="en-US" dirty="0" err="1"/>
              <a:t>str</a:t>
            </a:r>
            <a:r>
              <a:rPr lang="en-US" dirty="0"/>
              <a:t>     </a:t>
            </a:r>
            <a:r>
              <a:rPr lang="is-IS" dirty="0"/>
              <a:t>0x408100   0x6F2500      0x408200    0     0    0x408300    59      0x408400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018116" y="3979765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84916" y="3979765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31036" y="3969477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54336" y="2016264"/>
            <a:ext cx="977832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pop </a:t>
            </a:r>
            <a:r>
              <a:rPr lang="en-US" sz="2000" dirty="0" err="1"/>
              <a:t>rsi</a:t>
            </a:r>
            <a:endParaRPr lang="en-US" sz="2000" dirty="0"/>
          </a:p>
          <a:p>
            <a:r>
              <a:rPr lang="en-US" sz="2000" dirty="0"/>
              <a:t>pop </a:t>
            </a:r>
            <a:r>
              <a:rPr lang="en-US" sz="2000" dirty="0" err="1"/>
              <a:t>rdx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27003" y="2016264"/>
            <a:ext cx="96250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pop </a:t>
            </a:r>
            <a:r>
              <a:rPr lang="en-US" sz="2000" dirty="0" err="1"/>
              <a:t>rax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75202" y="2016264"/>
            <a:ext cx="84414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syscall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6170" y="1716206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/>
              <a:t>0x408100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04563" y="1730712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/>
              <a:t>0x408200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16302" y="1716206"/>
            <a:ext cx="110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0x408300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45679" y="1711464"/>
            <a:ext cx="1103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0x408400</a:t>
            </a:r>
            <a:endParaRPr lang="en-US" dirty="0"/>
          </a:p>
        </p:txBody>
      </p: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4227916" y="3956050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5370916" y="3956050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5778043" y="3961546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241181" y="3960768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28800" y="4336018"/>
            <a:ext cx="950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new </a:t>
            </a:r>
            <a:br>
              <a:rPr lang="en-US" dirty="0"/>
            </a:br>
            <a:r>
              <a:rPr lang="en-US" dirty="0"/>
              <a:t>ret-</a:t>
            </a: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895600" y="4342195"/>
            <a:ext cx="1611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rdi</a:t>
            </a:r>
            <a:r>
              <a:rPr lang="en-US" dirty="0"/>
              <a:t> ⟵ address</a:t>
            </a:r>
            <a:br>
              <a:rPr lang="en-US" dirty="0"/>
            </a:br>
            <a:r>
              <a:rPr lang="en-US" dirty="0"/>
              <a:t>   of “/bin/</a:t>
            </a:r>
            <a:r>
              <a:rPr lang="en-US" dirty="0" err="1"/>
              <a:t>sh</a:t>
            </a:r>
            <a:r>
              <a:rPr lang="en-US" dirty="0"/>
              <a:t>”)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61316" y="4353948"/>
            <a:ext cx="1119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rsi</a:t>
            </a:r>
            <a:r>
              <a:rPr lang="en-US" dirty="0"/>
              <a:t> ⟵ 0)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rdx</a:t>
            </a:r>
            <a:r>
              <a:rPr lang="en-US" dirty="0"/>
              <a:t> ⟵ 0)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32916" y="4345646"/>
            <a:ext cx="1221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rax</a:t>
            </a:r>
            <a:r>
              <a:rPr lang="en-US" dirty="0"/>
              <a:t> ⟵ 59)</a:t>
            </a:r>
          </a:p>
          <a:p>
            <a:r>
              <a:rPr lang="en-US" dirty="0" err="1"/>
              <a:t>syscall</a:t>
            </a:r>
            <a:r>
              <a:rPr lang="en-US" dirty="0"/>
              <a:t> #59</a:t>
            </a:r>
          </a:p>
        </p:txBody>
      </p:sp>
      <p:sp>
        <p:nvSpPr>
          <p:cNvPr id="4" name="Freeform 3"/>
          <p:cNvSpPr/>
          <p:nvPr/>
        </p:nvSpPr>
        <p:spPr>
          <a:xfrm>
            <a:off x="1828800" y="2260597"/>
            <a:ext cx="811193" cy="1701803"/>
          </a:xfrm>
          <a:custGeom>
            <a:avLst/>
            <a:gdLst>
              <a:gd name="connsiteX0" fmla="*/ 939800 w 939800"/>
              <a:gd name="connsiteY0" fmla="*/ 1701803 h 1701803"/>
              <a:gd name="connsiteX1" fmla="*/ 393700 w 939800"/>
              <a:gd name="connsiteY1" fmla="*/ 279403 h 1701803"/>
              <a:gd name="connsiteX2" fmla="*/ 0 w 939800"/>
              <a:gd name="connsiteY2" fmla="*/ 3 h 170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1701803">
                <a:moveTo>
                  <a:pt x="939800" y="1701803"/>
                </a:moveTo>
                <a:cubicBezTo>
                  <a:pt x="745066" y="1132419"/>
                  <a:pt x="550333" y="563036"/>
                  <a:pt x="393700" y="279403"/>
                </a:cubicBezTo>
                <a:cubicBezTo>
                  <a:pt x="237067" y="-4230"/>
                  <a:pt x="0" y="3"/>
                  <a:pt x="0" y="3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683000" y="2260596"/>
            <a:ext cx="1117600" cy="1701803"/>
          </a:xfrm>
          <a:custGeom>
            <a:avLst/>
            <a:gdLst>
              <a:gd name="connsiteX0" fmla="*/ 1117600 w 1117600"/>
              <a:gd name="connsiteY0" fmla="*/ 1880670 h 1880670"/>
              <a:gd name="connsiteX1" fmla="*/ 431800 w 1117600"/>
              <a:gd name="connsiteY1" fmla="*/ 280470 h 1880670"/>
              <a:gd name="connsiteX2" fmla="*/ 0 w 1117600"/>
              <a:gd name="connsiteY2" fmla="*/ 1070 h 188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7600" h="1880670">
                <a:moveTo>
                  <a:pt x="1117600" y="1880670"/>
                </a:moveTo>
                <a:cubicBezTo>
                  <a:pt x="867833" y="1237203"/>
                  <a:pt x="618067" y="593737"/>
                  <a:pt x="431800" y="280470"/>
                </a:cubicBezTo>
                <a:cubicBezTo>
                  <a:pt x="245533" y="-32797"/>
                  <a:pt x="0" y="1070"/>
                  <a:pt x="0" y="107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623825" y="2260596"/>
            <a:ext cx="962505" cy="1701803"/>
          </a:xfrm>
          <a:custGeom>
            <a:avLst/>
            <a:gdLst>
              <a:gd name="connsiteX0" fmla="*/ 1117600 w 1117600"/>
              <a:gd name="connsiteY0" fmla="*/ 1880670 h 1880670"/>
              <a:gd name="connsiteX1" fmla="*/ 431800 w 1117600"/>
              <a:gd name="connsiteY1" fmla="*/ 280470 h 1880670"/>
              <a:gd name="connsiteX2" fmla="*/ 0 w 1117600"/>
              <a:gd name="connsiteY2" fmla="*/ 1070 h 188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7600" h="1880670">
                <a:moveTo>
                  <a:pt x="1117600" y="1880670"/>
                </a:moveTo>
                <a:cubicBezTo>
                  <a:pt x="867833" y="1237203"/>
                  <a:pt x="618067" y="593737"/>
                  <a:pt x="431800" y="280470"/>
                </a:cubicBezTo>
                <a:cubicBezTo>
                  <a:pt x="245533" y="-32797"/>
                  <a:pt x="0" y="1070"/>
                  <a:pt x="0" y="107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438656" y="2260596"/>
            <a:ext cx="911992" cy="1728519"/>
          </a:xfrm>
          <a:custGeom>
            <a:avLst/>
            <a:gdLst>
              <a:gd name="connsiteX0" fmla="*/ 1117600 w 1117600"/>
              <a:gd name="connsiteY0" fmla="*/ 1880670 h 1880670"/>
              <a:gd name="connsiteX1" fmla="*/ 431800 w 1117600"/>
              <a:gd name="connsiteY1" fmla="*/ 280470 h 1880670"/>
              <a:gd name="connsiteX2" fmla="*/ 0 w 1117600"/>
              <a:gd name="connsiteY2" fmla="*/ 1070 h 1880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7600" h="1880670">
                <a:moveTo>
                  <a:pt x="1117600" y="1880670"/>
                </a:moveTo>
                <a:cubicBezTo>
                  <a:pt x="867833" y="1237203"/>
                  <a:pt x="618067" y="593737"/>
                  <a:pt x="431800" y="280470"/>
                </a:cubicBezTo>
                <a:cubicBezTo>
                  <a:pt x="245533" y="-32797"/>
                  <a:pt x="0" y="1070"/>
                  <a:pt x="0" y="107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2182" y="203835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3400" y="234315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97580" y="202964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15214" y="2650909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D84EFC-7B5A-721E-4E2B-D1854980FB6D}"/>
              </a:ext>
            </a:extLst>
          </p:cNvPr>
          <p:cNvCxnSpPr/>
          <p:nvPr/>
        </p:nvCxnSpPr>
        <p:spPr>
          <a:xfrm>
            <a:off x="6130836" y="3969477"/>
            <a:ext cx="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0393E3B-734D-36E0-54AD-BE993D10D091}"/>
              </a:ext>
            </a:extLst>
          </p:cNvPr>
          <p:cNvSpPr txBox="1"/>
          <p:nvPr/>
        </p:nvSpPr>
        <p:spPr>
          <a:xfrm>
            <a:off x="2397036" y="233444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B028C8D-7B05-DA2B-47FD-AE929BEBC320}"/>
              </a:ext>
            </a:extLst>
          </p:cNvPr>
          <p:cNvSpPr txBox="1"/>
          <p:nvPr/>
        </p:nvSpPr>
        <p:spPr>
          <a:xfrm>
            <a:off x="4267200" y="2025216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AB91BB3-7944-587E-6C72-1DB271519677}"/>
              </a:ext>
            </a:extLst>
          </p:cNvPr>
          <p:cNvSpPr txBox="1"/>
          <p:nvPr/>
        </p:nvSpPr>
        <p:spPr>
          <a:xfrm>
            <a:off x="4276164" y="234986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c3</a:t>
            </a:r>
          </a:p>
        </p:txBody>
      </p:sp>
    </p:spTree>
    <p:extLst>
      <p:ext uri="{BB962C8B-B14F-4D97-AF65-F5344CB8AC3E}">
        <p14:creationId xmlns:p14="http://schemas.microsoft.com/office/powerpoint/2010/main" val="32572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2394"/>
            <a:ext cx="7772400" cy="50363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to do??     Randomization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666750"/>
            <a:ext cx="9144000" cy="447675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 </a:t>
            </a:r>
            <a:r>
              <a:rPr lang="en-US" sz="2400" b="1" u="sng" dirty="0"/>
              <a:t>ASLR</a:t>
            </a:r>
            <a:r>
              <a:rPr lang="en-US" sz="2400" dirty="0"/>
              <a:t>:       (Address Space Layout Randomization)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On load: randomly shift base of code &amp; data in process memory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2400" dirty="0"/>
              <a:t>	   ⇒   Attacker does not know location of code gadgets</a:t>
            </a:r>
          </a:p>
          <a:p>
            <a:pPr lvl="1">
              <a:spcBef>
                <a:spcPct val="50000"/>
              </a:spcBef>
            </a:pPr>
            <a:r>
              <a:rPr lang="en-US" sz="2400" u="sng" dirty="0"/>
              <a:t>Deployment</a:t>
            </a:r>
            <a:r>
              <a:rPr lang="en-US" sz="2400" dirty="0"/>
              <a:t>:    (/</a:t>
            </a:r>
            <a:r>
              <a:rPr lang="en-US" sz="2400" dirty="0" err="1"/>
              <a:t>DynamicBase</a:t>
            </a:r>
            <a:r>
              <a:rPr lang="en-US" sz="2400" dirty="0"/>
              <a:t>)</a:t>
            </a:r>
          </a:p>
          <a:p>
            <a:pPr lvl="2"/>
            <a:r>
              <a:rPr lang="en-US" dirty="0"/>
              <a:t>Since</a:t>
            </a:r>
            <a:r>
              <a:rPr lang="en-US" b="1" dirty="0"/>
              <a:t> Windows 8:   </a:t>
            </a:r>
            <a:r>
              <a:rPr lang="en-US" dirty="0"/>
              <a:t>24 bits of randomness on 64-bit processors</a:t>
            </a:r>
          </a:p>
          <a:p>
            <a:pPr lvl="2"/>
            <a:r>
              <a:rPr lang="en-US" dirty="0"/>
              <a:t>Base of everything must be randomized on load:</a:t>
            </a:r>
          </a:p>
          <a:p>
            <a:pPr lvl="3"/>
            <a:r>
              <a:rPr lang="en-US" dirty="0"/>
              <a:t>libraries (DLLs, shared libs),   application code,  stack,  heap</a:t>
            </a:r>
          </a:p>
          <a:p>
            <a:pPr>
              <a:spcBef>
                <a:spcPts val="1776"/>
              </a:spcBef>
            </a:pPr>
            <a:r>
              <a:rPr lang="en-US" sz="2000" u="sng" dirty="0"/>
              <a:t>Other randomization ideas (not used in practice)</a:t>
            </a:r>
            <a:r>
              <a:rPr lang="en-US" sz="2000" dirty="0"/>
              <a:t>: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Sys-call randomization:    randomize sys-call id’s</a:t>
            </a:r>
          </a:p>
          <a:p>
            <a:pPr lvl="1">
              <a:lnSpc>
                <a:spcPct val="40000"/>
              </a:lnSpc>
              <a:spcBef>
                <a:spcPts val="1080"/>
              </a:spcBef>
            </a:pPr>
            <a:r>
              <a:rPr lang="en-US" sz="2000" dirty="0"/>
              <a:t>Instruction Set Randomization (ISR)</a:t>
            </a:r>
          </a:p>
        </p:txBody>
      </p:sp>
    </p:spTree>
    <p:extLst>
      <p:ext uri="{BB962C8B-B14F-4D97-AF65-F5344CB8AC3E}">
        <p14:creationId xmlns:p14="http://schemas.microsoft.com/office/powerpoint/2010/main" val="320479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A very different idea:   </a:t>
            </a:r>
            <a:r>
              <a:rPr lang="en-US" dirty="0" err="1"/>
              <a:t>kBouncer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950"/>
            <a:ext cx="8229600" cy="2438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Observation:    abnormal execution sequence</a:t>
            </a:r>
          </a:p>
          <a:p>
            <a:r>
              <a:rPr lang="en-US" sz="2400" b="1" i="1" dirty="0"/>
              <a:t>ret</a:t>
            </a:r>
            <a:r>
              <a:rPr lang="en-US" sz="2400" dirty="0"/>
              <a:t>  returns to an address that does not follow a  </a:t>
            </a:r>
            <a:r>
              <a:rPr lang="en-US" sz="2400" b="1" i="1" dirty="0"/>
              <a:t>call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Idea:  before a </a:t>
            </a:r>
            <a:r>
              <a:rPr lang="en-US" sz="2400" dirty="0" err="1"/>
              <a:t>syscall</a:t>
            </a:r>
            <a:r>
              <a:rPr lang="en-US" sz="2400" dirty="0"/>
              <a:t>, check that every prior ret is not abnormal</a:t>
            </a:r>
          </a:p>
          <a:p>
            <a:r>
              <a:rPr lang="en-US" sz="2400" dirty="0"/>
              <a:t>How:    use Intel’s </a:t>
            </a:r>
            <a:r>
              <a:rPr lang="en-US" sz="2400" i="1" dirty="0"/>
              <a:t>Last Branch Recording </a:t>
            </a:r>
            <a:r>
              <a:rPr lang="en-US" sz="2400" dirty="0"/>
              <a:t>(LBR)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945" y="1123949"/>
            <a:ext cx="92672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pop </a:t>
            </a:r>
            <a:r>
              <a:rPr lang="en-US" sz="2000" dirty="0" err="1"/>
              <a:t>rdi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070" y="1123949"/>
            <a:ext cx="977832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pop </a:t>
            </a:r>
            <a:r>
              <a:rPr lang="en-US" sz="2000" dirty="0" err="1"/>
              <a:t>rsi</a:t>
            </a:r>
            <a:endParaRPr lang="en-US" sz="2000" dirty="0"/>
          </a:p>
          <a:p>
            <a:r>
              <a:rPr lang="en-US" sz="2000" dirty="0"/>
              <a:t>pop </a:t>
            </a:r>
            <a:r>
              <a:rPr lang="en-US" sz="2000" dirty="0" err="1"/>
              <a:t>rdx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5505" y="1123949"/>
            <a:ext cx="96269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pop </a:t>
            </a:r>
            <a:r>
              <a:rPr lang="en-US" sz="2000" dirty="0" err="1"/>
              <a:t>rax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123949"/>
            <a:ext cx="84414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syscall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12" name="Freeform 11"/>
          <p:cNvSpPr/>
          <p:nvPr/>
        </p:nvSpPr>
        <p:spPr>
          <a:xfrm>
            <a:off x="1358900" y="1320800"/>
            <a:ext cx="641170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77902" y="1276349"/>
            <a:ext cx="558868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95800" y="1289049"/>
            <a:ext cx="641170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25742" y="1320800"/>
            <a:ext cx="15180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543800" y="1009649"/>
            <a:ext cx="1066800" cy="82218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kernel</a:t>
            </a:r>
          </a:p>
        </p:txBody>
      </p:sp>
      <p:sp>
        <p:nvSpPr>
          <p:cNvPr id="22" name="Rounded Rectangle 21"/>
          <p:cNvSpPr/>
          <p:nvPr/>
        </p:nvSpPr>
        <p:spPr>
          <a:xfrm rot="5400000">
            <a:off x="6260283" y="1247775"/>
            <a:ext cx="1219200" cy="5143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kBouncer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8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/>
              <a:t>A very different idea:   </a:t>
            </a:r>
            <a:r>
              <a:rPr lang="en-US" dirty="0" err="1"/>
              <a:t>kBouncer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90750"/>
            <a:ext cx="88392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Inte’s</a:t>
            </a:r>
            <a:r>
              <a:rPr lang="en-US" sz="2400" dirty="0"/>
              <a:t> </a:t>
            </a:r>
            <a:r>
              <a:rPr lang="en-US" sz="2400" b="1" dirty="0"/>
              <a:t>Last Branch Recording </a:t>
            </a:r>
            <a:r>
              <a:rPr lang="en-US" sz="2400" dirty="0"/>
              <a:t>(LBR):  </a:t>
            </a:r>
          </a:p>
          <a:p>
            <a:r>
              <a:rPr lang="en-US" sz="2400" dirty="0"/>
              <a:t>store 16 last executed branches in a set of on-chip registers (MSR)</a:t>
            </a:r>
          </a:p>
          <a:p>
            <a:r>
              <a:rPr lang="en-US" sz="2400" dirty="0"/>
              <a:t>read using  </a:t>
            </a:r>
            <a:r>
              <a:rPr lang="en-US" sz="2400" b="1" i="1" dirty="0" err="1"/>
              <a:t>rdmsr</a:t>
            </a:r>
            <a:r>
              <a:rPr lang="en-US" sz="2400" b="1" i="1" dirty="0"/>
              <a:t> </a:t>
            </a:r>
            <a:r>
              <a:rPr lang="en-US" sz="2400" dirty="0"/>
              <a:t> instruction from privileged mode 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dirty="0" err="1"/>
              <a:t>kBouncer</a:t>
            </a:r>
            <a:r>
              <a:rPr lang="en-US" sz="2400" dirty="0"/>
              <a:t>:  before entering kernel, verify that last 16 </a:t>
            </a:r>
            <a:r>
              <a:rPr lang="en-US" sz="2400" b="1" i="1" dirty="0"/>
              <a:t>ret</a:t>
            </a:r>
            <a:r>
              <a:rPr lang="en-US" sz="2400" dirty="0"/>
              <a:t>s are normal</a:t>
            </a:r>
          </a:p>
          <a:p>
            <a:r>
              <a:rPr lang="en-US" sz="2400" dirty="0"/>
              <a:t>Requires no app. code changes, and minimal overhead</a:t>
            </a:r>
          </a:p>
          <a:p>
            <a:r>
              <a:rPr lang="en-US" sz="2400" dirty="0"/>
              <a:t>Limitations:   attacker can ensure 16 calls prior to </a:t>
            </a:r>
            <a:r>
              <a:rPr lang="en-US" sz="2400" dirty="0" err="1"/>
              <a:t>syscall</a:t>
            </a:r>
            <a:r>
              <a:rPr lang="en-US" sz="2400" dirty="0"/>
              <a:t> are valid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9945" y="1123949"/>
            <a:ext cx="92672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pop </a:t>
            </a:r>
            <a:r>
              <a:rPr lang="en-US" sz="2000" dirty="0" err="1"/>
              <a:t>rdi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070" y="1123949"/>
            <a:ext cx="977832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pop </a:t>
            </a:r>
            <a:r>
              <a:rPr lang="en-US" sz="2000" dirty="0" err="1"/>
              <a:t>rsi</a:t>
            </a:r>
            <a:endParaRPr lang="en-US" sz="2000" dirty="0"/>
          </a:p>
          <a:p>
            <a:r>
              <a:rPr lang="en-US" sz="2000" dirty="0"/>
              <a:t>pop </a:t>
            </a:r>
            <a:r>
              <a:rPr lang="en-US" sz="2000" dirty="0" err="1"/>
              <a:t>rdx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5505" y="1123949"/>
            <a:ext cx="96269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pop </a:t>
            </a:r>
            <a:r>
              <a:rPr lang="en-US" sz="2000" dirty="0" err="1"/>
              <a:t>rax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1123949"/>
            <a:ext cx="84414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/>
              <a:t>syscall</a:t>
            </a:r>
            <a:endParaRPr lang="en-US" sz="2000" dirty="0"/>
          </a:p>
          <a:p>
            <a:r>
              <a:rPr lang="en-US" sz="2000" dirty="0"/>
              <a:t>ret</a:t>
            </a:r>
          </a:p>
        </p:txBody>
      </p:sp>
      <p:sp>
        <p:nvSpPr>
          <p:cNvPr id="12" name="Freeform 11"/>
          <p:cNvSpPr/>
          <p:nvPr/>
        </p:nvSpPr>
        <p:spPr>
          <a:xfrm>
            <a:off x="1358900" y="1320800"/>
            <a:ext cx="641170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77902" y="1276349"/>
            <a:ext cx="558868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95800" y="1289049"/>
            <a:ext cx="641170" cy="368300"/>
          </a:xfrm>
          <a:custGeom>
            <a:avLst/>
            <a:gdLst>
              <a:gd name="connsiteX0" fmla="*/ 0 w 558800"/>
              <a:gd name="connsiteY0" fmla="*/ 228809 h 228809"/>
              <a:gd name="connsiteX1" fmla="*/ 279400 w 558800"/>
              <a:gd name="connsiteY1" fmla="*/ 178009 h 228809"/>
              <a:gd name="connsiteX2" fmla="*/ 368300 w 558800"/>
              <a:gd name="connsiteY2" fmla="*/ 25609 h 228809"/>
              <a:gd name="connsiteX3" fmla="*/ 558800 w 558800"/>
              <a:gd name="connsiteY3" fmla="*/ 209 h 228809"/>
              <a:gd name="connsiteX4" fmla="*/ 558800 w 558800"/>
              <a:gd name="connsiteY4" fmla="*/ 209 h 22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228809">
                <a:moveTo>
                  <a:pt x="0" y="228809"/>
                </a:moveTo>
                <a:cubicBezTo>
                  <a:pt x="109008" y="220342"/>
                  <a:pt x="218017" y="211876"/>
                  <a:pt x="279400" y="178009"/>
                </a:cubicBezTo>
                <a:cubicBezTo>
                  <a:pt x="340783" y="144142"/>
                  <a:pt x="321733" y="55242"/>
                  <a:pt x="368300" y="25609"/>
                </a:cubicBezTo>
                <a:cubicBezTo>
                  <a:pt x="414867" y="-4024"/>
                  <a:pt x="558800" y="209"/>
                  <a:pt x="558800" y="209"/>
                </a:cubicBezTo>
                <a:lnTo>
                  <a:pt x="558800" y="209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25742" y="1320800"/>
            <a:ext cx="15180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7543800" y="1009649"/>
            <a:ext cx="1066800" cy="82218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kernel</a:t>
            </a:r>
          </a:p>
        </p:txBody>
      </p:sp>
      <p:sp>
        <p:nvSpPr>
          <p:cNvPr id="22" name="Rounded Rectangle 21"/>
          <p:cNvSpPr/>
          <p:nvPr/>
        </p:nvSpPr>
        <p:spPr>
          <a:xfrm rot="5400000">
            <a:off x="6260283" y="1247775"/>
            <a:ext cx="1219200" cy="51435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kBouncer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8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0" y="971550"/>
            <a:ext cx="5240863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Hijacking Defenses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Hardening the executable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1741"/>
            <a:ext cx="3200400" cy="31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52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737600" cy="685800"/>
          </a:xfrm>
        </p:spPr>
        <p:txBody>
          <a:bodyPr>
            <a:normAutofit fontScale="90000"/>
          </a:bodyPr>
          <a:lstStyle/>
          <a:p>
            <a:r>
              <a:rPr lang="en-US" sz="4400"/>
              <a:t>Run time checking: StackGuard</a:t>
            </a:r>
            <a:endParaRPr lang="en-US" sz="2800"/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3714750"/>
          </a:xfrm>
        </p:spPr>
        <p:txBody>
          <a:bodyPr>
            <a:normAutofit/>
          </a:bodyPr>
          <a:lstStyle/>
          <a:p>
            <a:r>
              <a:rPr lang="en-US" sz="2400" dirty="0"/>
              <a:t>Many run-time checking techniques …</a:t>
            </a:r>
          </a:p>
          <a:p>
            <a:pPr lvl="1"/>
            <a:r>
              <a:rPr lang="en-US" sz="2400" dirty="0"/>
              <a:t>we only discuss methods relevant to overflow protection</a:t>
            </a:r>
          </a:p>
          <a:p>
            <a:pPr>
              <a:spcBef>
                <a:spcPts val="2520"/>
              </a:spcBef>
            </a:pPr>
            <a:r>
              <a:rPr lang="en-US" sz="2400" u="sng" dirty="0"/>
              <a:t>Method 1</a:t>
            </a:r>
            <a:r>
              <a:rPr lang="en-US" sz="2400" dirty="0"/>
              <a:t>:  </a:t>
            </a:r>
            <a:r>
              <a:rPr lang="en-US" sz="2400" dirty="0" err="1"/>
              <a:t>StackGuard</a:t>
            </a:r>
            <a:endParaRPr lang="en-US" sz="2400" dirty="0"/>
          </a:p>
          <a:p>
            <a:pPr lvl="1"/>
            <a:r>
              <a:rPr lang="en-US" sz="2400" dirty="0"/>
              <a:t>Run time tests for stack integrity. </a:t>
            </a:r>
          </a:p>
          <a:p>
            <a:pPr lvl="1"/>
            <a:r>
              <a:rPr lang="en-US" sz="2400" dirty="0"/>
              <a:t>Embed “canaries” in stack frames and verify their integrity prior to function return.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62800" y="4171950"/>
            <a:ext cx="43274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705600" y="4171950"/>
            <a:ext cx="45731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48400" y="4171950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/>
              <a:t>sfp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191000" y="4171950"/>
            <a:ext cx="10477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local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7467600" y="4171950"/>
            <a:ext cx="34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7543800" y="4540250"/>
            <a:ext cx="341313" cy="7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155674" y="4057650"/>
            <a:ext cx="665379" cy="76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76276" y="4800600"/>
            <a:ext cx="701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246688" y="4171950"/>
            <a:ext cx="1020762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canary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657600" y="4171950"/>
            <a:ext cx="43274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/>
              <a:t>str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200400" y="4171950"/>
            <a:ext cx="45731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76275" y="4171950"/>
            <a:ext cx="1047750" cy="380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714501" y="4171950"/>
            <a:ext cx="1020763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314325" y="4549378"/>
            <a:ext cx="447675" cy="35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 flipV="1">
            <a:off x="309562" y="4171950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5519300" y="3829050"/>
            <a:ext cx="95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Frame 1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260163" y="3840718"/>
            <a:ext cx="95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/>
              <a:t>Frame 2</a:t>
            </a: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2743200" y="4171950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/>
              <a:t>sfp</a:t>
            </a:r>
            <a:endParaRPr kumimoji="1" lang="en-US" sz="1800" dirty="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33035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150"/>
            <a:ext cx="7772400" cy="502444"/>
          </a:xfrm>
        </p:spPr>
        <p:txBody>
          <a:bodyPr>
            <a:normAutofit fontScale="90000"/>
          </a:bodyPr>
          <a:lstStyle/>
          <a:p>
            <a:r>
              <a:rPr lang="en-US"/>
              <a:t>Canary Types</a:t>
            </a: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819150"/>
            <a:ext cx="8610600" cy="4114800"/>
          </a:xfrm>
        </p:spPr>
        <p:txBody>
          <a:bodyPr>
            <a:normAutofit lnSpcReduction="10000"/>
          </a:bodyPr>
          <a:lstStyle/>
          <a:p>
            <a:pPr>
              <a:tabLst>
                <a:tab pos="1146175" algn="l"/>
              </a:tabLst>
            </a:pPr>
            <a:r>
              <a:rPr lang="en-US" sz="2600" u="sng" dirty="0">
                <a:solidFill>
                  <a:srgbClr val="000090"/>
                </a:solidFill>
              </a:rPr>
              <a:t>Random canary:</a:t>
            </a:r>
            <a:endParaRPr lang="en-US" sz="2600" dirty="0">
              <a:solidFill>
                <a:srgbClr val="000090"/>
              </a:solidFill>
            </a:endParaRPr>
          </a:p>
          <a:p>
            <a:pPr lvl="1">
              <a:tabLst>
                <a:tab pos="1146175" algn="l"/>
              </a:tabLst>
            </a:pPr>
            <a:r>
              <a:rPr lang="en-US" sz="2400" dirty="0"/>
              <a:t>Random string </a:t>
            </a:r>
            <a:r>
              <a:rPr lang="en-US" sz="2400" b="1" dirty="0"/>
              <a:t>chosen at program startup</a:t>
            </a:r>
            <a:endParaRPr lang="en-US" sz="2400" dirty="0"/>
          </a:p>
          <a:p>
            <a:pPr lvl="1">
              <a:tabLst>
                <a:tab pos="1146175" algn="l"/>
              </a:tabLst>
            </a:pPr>
            <a:r>
              <a:rPr lang="en-US" sz="2400" dirty="0"/>
              <a:t>Insert canary string into every stack frame</a:t>
            </a:r>
          </a:p>
          <a:p>
            <a:pPr lvl="1">
              <a:tabLst>
                <a:tab pos="1146175" algn="l"/>
              </a:tabLst>
            </a:pPr>
            <a:r>
              <a:rPr lang="en-US" sz="2400" dirty="0"/>
              <a:t>Verify canary before returning from function</a:t>
            </a:r>
          </a:p>
          <a:p>
            <a:pPr lvl="2">
              <a:tabLst>
                <a:tab pos="1146175" algn="l"/>
              </a:tabLst>
            </a:pPr>
            <a:r>
              <a:rPr lang="en-US" sz="2000" dirty="0"/>
              <a:t>Exit program if canary changed.     Turns potential exploit into </a:t>
            </a:r>
            <a:r>
              <a:rPr lang="en-US" sz="2000" dirty="0" err="1"/>
              <a:t>DoS</a:t>
            </a:r>
            <a:r>
              <a:rPr lang="en-US" sz="2000" dirty="0"/>
              <a:t>. </a:t>
            </a:r>
          </a:p>
          <a:p>
            <a:pPr lvl="1">
              <a:tabLst>
                <a:tab pos="1146175" algn="l"/>
              </a:tabLst>
            </a:pPr>
            <a:r>
              <a:rPr lang="en-US" sz="2400" dirty="0"/>
              <a:t>To corrupt, attacker must learn/guess current random string</a:t>
            </a:r>
          </a:p>
          <a:p>
            <a:pPr>
              <a:spcBef>
                <a:spcPts val="3168"/>
              </a:spcBef>
              <a:tabLst>
                <a:tab pos="1146175" algn="l"/>
              </a:tabLst>
            </a:pPr>
            <a:r>
              <a:rPr lang="en-US" sz="2600" u="sng" dirty="0">
                <a:solidFill>
                  <a:srgbClr val="000090"/>
                </a:solidFill>
              </a:rPr>
              <a:t>Terminator canary:</a:t>
            </a:r>
            <a:r>
              <a:rPr lang="en-US" sz="2600" dirty="0">
                <a:solidFill>
                  <a:srgbClr val="000090"/>
                </a:solidFill>
              </a:rPr>
              <a:t>       </a:t>
            </a:r>
            <a:r>
              <a:rPr lang="en-US" sz="2000" dirty="0"/>
              <a:t>Canary =  {0, newline, linefeed, EOF}</a:t>
            </a:r>
          </a:p>
          <a:p>
            <a:pPr lvl="1">
              <a:tabLst>
                <a:tab pos="1146175" algn="l"/>
              </a:tabLst>
            </a:pPr>
            <a:r>
              <a:rPr lang="en-US" sz="2400" dirty="0"/>
              <a:t>String functions will not copy beyond terminator</a:t>
            </a:r>
          </a:p>
          <a:p>
            <a:pPr lvl="1">
              <a:tabLst>
                <a:tab pos="1146175" algn="l"/>
              </a:tabLst>
            </a:pPr>
            <a:r>
              <a:rPr lang="en-US" sz="2400" dirty="0"/>
              <a:t>Attacker cannot use string functions to corrupt stack.</a:t>
            </a:r>
          </a:p>
        </p:txBody>
      </p:sp>
    </p:spTree>
    <p:extLst>
      <p:ext uri="{BB962C8B-B14F-4D97-AF65-F5344CB8AC3E}">
        <p14:creationId xmlns:p14="http://schemas.microsoft.com/office/powerpoint/2010/main" val="664496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StackGuard (Cont.)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318021"/>
            <a:ext cx="8686800" cy="3619500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 err="1"/>
              <a:t>StackGuard</a:t>
            </a:r>
            <a:r>
              <a:rPr lang="en-US" sz="2800" dirty="0"/>
              <a:t> implemented as a GCC patch</a:t>
            </a:r>
          </a:p>
          <a:p>
            <a:pPr lvl="1"/>
            <a:r>
              <a:rPr lang="en-US" sz="2400" dirty="0"/>
              <a:t>Program must be recompiled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r>
              <a:rPr lang="en-US" sz="2800" dirty="0"/>
              <a:t>Minimal performance effects:   8% for Apache</a:t>
            </a:r>
          </a:p>
        </p:txBody>
      </p:sp>
    </p:spTree>
    <p:extLst>
      <p:ext uri="{BB962C8B-B14F-4D97-AF65-F5344CB8AC3E}">
        <p14:creationId xmlns:p14="http://schemas.microsoft.com/office/powerpoint/2010/main" val="225259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95250"/>
            <a:ext cx="8534400" cy="857250"/>
          </a:xfrm>
        </p:spPr>
        <p:txBody>
          <a:bodyPr>
            <a:normAutofit/>
          </a:bodyPr>
          <a:lstStyle/>
          <a:p>
            <a:r>
              <a:rPr lang="en-US" dirty="0" err="1"/>
              <a:t>StackGuard</a:t>
            </a:r>
            <a:r>
              <a:rPr lang="en-US" dirty="0"/>
              <a:t> enhancement:  </a:t>
            </a:r>
            <a:r>
              <a:rPr lang="en-US" sz="3600" dirty="0" err="1"/>
              <a:t>ProPolice</a:t>
            </a:r>
            <a:endParaRPr lang="en-US" sz="3100" dirty="0"/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67389" y="895351"/>
            <a:ext cx="8686800" cy="990600"/>
          </a:xfrm>
        </p:spPr>
        <p:txBody>
          <a:bodyPr/>
          <a:lstStyle/>
          <a:p>
            <a:r>
              <a:rPr lang="en-US" sz="2400" dirty="0" err="1"/>
              <a:t>ProPolice</a:t>
            </a:r>
            <a:r>
              <a:rPr lang="en-US" sz="1600" dirty="0">
                <a:latin typeface="Arial" charset="0"/>
              </a:rPr>
              <a:t>    </a:t>
            </a:r>
            <a:r>
              <a:rPr lang="en-US" sz="2000" dirty="0">
                <a:latin typeface="Arial" charset="0"/>
              </a:rPr>
              <a:t>-   since </a:t>
            </a:r>
            <a:r>
              <a:rPr lang="en-US" sz="2000" dirty="0" err="1">
                <a:latin typeface="Arial" charset="0"/>
              </a:rPr>
              <a:t>gcc</a:t>
            </a:r>
            <a:r>
              <a:rPr lang="en-US" sz="2000" dirty="0">
                <a:latin typeface="Arial" charset="0"/>
              </a:rPr>
              <a:t> 3.4.1.      </a:t>
            </a:r>
            <a:r>
              <a:rPr lang="en-US" sz="1800" dirty="0">
                <a:latin typeface="Arial" charset="0"/>
              </a:rPr>
              <a:t>(</a:t>
            </a:r>
            <a:r>
              <a:rPr lang="en-US" sz="1800" b="1" dirty="0">
                <a:latin typeface="Arial" charset="0"/>
              </a:rPr>
              <a:t>-</a:t>
            </a:r>
            <a:r>
              <a:rPr lang="en-US" sz="1800" b="1" dirty="0" err="1">
                <a:latin typeface="Arial" charset="0"/>
              </a:rPr>
              <a:t>fstack</a:t>
            </a:r>
            <a:r>
              <a:rPr lang="en-US" sz="1800" b="1" dirty="0">
                <a:latin typeface="Arial" charset="0"/>
              </a:rPr>
              <a:t>-protector</a:t>
            </a:r>
            <a:r>
              <a:rPr lang="en-US" sz="1800" dirty="0">
                <a:latin typeface="Arial" charset="0"/>
              </a:rPr>
              <a:t>)</a:t>
            </a:r>
          </a:p>
          <a:p>
            <a:pPr lvl="1"/>
            <a:r>
              <a:rPr lang="en-US" sz="2400" dirty="0"/>
              <a:t>Rearrange stack layout to prevent </a:t>
            </a:r>
            <a:r>
              <a:rPr lang="en-US" sz="2400" dirty="0" err="1"/>
              <a:t>ptr</a:t>
            </a:r>
            <a:r>
              <a:rPr lang="en-US" sz="2400" dirty="0"/>
              <a:t> overflow.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19989" y="1962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119989" y="2419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119989" y="28765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119989" y="33337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119989" y="37909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string buffers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119989" y="4248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non-buffer variables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662789" y="373380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533400" y="3860007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867400" y="4176415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/>
              <a:t>pointers, but no arrays</a:t>
            </a:r>
          </a:p>
        </p:txBody>
      </p:sp>
      <p:sp>
        <p:nvSpPr>
          <p:cNvPr id="27663" name="AutoShape 15"/>
          <p:cNvSpPr>
            <a:spLocks/>
          </p:cNvSpPr>
          <p:nvPr/>
        </p:nvSpPr>
        <p:spPr bwMode="auto">
          <a:xfrm>
            <a:off x="5701389" y="4248150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662789" y="207645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3400" y="2019300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133600" y="4705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>
                <a:solidFill>
                  <a:schemeClr val="bg2"/>
                </a:solidFill>
              </a:rPr>
              <a:t>args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67400" y="2571750"/>
            <a:ext cx="3172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Protects pointer </a:t>
            </a:r>
            <a:r>
              <a:rPr lang="en-US" dirty="0" err="1"/>
              <a:t>args</a:t>
            </a:r>
            <a:r>
              <a:rPr lang="en-US" dirty="0"/>
              <a:t> and local pointers from a buffer overflow</a:t>
            </a:r>
          </a:p>
        </p:txBody>
      </p:sp>
    </p:spTree>
    <p:extLst>
      <p:ext uri="{BB962C8B-B14F-4D97-AF65-F5344CB8AC3E}">
        <p14:creationId xmlns:p14="http://schemas.microsoft.com/office/powerpoint/2010/main" val="163669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control hijacking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Stack smashing</a:t>
            </a:r>
            <a:r>
              <a:rPr lang="en-US" sz="2400" dirty="0"/>
              <a:t>:  overwrite return address or function pointer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b="1" dirty="0"/>
              <a:t>Heap spraying</a:t>
            </a:r>
            <a:r>
              <a:rPr lang="en-US" sz="2400" dirty="0"/>
              <a:t>:  reliably exploit a heap overflow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b="1" dirty="0"/>
              <a:t>Use after free</a:t>
            </a:r>
            <a:r>
              <a:rPr lang="en-US" sz="2400" dirty="0"/>
              <a:t>:  attacker writes to freed control structure, </a:t>
            </a:r>
            <a:br>
              <a:rPr lang="en-US" sz="2400" dirty="0"/>
            </a:br>
            <a:r>
              <a:rPr lang="en-US" sz="2400" dirty="0"/>
              <a:t>		  which then gets used by victim program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b="1" dirty="0"/>
              <a:t>Integer overflows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sz="2400" b="1" dirty="0"/>
              <a:t>Format string vulnerabilities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4324350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/>
              <a:t>⋮</a:t>
            </a:r>
          </a:p>
        </p:txBody>
      </p:sp>
    </p:spTree>
    <p:extLst>
      <p:ext uri="{BB962C8B-B14F-4D97-AF65-F5344CB8AC3E}">
        <p14:creationId xmlns:p14="http://schemas.microsoft.com/office/powerpoint/2010/main" val="1545762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MS Visual Studio  /GS    </a:t>
            </a:r>
            <a:r>
              <a:rPr lang="en-US" sz="2700" dirty="0"/>
              <a:t>(</a:t>
            </a:r>
            <a:r>
              <a:rPr lang="en-US" sz="2700" dirty="0" err="1"/>
              <a:t>BufferSecurityCheck</a:t>
            </a:r>
            <a:r>
              <a:rPr lang="en-US" sz="2700" dirty="0"/>
              <a:t>)</a:t>
            </a:r>
            <a:endParaRPr lang="en-US" sz="2400" dirty="0"/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819150"/>
            <a:ext cx="8458200" cy="137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/>
              <a:t>Compiler /GS option:</a:t>
            </a:r>
          </a:p>
          <a:p>
            <a:pPr lvl="1"/>
            <a:r>
              <a:rPr lang="en-US" sz="2400" dirty="0"/>
              <a:t>Combination of </a:t>
            </a:r>
            <a:r>
              <a:rPr lang="en-US" sz="2400" dirty="0" err="1"/>
              <a:t>ProPolice</a:t>
            </a:r>
            <a:r>
              <a:rPr lang="en-US" sz="2400" dirty="0"/>
              <a:t> and Random canary.</a:t>
            </a:r>
          </a:p>
          <a:p>
            <a:pPr lvl="1"/>
            <a:r>
              <a:rPr lang="en-US" sz="2400" dirty="0"/>
              <a:t>If cookie mismatch, default behavior is to call    </a:t>
            </a:r>
            <a:r>
              <a:rPr lang="en-US" sz="2400" b="1" dirty="0">
                <a:solidFill>
                  <a:srgbClr val="000090"/>
                </a:solidFill>
              </a:rPr>
              <a:t>_exit(3)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2389822"/>
            <a:ext cx="5009267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prolog</a:t>
            </a:r>
            <a:r>
              <a:rPr lang="en-US" dirty="0"/>
              <a:t>:</a:t>
            </a:r>
          </a:p>
          <a:p>
            <a:r>
              <a:rPr lang="en-US" dirty="0"/>
              <a:t>      </a:t>
            </a:r>
            <a:r>
              <a:rPr lang="en-US" b="1" dirty="0">
                <a:solidFill>
                  <a:srgbClr val="000090"/>
                </a:solidFill>
              </a:rPr>
              <a:t>sub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4     </a:t>
            </a:r>
            <a:r>
              <a:rPr lang="en-US" dirty="0"/>
              <a:t>// allocate 4 bytes for cookie</a:t>
            </a:r>
          </a:p>
          <a:p>
            <a:r>
              <a:rPr lang="en-US" dirty="0"/>
              <a:t>      </a:t>
            </a:r>
            <a:r>
              <a:rPr lang="en-US" b="1" dirty="0" err="1">
                <a:solidFill>
                  <a:srgbClr val="000090"/>
                </a:solidFill>
              </a:rPr>
              <a:t>mov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DWORD PTR ___</a:t>
            </a:r>
            <a:r>
              <a:rPr lang="en-US" b="1" dirty="0" err="1">
                <a:solidFill>
                  <a:srgbClr val="000090"/>
                </a:solidFill>
              </a:rPr>
              <a:t>security_cookie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dirty="0"/>
              <a:t>     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xor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     </a:t>
            </a:r>
            <a:r>
              <a:rPr lang="en-US" dirty="0"/>
              <a:t>// </a:t>
            </a:r>
            <a:r>
              <a:rPr lang="en-US" dirty="0" err="1"/>
              <a:t>xor</a:t>
            </a:r>
            <a:r>
              <a:rPr lang="en-US" dirty="0"/>
              <a:t> cookie with current </a:t>
            </a:r>
            <a:r>
              <a:rPr lang="en-US" dirty="0" err="1"/>
              <a:t>esp</a:t>
            </a:r>
            <a:endParaRPr lang="en-US" dirty="0"/>
          </a:p>
          <a:p>
            <a:r>
              <a:rPr lang="en-US" dirty="0"/>
              <a:t>      </a:t>
            </a:r>
            <a:r>
              <a:rPr lang="en-US" b="1" dirty="0">
                <a:solidFill>
                  <a:srgbClr val="000090"/>
                </a:solidFill>
              </a:rPr>
              <a:t>mov   DWORD PTR [esp+4], </a:t>
            </a:r>
            <a:r>
              <a:rPr lang="en-US" b="1" dirty="0" err="1">
                <a:solidFill>
                  <a:srgbClr val="000090"/>
                </a:solidFill>
              </a:rPr>
              <a:t>eax</a:t>
            </a:r>
            <a:r>
              <a:rPr lang="en-US" b="1" dirty="0">
                <a:solidFill>
                  <a:srgbClr val="000090"/>
                </a:solidFill>
              </a:rPr>
              <a:t>  </a:t>
            </a:r>
            <a:r>
              <a:rPr lang="en-US" dirty="0"/>
              <a:t>// save in stack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96345" y="2389822"/>
            <a:ext cx="3847102" cy="147732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/>
              <a:t>Function epilog:</a:t>
            </a:r>
          </a:p>
          <a:p>
            <a:r>
              <a:rPr lang="en-US" dirty="0"/>
              <a:t>      </a:t>
            </a:r>
            <a:r>
              <a:rPr lang="en-US" b="1" dirty="0">
                <a:solidFill>
                  <a:srgbClr val="000090"/>
                </a:solidFill>
              </a:rPr>
              <a:t>mov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DWORD PTR  [esp+4]</a:t>
            </a:r>
          </a:p>
          <a:p>
            <a:r>
              <a:rPr lang="en-US" b="1" dirty="0">
                <a:solidFill>
                  <a:srgbClr val="000090"/>
                </a:solidFill>
              </a:rPr>
              <a:t>      </a:t>
            </a:r>
            <a:r>
              <a:rPr lang="en-US" b="1" dirty="0" err="1">
                <a:solidFill>
                  <a:srgbClr val="000090"/>
                </a:solidFill>
              </a:rPr>
              <a:t>xor</a:t>
            </a:r>
            <a:r>
              <a:rPr lang="en-US" b="1" dirty="0">
                <a:solidFill>
                  <a:srgbClr val="000090"/>
                </a:solidFill>
              </a:rPr>
              <a:t>   </a:t>
            </a:r>
            <a:r>
              <a:rPr lang="en-US" b="1" dirty="0" err="1">
                <a:solidFill>
                  <a:srgbClr val="000090"/>
                </a:solidFill>
              </a:rPr>
              <a:t>ecx</a:t>
            </a:r>
            <a:r>
              <a:rPr lang="en-US" b="1" dirty="0">
                <a:solidFill>
                  <a:srgbClr val="000090"/>
                </a:solidFill>
              </a:rPr>
              <a:t>,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endParaRPr lang="en-US" b="1" dirty="0">
              <a:solidFill>
                <a:srgbClr val="000090"/>
              </a:solidFill>
            </a:endParaRPr>
          </a:p>
          <a:p>
            <a:r>
              <a:rPr lang="en-US" b="1" dirty="0">
                <a:solidFill>
                  <a:srgbClr val="000090"/>
                </a:solidFill>
              </a:rPr>
              <a:t>      call  @__security_check_cookie@4</a:t>
            </a:r>
          </a:p>
          <a:p>
            <a:r>
              <a:rPr lang="en-US" b="1" dirty="0">
                <a:solidFill>
                  <a:srgbClr val="000090"/>
                </a:solidFill>
              </a:rPr>
              <a:t>      add   </a:t>
            </a:r>
            <a:r>
              <a:rPr lang="en-US" b="1" dirty="0" err="1">
                <a:solidFill>
                  <a:srgbClr val="000090"/>
                </a:solidFill>
              </a:rPr>
              <a:t>esp</a:t>
            </a:r>
            <a:r>
              <a:rPr lang="en-US" b="1" dirty="0">
                <a:solidFill>
                  <a:srgbClr val="000090"/>
                </a:solidFill>
              </a:rPr>
              <a:t>, 4</a:t>
            </a:r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90500" y="4324350"/>
            <a:ext cx="8763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Protects all stack frames, unless can be proven unnecessary</a:t>
            </a:r>
          </a:p>
        </p:txBody>
      </p:sp>
    </p:spTree>
    <p:extLst>
      <p:ext uri="{BB962C8B-B14F-4D97-AF65-F5344CB8AC3E}">
        <p14:creationId xmlns:p14="http://schemas.microsoft.com/office/powerpoint/2010/main" val="201857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/GS stack frame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815189" y="11239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815189" y="15811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815189" y="203835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815189" y="30099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815189" y="34671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string buffers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815189" y="39243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2"/>
                </a:solidFill>
              </a:rPr>
              <a:t>local non-buffer variables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357989" y="340995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28600" y="3536157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562600" y="3852565"/>
            <a:ext cx="3030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/>
              <a:t>pointers, but no arrays</a:t>
            </a:r>
          </a:p>
        </p:txBody>
      </p:sp>
      <p:sp>
        <p:nvSpPr>
          <p:cNvPr id="27663" name="AutoShape 15"/>
          <p:cNvSpPr>
            <a:spLocks/>
          </p:cNvSpPr>
          <p:nvPr/>
        </p:nvSpPr>
        <p:spPr bwMode="auto">
          <a:xfrm>
            <a:off x="5396589" y="3924300"/>
            <a:ext cx="152400" cy="40005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1357989" y="1409700"/>
            <a:ext cx="0" cy="9715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28600" y="1352550"/>
            <a:ext cx="11332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828800" y="43815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copy of pointer </a:t>
            </a:r>
            <a:r>
              <a:rPr lang="en-US" sz="2400" dirty="0" err="1">
                <a:solidFill>
                  <a:schemeClr val="bg2"/>
                </a:solidFill>
              </a:rPr>
              <a:t>args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8800" y="2527300"/>
            <a:ext cx="33528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exception handlers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4627" y="1885950"/>
            <a:ext cx="3204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Canary protects ret-</a:t>
            </a:r>
            <a:r>
              <a:rPr lang="en-US" sz="2000" dirty="0" err="1"/>
              <a:t>addr</a:t>
            </a:r>
            <a:r>
              <a:rPr lang="en-US" sz="2000" dirty="0"/>
              <a:t> and </a:t>
            </a:r>
            <a:br>
              <a:rPr lang="en-US" sz="2000" dirty="0"/>
            </a:br>
            <a:r>
              <a:rPr lang="en-US" sz="2000" dirty="0"/>
              <a:t>exception handler frame</a:t>
            </a:r>
          </a:p>
        </p:txBody>
      </p:sp>
      <p:sp>
        <p:nvSpPr>
          <p:cNvPr id="6" name="Right Brace 5"/>
          <p:cNvSpPr/>
          <p:nvPr/>
        </p:nvSpPr>
        <p:spPr>
          <a:xfrm>
            <a:off x="5334000" y="1733550"/>
            <a:ext cx="228600" cy="990600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82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Evading /GS with exception handlers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1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dirty="0"/>
              <a:t>When exception is thrown, dispatcher walks up exception list until handler is found   (else use default handler)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324350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4781550"/>
            <a:ext cx="79248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458200" y="4171950"/>
            <a:ext cx="66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</a:t>
            </a:r>
          </a:p>
          <a:p>
            <a:r>
              <a:rPr lang="en-US" dirty="0" err="1"/>
              <a:t>mem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next</a:t>
            </a:r>
          </a:p>
        </p:txBody>
      </p:sp>
      <p:sp>
        <p:nvSpPr>
          <p:cNvPr id="9" name="Rectangle 8"/>
          <p:cNvSpPr/>
          <p:nvPr/>
        </p:nvSpPr>
        <p:spPr>
          <a:xfrm>
            <a:off x="70104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handler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338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next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482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handler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next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52600" y="432435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handler</a:t>
            </a:r>
          </a:p>
        </p:txBody>
      </p:sp>
      <p:sp>
        <p:nvSpPr>
          <p:cNvPr id="28" name="Freeform 27"/>
          <p:cNvSpPr/>
          <p:nvPr/>
        </p:nvSpPr>
        <p:spPr>
          <a:xfrm>
            <a:off x="5105400" y="4800600"/>
            <a:ext cx="1447800" cy="20955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143000" y="4806950"/>
            <a:ext cx="3048000" cy="203200"/>
          </a:xfrm>
          <a:custGeom>
            <a:avLst/>
            <a:gdLst>
              <a:gd name="connsiteX0" fmla="*/ 2705100 w 2705100"/>
              <a:gd name="connsiteY0" fmla="*/ 0 h 407574"/>
              <a:gd name="connsiteX1" fmla="*/ 2425700 w 2705100"/>
              <a:gd name="connsiteY1" fmla="*/ 266700 h 407574"/>
              <a:gd name="connsiteX2" fmla="*/ 1435100 w 2705100"/>
              <a:gd name="connsiteY2" fmla="*/ 406400 h 407574"/>
              <a:gd name="connsiteX3" fmla="*/ 457200 w 2705100"/>
              <a:gd name="connsiteY3" fmla="*/ 317500 h 407574"/>
              <a:gd name="connsiteX4" fmla="*/ 0 w 2705100"/>
              <a:gd name="connsiteY4" fmla="*/ 50800 h 4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5100" h="407574">
                <a:moveTo>
                  <a:pt x="2705100" y="0"/>
                </a:moveTo>
                <a:cubicBezTo>
                  <a:pt x="2671233" y="99483"/>
                  <a:pt x="2637367" y="198967"/>
                  <a:pt x="2425700" y="266700"/>
                </a:cubicBezTo>
                <a:cubicBezTo>
                  <a:pt x="2214033" y="334433"/>
                  <a:pt x="1763183" y="397933"/>
                  <a:pt x="1435100" y="406400"/>
                </a:cubicBezTo>
                <a:cubicBezTo>
                  <a:pt x="1107017" y="414867"/>
                  <a:pt x="696383" y="376767"/>
                  <a:pt x="457200" y="317500"/>
                </a:cubicBezTo>
                <a:cubicBezTo>
                  <a:pt x="218017" y="258233"/>
                  <a:pt x="109008" y="154516"/>
                  <a:pt x="0" y="50800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609600" y="3943350"/>
            <a:ext cx="457200" cy="304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2400" y="356235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0xffffffff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895600" y="4324350"/>
            <a:ext cx="685800" cy="457200"/>
          </a:xfrm>
          <a:prstGeom prst="rect">
            <a:avLst/>
          </a:prstGeom>
          <a:solidFill>
            <a:srgbClr val="C0504D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buf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6108700" y="3727450"/>
            <a:ext cx="1828800" cy="533400"/>
            <a:chOff x="6096000" y="3486150"/>
            <a:chExt cx="1828800" cy="533400"/>
          </a:xfrm>
        </p:grpSpPr>
        <p:sp>
          <p:nvSpPr>
            <p:cNvPr id="38" name="Left Brace 37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SEH frame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733800" y="3740150"/>
            <a:ext cx="1828800" cy="533400"/>
            <a:chOff x="6096000" y="3486150"/>
            <a:chExt cx="1828800" cy="533400"/>
          </a:xfrm>
        </p:grpSpPr>
        <p:sp>
          <p:nvSpPr>
            <p:cNvPr id="42" name="Left Brace 41"/>
            <p:cNvSpPr/>
            <p:nvPr/>
          </p:nvSpPr>
          <p:spPr>
            <a:xfrm rot="5400000" flipV="1">
              <a:off x="6934200" y="3028950"/>
              <a:ext cx="152400" cy="18288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36019" y="3486150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SEH frame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38200" y="2190750"/>
            <a:ext cx="6462075" cy="2590800"/>
            <a:chOff x="838200" y="2190750"/>
            <a:chExt cx="6462075" cy="2590800"/>
          </a:xfrm>
        </p:grpSpPr>
        <p:sp>
          <p:nvSpPr>
            <p:cNvPr id="36" name="TextBox 35"/>
            <p:cNvSpPr txBox="1"/>
            <p:nvPr/>
          </p:nvSpPr>
          <p:spPr>
            <a:xfrm>
              <a:off x="838200" y="2190750"/>
              <a:ext cx="6462075" cy="907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After overflow:    handler points to attacker’s code</a:t>
              </a:r>
            </a:p>
            <a:p>
              <a:pPr>
                <a:spcBef>
                  <a:spcPts val="600"/>
                </a:spcBef>
              </a:pPr>
              <a:r>
                <a:rPr lang="en-US" sz="2400" dirty="0"/>
                <a:t>exception triggered  ⇒   control hijack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95600" y="4324350"/>
              <a:ext cx="2971800" cy="457200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19600" y="4324350"/>
              <a:ext cx="1295400" cy="4572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ptr</a:t>
              </a:r>
              <a:r>
                <a:rPr lang="en-US" dirty="0"/>
                <a:t> to attack code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607485" y="3207663"/>
            <a:ext cx="71510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Main point:    exception is triggered before canary is checked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810000" y="4324350"/>
            <a:ext cx="685800" cy="457200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155034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dirty="0"/>
              <a:t>Defenses:   SAFESEH and SEHOP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47750"/>
            <a:ext cx="8534400" cy="377547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90"/>
                </a:solidFill>
              </a:rPr>
              <a:t>/SAFESEH</a:t>
            </a:r>
            <a:r>
              <a:rPr lang="en-US" sz="2400" dirty="0"/>
              <a:t>:    linker flag</a:t>
            </a:r>
          </a:p>
          <a:p>
            <a:pPr lvl="1"/>
            <a:r>
              <a:rPr lang="en-US" sz="2200" dirty="0"/>
              <a:t>Linker produces a binary with a table of safe exception handlers</a:t>
            </a:r>
          </a:p>
          <a:p>
            <a:pPr lvl="1"/>
            <a:r>
              <a:rPr lang="en-US" sz="2200" dirty="0"/>
              <a:t>System will not jump to exception handler not on list</a:t>
            </a:r>
          </a:p>
          <a:p>
            <a:pPr lvl="1"/>
            <a:endParaRPr lang="en-US" sz="2200" dirty="0"/>
          </a:p>
          <a:p>
            <a:r>
              <a:rPr lang="en-US" sz="2600" dirty="0">
                <a:solidFill>
                  <a:srgbClr val="000090"/>
                </a:solidFill>
              </a:rPr>
              <a:t>/SEHOP</a:t>
            </a:r>
            <a:r>
              <a:rPr lang="en-US" sz="2600" dirty="0"/>
              <a:t>:    platform defense   </a:t>
            </a:r>
            <a:r>
              <a:rPr lang="en-US" sz="2400" dirty="0"/>
              <a:t>(since win vista SP1)</a:t>
            </a:r>
          </a:p>
          <a:p>
            <a:pPr lvl="1"/>
            <a:r>
              <a:rPr lang="en-US" sz="2000" dirty="0"/>
              <a:t>Observation:    SEH attacks typically corrupt the “next” entry in SEH list.</a:t>
            </a:r>
          </a:p>
          <a:p>
            <a:pPr lvl="1"/>
            <a:r>
              <a:rPr lang="en-US" sz="2000" dirty="0"/>
              <a:t>SEHOP:  add a dummy record at top of SEH list</a:t>
            </a:r>
          </a:p>
          <a:p>
            <a:pPr lvl="1"/>
            <a:r>
              <a:rPr lang="en-US" sz="2000" dirty="0"/>
              <a:t>When exception occurs, dispatcher walks up list and verifies dummy record is there.   If not, terminates process.</a:t>
            </a:r>
          </a:p>
        </p:txBody>
      </p:sp>
    </p:spTree>
    <p:extLst>
      <p:ext uri="{BB962C8B-B14F-4D97-AF65-F5344CB8AC3E}">
        <p14:creationId xmlns:p14="http://schemas.microsoft.com/office/powerpoint/2010/main" val="940399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Autofit/>
          </a:bodyPr>
          <a:lstStyle/>
          <a:p>
            <a:r>
              <a:rPr lang="en-US" sz="4000" dirty="0"/>
              <a:t>Summary: Canaries are not full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686800" cy="3486150"/>
          </a:xfrm>
        </p:spPr>
        <p:txBody>
          <a:bodyPr>
            <a:noAutofit/>
          </a:bodyPr>
          <a:lstStyle/>
          <a:p>
            <a:pPr>
              <a:spcBef>
                <a:spcPts val="1824"/>
              </a:spcBef>
            </a:pPr>
            <a:r>
              <a:rPr lang="en-US" sz="2400" dirty="0"/>
              <a:t>Canaries are an important defense tool, but do not prevent all control hijacking attacks:</a:t>
            </a:r>
          </a:p>
          <a:p>
            <a:pPr lvl="1">
              <a:spcBef>
                <a:spcPts val="1776"/>
              </a:spcBef>
            </a:pPr>
            <a:r>
              <a:rPr lang="en-US" sz="2400" dirty="0"/>
              <a:t>Some stack smashing attacks leave canaries unchanged:  how?</a:t>
            </a:r>
          </a:p>
          <a:p>
            <a:pPr lvl="1">
              <a:spcBef>
                <a:spcPts val="1824"/>
              </a:spcBef>
            </a:pPr>
            <a:r>
              <a:rPr lang="en-US" sz="2400" dirty="0"/>
              <a:t>Heap-based attacks still possible</a:t>
            </a:r>
          </a:p>
          <a:p>
            <a:pPr lvl="1">
              <a:spcBef>
                <a:spcPts val="1824"/>
              </a:spcBef>
            </a:pPr>
            <a:r>
              <a:rPr lang="en-US" sz="2400" dirty="0"/>
              <a:t>Integer overflow attacks still possible</a:t>
            </a:r>
          </a:p>
        </p:txBody>
      </p:sp>
    </p:spTree>
    <p:extLst>
      <p:ext uri="{BB962C8B-B14F-4D97-AF65-F5344CB8AC3E}">
        <p14:creationId xmlns:p14="http://schemas.microsoft.com/office/powerpoint/2010/main" val="83979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/>
              <a:t>Even worse:  canary extraction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2296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A </a:t>
            </a:r>
            <a:r>
              <a:rPr lang="en-US" sz="2400" dirty="0"/>
              <a:t>common design for </a:t>
            </a:r>
            <a:r>
              <a:rPr lang="en-US" sz="2400"/>
              <a:t>crash recovery:</a:t>
            </a:r>
            <a:endParaRPr lang="en-US" sz="2400" dirty="0"/>
          </a:p>
          <a:p>
            <a:r>
              <a:rPr lang="en-US" sz="2400" dirty="0"/>
              <a:t>When process crashes, restart automatically   (for availability)</a:t>
            </a:r>
          </a:p>
          <a:p>
            <a:r>
              <a:rPr lang="en-US" sz="2400" dirty="0"/>
              <a:t>Often canary is unchanged  (reason:  relaunch using fork)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Danger: </a:t>
            </a:r>
          </a:p>
          <a:p>
            <a:r>
              <a:rPr lang="en-US" sz="2400" dirty="0"/>
              <a:t>canary extraction</a:t>
            </a:r>
            <a:br>
              <a:rPr lang="en-US" sz="2400" dirty="0"/>
            </a:br>
            <a:r>
              <a:rPr lang="en-US" sz="2400" dirty="0"/>
              <a:t>byte by byte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3200400" y="2908168"/>
            <a:ext cx="5029200" cy="707886"/>
            <a:chOff x="3657600" y="2952750"/>
            <a:chExt cx="5029200" cy="707886"/>
          </a:xfrm>
        </p:grpSpPr>
        <p:grpSp>
          <p:nvGrpSpPr>
            <p:cNvPr id="55" name="Group 54"/>
            <p:cNvGrpSpPr/>
            <p:nvPr/>
          </p:nvGrpSpPr>
          <p:grpSpPr>
            <a:xfrm>
              <a:off x="3657600" y="3000514"/>
              <a:ext cx="5029200" cy="561836"/>
              <a:chOff x="3657600" y="3101717"/>
              <a:chExt cx="5029200" cy="561836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 flipV="1">
                <a:off x="3657600" y="3101717"/>
                <a:ext cx="5029200" cy="220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657600" y="3638550"/>
                <a:ext cx="5029200" cy="6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7467600" y="3123803"/>
                <a:ext cx="6858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ret</a:t>
                </a:r>
                <a:br>
                  <a:rPr lang="en-US" dirty="0"/>
                </a:br>
                <a:r>
                  <a:rPr lang="en-US" dirty="0" err="1"/>
                  <a:t>addr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5000" y="3123803"/>
                <a:ext cx="17526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C  A   N   A   R  Y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181600" y="3123803"/>
                <a:ext cx="517346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343400" y="3130153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marL="400050" marR="0" lvl="0" indent="-40005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/>
                  <a:defRPr/>
                </a:pPr>
                <a:r>
                  <a:rPr lang="en-US"/>
                  <a:t>local</a:t>
                </a:r>
              </a:p>
              <a:p>
                <a:pPr marL="400050" marR="0" lvl="0" indent="-40005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/>
                  <a:defRPr/>
                </a:pPr>
                <a:r>
                  <a:rPr lang="en-US" dirty="0"/>
                  <a:t>buffer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826054" y="295275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00400" y="2114550"/>
            <a:ext cx="5029200" cy="707886"/>
            <a:chOff x="3657600" y="2276356"/>
            <a:chExt cx="5029200" cy="707886"/>
          </a:xfrm>
        </p:grpSpPr>
        <p:cxnSp>
          <p:nvCxnSpPr>
            <p:cNvPr id="18" name="Straight Connector 17"/>
            <p:cNvCxnSpPr/>
            <p:nvPr/>
          </p:nvCxnSpPr>
          <p:spPr>
            <a:xfrm flipH="1" flipV="1">
              <a:off x="3657600" y="2352556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657600" y="2908042"/>
              <a:ext cx="5029200" cy="6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467600" y="2374642"/>
              <a:ext cx="685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ret</a:t>
              </a:r>
              <a:br>
                <a:rPr lang="en-US" dirty="0"/>
              </a:br>
              <a:r>
                <a:rPr lang="en-US" dirty="0" err="1"/>
                <a:t>addr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15000" y="2374642"/>
              <a:ext cx="1752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  A   N   A   R  Y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81600" y="2374642"/>
              <a:ext cx="517346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43400" y="2368292"/>
              <a:ext cx="838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local</a:t>
              </a:r>
              <a:br>
                <a:rPr lang="en-US" dirty="0"/>
              </a:br>
              <a:r>
                <a:rPr lang="en-US" dirty="0"/>
                <a:t>buffer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10000" y="2276356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⋯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25800" y="3625586"/>
            <a:ext cx="5029200" cy="707886"/>
            <a:chOff x="3683000" y="3750211"/>
            <a:chExt cx="5029200" cy="707886"/>
          </a:xfrm>
        </p:grpSpPr>
        <p:grpSp>
          <p:nvGrpSpPr>
            <p:cNvPr id="56" name="Group 55"/>
            <p:cNvGrpSpPr/>
            <p:nvPr/>
          </p:nvGrpSpPr>
          <p:grpSpPr>
            <a:xfrm>
              <a:off x="3683000" y="3762514"/>
              <a:ext cx="5029200" cy="561836"/>
              <a:chOff x="3683000" y="3750211"/>
              <a:chExt cx="5029200" cy="561836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3683000" y="3750211"/>
                <a:ext cx="5029200" cy="220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683000" y="4305697"/>
                <a:ext cx="5029200" cy="6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ectangle 28"/>
              <p:cNvSpPr/>
              <p:nvPr/>
            </p:nvSpPr>
            <p:spPr>
              <a:xfrm>
                <a:off x="7493000" y="3772297"/>
                <a:ext cx="6858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ret</a:t>
                </a:r>
                <a:br>
                  <a:rPr lang="en-US" dirty="0"/>
                </a:br>
                <a:r>
                  <a:rPr lang="en-US" dirty="0" err="1"/>
                  <a:t>addr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740400" y="3772297"/>
                <a:ext cx="17526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C  A   N   A   R  Y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207000" y="3772297"/>
                <a:ext cx="517346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68800" y="3778647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local</a:t>
                </a:r>
                <a:br>
                  <a:rPr lang="en-US" dirty="0"/>
                </a:br>
                <a:r>
                  <a:rPr lang="en-US" dirty="0"/>
                  <a:t>buffer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851454" y="3750211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251200" y="4343003"/>
            <a:ext cx="5054600" cy="765433"/>
            <a:chOff x="3708400" y="4476750"/>
            <a:chExt cx="5054600" cy="765433"/>
          </a:xfrm>
        </p:grpSpPr>
        <p:cxnSp>
          <p:nvCxnSpPr>
            <p:cNvPr id="44" name="Straight Connector 43"/>
            <p:cNvCxnSpPr/>
            <p:nvPr/>
          </p:nvCxnSpPr>
          <p:spPr>
            <a:xfrm flipH="1" flipV="1">
              <a:off x="3708400" y="4476750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708400" y="5032236"/>
              <a:ext cx="5029200" cy="6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7518400" y="4498836"/>
              <a:ext cx="685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ret</a:t>
              </a:r>
              <a:br>
                <a:rPr lang="en-US" dirty="0"/>
              </a:br>
              <a:r>
                <a:rPr lang="en-US" dirty="0" err="1"/>
                <a:t>addr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65800" y="4498836"/>
              <a:ext cx="1752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  A   N   A   R  Y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232400" y="4498836"/>
              <a:ext cx="517346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394200" y="4489450"/>
              <a:ext cx="838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local</a:t>
              </a:r>
              <a:br>
                <a:rPr lang="en-US" dirty="0"/>
              </a:br>
              <a:r>
                <a:rPr lang="en-US" dirty="0"/>
                <a:t>buffer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76854" y="447675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⋯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 flipV="1">
              <a:off x="3733800" y="5220097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3886200" y="2211378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/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94227" y="2966975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/>
              <a:t>B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922981" y="3654806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/>
              <a:t>C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945027" y="4365089"/>
            <a:ext cx="1922373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4008" rtlCol="0" anchor="ctr"/>
          <a:lstStyle/>
          <a:p>
            <a:pPr algn="r"/>
            <a:r>
              <a:rPr lang="en-US" dirty="0"/>
              <a:t>C  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848600" y="2289036"/>
            <a:ext cx="68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crash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848600" y="3062704"/>
            <a:ext cx="68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crash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48600" y="3748504"/>
            <a:ext cx="100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crash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848600" y="4422636"/>
            <a:ext cx="100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 crash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04800" y="2470210"/>
            <a:ext cx="2819400" cy="1509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2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5" grpId="0" animBg="1"/>
      <p:bldP spid="52" grpId="0" animBg="1"/>
      <p:bldP spid="60" grpId="0" animBg="1"/>
      <p:bldP spid="62" grpId="0"/>
      <p:bldP spid="63" grpId="0"/>
      <p:bldP spid="64" grpId="0"/>
      <p:bldP spid="6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14300"/>
            <a:ext cx="8534400" cy="857250"/>
          </a:xfrm>
        </p:spPr>
        <p:txBody>
          <a:bodyPr>
            <a:normAutofit/>
          </a:bodyPr>
          <a:lstStyle/>
          <a:p>
            <a:r>
              <a:rPr lang="en-US" dirty="0"/>
              <a:t>Similarly:  extract ASLR randomness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2950"/>
            <a:ext cx="8229600" cy="3721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common design for crash recovery:</a:t>
            </a:r>
          </a:p>
          <a:p>
            <a:r>
              <a:rPr lang="en-US" sz="2400" dirty="0"/>
              <a:t>When process crashes, restart automatically   (for availability)</a:t>
            </a:r>
          </a:p>
          <a:p>
            <a:r>
              <a:rPr lang="en-US" sz="2400" dirty="0"/>
              <a:t>Often canary is unchanged  (reason:  relaunch using fork)</a:t>
            </a:r>
          </a:p>
          <a:p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Danger: </a:t>
            </a:r>
          </a:p>
          <a:p>
            <a:pPr marL="228600" indent="0">
              <a:buNone/>
            </a:pPr>
            <a:r>
              <a:rPr lang="en-US" sz="2400" dirty="0"/>
              <a:t>Extract ret-</a:t>
            </a:r>
            <a:r>
              <a:rPr lang="en-US" sz="2400" dirty="0" err="1"/>
              <a:t>addr</a:t>
            </a:r>
            <a:r>
              <a:rPr lang="en-US" sz="2400" dirty="0"/>
              <a:t> to </a:t>
            </a:r>
            <a:br>
              <a:rPr lang="en-US" sz="2400" dirty="0"/>
            </a:br>
            <a:r>
              <a:rPr lang="en-US" sz="2400" dirty="0"/>
              <a:t>de-randomize</a:t>
            </a:r>
            <a:br>
              <a:rPr lang="en-US" sz="2400" dirty="0"/>
            </a:br>
            <a:r>
              <a:rPr lang="en-US" sz="2400" dirty="0"/>
              <a:t>app. code ASLR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3200400" y="2908168"/>
            <a:ext cx="5029200" cy="707886"/>
            <a:chOff x="3657600" y="2952750"/>
            <a:chExt cx="5029200" cy="707886"/>
          </a:xfrm>
        </p:grpSpPr>
        <p:grpSp>
          <p:nvGrpSpPr>
            <p:cNvPr id="55" name="Group 54"/>
            <p:cNvGrpSpPr/>
            <p:nvPr/>
          </p:nvGrpSpPr>
          <p:grpSpPr>
            <a:xfrm>
              <a:off x="3657600" y="3000514"/>
              <a:ext cx="5029200" cy="561836"/>
              <a:chOff x="3657600" y="3101717"/>
              <a:chExt cx="5029200" cy="561836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 flipV="1">
                <a:off x="3657600" y="3101717"/>
                <a:ext cx="5029200" cy="220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657600" y="3638550"/>
                <a:ext cx="5029200" cy="6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7467600" y="3123803"/>
                <a:ext cx="6858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ret</a:t>
                </a:r>
                <a:br>
                  <a:rPr lang="en-US" dirty="0"/>
                </a:br>
                <a:r>
                  <a:rPr lang="en-US" dirty="0" err="1"/>
                  <a:t>addr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715000" y="3123803"/>
                <a:ext cx="17526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C  A   N   A   R  Y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181600" y="3123803"/>
                <a:ext cx="517346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343400" y="3130153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marL="400050" marR="0" lvl="0" indent="-40005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/>
                  <a:defRPr/>
                </a:pPr>
                <a:r>
                  <a:rPr lang="en-US"/>
                  <a:t>local</a:t>
                </a:r>
              </a:p>
              <a:p>
                <a:pPr marL="400050" marR="0" lvl="0" indent="-40005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None/>
                  <a:tabLst/>
                  <a:defRPr/>
                </a:pPr>
                <a:r>
                  <a:rPr lang="en-US" dirty="0"/>
                  <a:t>buffer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826054" y="295275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00400" y="2190750"/>
            <a:ext cx="5029200" cy="707886"/>
            <a:chOff x="3657600" y="2352556"/>
            <a:chExt cx="5029200" cy="707886"/>
          </a:xfrm>
        </p:grpSpPr>
        <p:cxnSp>
          <p:nvCxnSpPr>
            <p:cNvPr id="18" name="Straight Connector 17"/>
            <p:cNvCxnSpPr/>
            <p:nvPr/>
          </p:nvCxnSpPr>
          <p:spPr>
            <a:xfrm flipH="1" flipV="1">
              <a:off x="3657600" y="2352556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657600" y="2908042"/>
              <a:ext cx="5029200" cy="6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467600" y="2374642"/>
              <a:ext cx="685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ret</a:t>
              </a:r>
              <a:br>
                <a:rPr lang="en-US" dirty="0"/>
              </a:br>
              <a:r>
                <a:rPr lang="en-US" dirty="0" err="1"/>
                <a:t>addr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15000" y="2374642"/>
              <a:ext cx="1752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  A   N   A   R  Y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181600" y="2374642"/>
              <a:ext cx="517346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43400" y="2368292"/>
              <a:ext cx="838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local</a:t>
              </a:r>
              <a:br>
                <a:rPr lang="en-US" dirty="0"/>
              </a:br>
              <a:r>
                <a:rPr lang="en-US" dirty="0"/>
                <a:t>buffer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26054" y="2352556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25800" y="3625586"/>
            <a:ext cx="5029200" cy="707886"/>
            <a:chOff x="3683000" y="3750211"/>
            <a:chExt cx="5029200" cy="707886"/>
          </a:xfrm>
        </p:grpSpPr>
        <p:grpSp>
          <p:nvGrpSpPr>
            <p:cNvPr id="56" name="Group 55"/>
            <p:cNvGrpSpPr/>
            <p:nvPr/>
          </p:nvGrpSpPr>
          <p:grpSpPr>
            <a:xfrm>
              <a:off x="3683000" y="3762514"/>
              <a:ext cx="5029200" cy="561836"/>
              <a:chOff x="3683000" y="3750211"/>
              <a:chExt cx="5029200" cy="561836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3683000" y="3750211"/>
                <a:ext cx="5029200" cy="220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683000" y="4305697"/>
                <a:ext cx="5029200" cy="63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ectangle 28"/>
              <p:cNvSpPr/>
              <p:nvPr/>
            </p:nvSpPr>
            <p:spPr>
              <a:xfrm>
                <a:off x="7493000" y="3772297"/>
                <a:ext cx="6858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ret</a:t>
                </a:r>
                <a:br>
                  <a:rPr lang="en-US" dirty="0"/>
                </a:br>
                <a:r>
                  <a:rPr lang="en-US" dirty="0" err="1"/>
                  <a:t>addr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740400" y="3772297"/>
                <a:ext cx="17526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C  A   N   A   R  Y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207000" y="3772297"/>
                <a:ext cx="517346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368800" y="3778647"/>
                <a:ext cx="8382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local</a:t>
                </a:r>
                <a:br>
                  <a:rPr lang="en-US" dirty="0"/>
                </a:br>
                <a:r>
                  <a:rPr lang="en-US" dirty="0"/>
                  <a:t>buffer</a:t>
                </a: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851454" y="3750211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251200" y="4343003"/>
            <a:ext cx="5054600" cy="765433"/>
            <a:chOff x="3708400" y="4476750"/>
            <a:chExt cx="5054600" cy="765433"/>
          </a:xfrm>
        </p:grpSpPr>
        <p:cxnSp>
          <p:nvCxnSpPr>
            <p:cNvPr id="44" name="Straight Connector 43"/>
            <p:cNvCxnSpPr/>
            <p:nvPr/>
          </p:nvCxnSpPr>
          <p:spPr>
            <a:xfrm flipH="1" flipV="1">
              <a:off x="3708400" y="4476750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708400" y="5032236"/>
              <a:ext cx="5029200" cy="6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7518400" y="4498836"/>
              <a:ext cx="685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ret</a:t>
              </a:r>
              <a:br>
                <a:rPr lang="en-US" dirty="0"/>
              </a:br>
              <a:r>
                <a:rPr lang="en-US" dirty="0" err="1"/>
                <a:t>addr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65800" y="4498836"/>
              <a:ext cx="1752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  A   N   A   R  Y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232400" y="4498836"/>
              <a:ext cx="517346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394200" y="4489450"/>
              <a:ext cx="8382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local</a:t>
              </a:r>
              <a:br>
                <a:rPr lang="en-US" dirty="0"/>
              </a:br>
              <a:r>
                <a:rPr lang="en-US" dirty="0"/>
                <a:t>buffer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76854" y="447675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/>
                <a:t>⋯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 flipV="1">
              <a:off x="3733800" y="5220097"/>
              <a:ext cx="5029200" cy="220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3886200" y="2211378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/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94227" y="2966975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/>
              <a:t>B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922981" y="3654806"/>
            <a:ext cx="1676400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r"/>
            <a:r>
              <a:rPr lang="en-US" dirty="0"/>
              <a:t>C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945027" y="4365089"/>
            <a:ext cx="1922373" cy="5176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4008" rtlCol="0" anchor="ctr"/>
          <a:lstStyle/>
          <a:p>
            <a:pPr algn="r"/>
            <a:r>
              <a:rPr lang="en-US" dirty="0"/>
              <a:t>C  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848600" y="2289036"/>
            <a:ext cx="68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crash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848600" y="3062704"/>
            <a:ext cx="68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crash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48600" y="3748504"/>
            <a:ext cx="100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crash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848600" y="4422636"/>
            <a:ext cx="100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 crash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04800" y="2226212"/>
            <a:ext cx="2835454" cy="21388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91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/>
              <a:t>What if can’t recompile:  </a:t>
            </a:r>
            <a:r>
              <a:rPr lang="en-US" sz="4400" dirty="0" err="1"/>
              <a:t>Libsafe</a:t>
            </a:r>
            <a:endParaRPr lang="en-US" sz="4400" dirty="0"/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971550"/>
            <a:ext cx="8458200" cy="3886200"/>
          </a:xfrm>
        </p:spPr>
        <p:txBody>
          <a:bodyPr/>
          <a:lstStyle/>
          <a:p>
            <a:r>
              <a:rPr lang="en-US" sz="2400" u="sng" dirty="0"/>
              <a:t>Solution 2</a:t>
            </a:r>
            <a:r>
              <a:rPr lang="en-US" sz="2400" dirty="0"/>
              <a:t>:  </a:t>
            </a:r>
            <a:r>
              <a:rPr lang="en-US" sz="2400" dirty="0" err="1"/>
              <a:t>Libsafe</a:t>
            </a:r>
            <a:r>
              <a:rPr lang="en-US" sz="2400" dirty="0"/>
              <a:t> (Avaya Labs)</a:t>
            </a:r>
          </a:p>
          <a:p>
            <a:pPr lvl="1"/>
            <a:r>
              <a:rPr lang="en-US" sz="2400" dirty="0"/>
              <a:t>Dynamically loaded library      </a:t>
            </a:r>
            <a:r>
              <a:rPr lang="en-US" sz="1600" dirty="0"/>
              <a:t>(no need to recompile app.)</a:t>
            </a:r>
            <a:endParaRPr lang="en-US" sz="2400" dirty="0"/>
          </a:p>
          <a:p>
            <a:pPr lvl="1"/>
            <a:r>
              <a:rPr lang="en-US" sz="2400" dirty="0"/>
              <a:t>Intercepts calls to  </a:t>
            </a:r>
            <a:r>
              <a:rPr lang="en-US" sz="2400" dirty="0" err="1"/>
              <a:t>strcpy</a:t>
            </a:r>
            <a:r>
              <a:rPr lang="en-US" sz="2400" dirty="0"/>
              <a:t> (</a:t>
            </a:r>
            <a:r>
              <a:rPr lang="en-US" sz="2400" dirty="0" err="1"/>
              <a:t>dest</a:t>
            </a:r>
            <a:r>
              <a:rPr lang="en-US" sz="2400" dirty="0"/>
              <a:t>, </a:t>
            </a:r>
            <a:r>
              <a:rPr lang="en-US" sz="2400" dirty="0" err="1"/>
              <a:t>src</a:t>
            </a:r>
            <a:r>
              <a:rPr lang="en-US" sz="2400" dirty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000" dirty="0"/>
              <a:t>Validates sufficient space in current stack frame: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b="1" dirty="0"/>
              <a:t>|frame-pointer – </a:t>
            </a:r>
            <a:r>
              <a:rPr lang="en-US" sz="2000" b="1" dirty="0" err="1"/>
              <a:t>dest</a:t>
            </a:r>
            <a:r>
              <a:rPr lang="en-US" sz="2000" b="1" dirty="0"/>
              <a:t>| &gt; </a:t>
            </a:r>
            <a:r>
              <a:rPr lang="en-US" sz="2000" b="1" dirty="0" err="1"/>
              <a:t>strlen</a:t>
            </a:r>
            <a:r>
              <a:rPr lang="en-US" sz="2000" b="1" dirty="0"/>
              <a:t>(</a:t>
            </a:r>
            <a:r>
              <a:rPr lang="en-US" sz="2000" b="1" dirty="0" err="1"/>
              <a:t>src</a:t>
            </a:r>
            <a:r>
              <a:rPr lang="en-US" sz="2000" b="1" dirty="0"/>
              <a:t>)</a:t>
            </a:r>
          </a:p>
          <a:p>
            <a:pPr lvl="2">
              <a:lnSpc>
                <a:spcPct val="120000"/>
              </a:lnSpc>
            </a:pPr>
            <a:r>
              <a:rPr lang="en-US" sz="2000" dirty="0"/>
              <a:t>If so, does </a:t>
            </a:r>
            <a:r>
              <a:rPr lang="en-US" sz="2000" dirty="0" err="1"/>
              <a:t>strcpy</a:t>
            </a:r>
            <a:r>
              <a:rPr lang="en-US" sz="2000" dirty="0"/>
              <a:t>.   Otherwise, terminates application</a:t>
            </a:r>
            <a:endParaRPr lang="en-US" sz="24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590800" y="3951267"/>
            <a:ext cx="84137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dest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25820" y="3951267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ret-addr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157314" y="3951267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sfp</a:t>
            </a:r>
            <a:endParaRPr kumimoji="1" lang="en-US" sz="1800" dirty="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724401" y="4112716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858001" y="43243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42900" y="39433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30200" y="431165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8003274" y="3828156"/>
            <a:ext cx="665379" cy="76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429000" y="3950077"/>
            <a:ext cx="53181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src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6859588" y="3943350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5487988" y="410795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40189" y="3950077"/>
            <a:ext cx="152082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buf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019800" y="3950077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ret-addr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562600" y="3950077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accent5">
                    <a:lumMod val="20000"/>
                    <a:lumOff val="80000"/>
                  </a:schemeClr>
                </a:solidFill>
              </a:rPr>
              <a:t>sfp</a:t>
            </a:r>
            <a:endParaRPr kumimoji="1" lang="en-US" sz="1800">
              <a:solidFill>
                <a:schemeClr val="accent5">
                  <a:lumMod val="20000"/>
                  <a:lumOff val="80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307634" y="4629150"/>
            <a:ext cx="1892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/>
              <a:t>Libsafe</a:t>
            </a:r>
            <a:r>
              <a:rPr lang="en-US" sz="2400" dirty="0"/>
              <a:t> </a:t>
            </a:r>
            <a:r>
              <a:rPr lang="en-US" sz="2400" dirty="0" err="1"/>
              <a:t>strcpy</a:t>
            </a:r>
            <a:endParaRPr lang="en-US" sz="2400" dirty="0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967750" y="4675881"/>
            <a:ext cx="81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1477963" y="4314329"/>
            <a:ext cx="4343400" cy="158353"/>
            <a:chOff x="931" y="3515"/>
            <a:chExt cx="2736" cy="229"/>
          </a:xfrm>
        </p:grpSpPr>
        <p:sp>
          <p:nvSpPr>
            <p:cNvPr id="29725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9" name="Group 26"/>
          <p:cNvGrpSpPr>
            <a:grpSpLocks/>
          </p:cNvGrpSpPr>
          <p:nvPr/>
        </p:nvGrpSpPr>
        <p:grpSpPr bwMode="auto">
          <a:xfrm flipV="1">
            <a:off x="2666999" y="3714749"/>
            <a:ext cx="1447800" cy="239712"/>
            <a:chOff x="1027" y="3611"/>
            <a:chExt cx="1183" cy="229"/>
          </a:xfrm>
        </p:grpSpPr>
        <p:sp>
          <p:nvSpPr>
            <p:cNvPr id="29722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0" name="AutoShape 30"/>
          <p:cNvSpPr>
            <a:spLocks/>
          </p:cNvSpPr>
          <p:nvPr/>
        </p:nvSpPr>
        <p:spPr bwMode="auto">
          <a:xfrm rot="-5400000">
            <a:off x="2107556" y="2926703"/>
            <a:ext cx="128290" cy="3429001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AutoShape 31"/>
          <p:cNvSpPr>
            <a:spLocks/>
          </p:cNvSpPr>
          <p:nvPr/>
        </p:nvSpPr>
        <p:spPr bwMode="auto">
          <a:xfrm rot="-5400000">
            <a:off x="5344121" y="3273127"/>
            <a:ext cx="15597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1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/>
              <a:t>How robust is </a:t>
            </a:r>
            <a:r>
              <a:rPr lang="en-US" sz="3600" dirty="0" err="1"/>
              <a:t>Libsafe</a:t>
            </a:r>
            <a:r>
              <a:rPr lang="en-US" sz="36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3176885"/>
            <a:ext cx="6860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strcpy</a:t>
            </a:r>
            <a:r>
              <a:rPr lang="en-US" sz="2400" dirty="0"/>
              <a:t>() can overwrite a pointer between </a:t>
            </a:r>
            <a:r>
              <a:rPr lang="en-US" sz="2400" dirty="0" err="1"/>
              <a:t>buf</a:t>
            </a:r>
            <a:r>
              <a:rPr lang="en-US" sz="2400" dirty="0"/>
              <a:t> and </a:t>
            </a:r>
            <a:r>
              <a:rPr lang="en-US" sz="2400" dirty="0" err="1"/>
              <a:t>sfp</a:t>
            </a:r>
            <a:r>
              <a:rPr lang="en-US" sz="2400" dirty="0"/>
              <a:t>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89813" y="1208068"/>
            <a:ext cx="84137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24833" y="1208068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56327" y="1208068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123414" y="1369517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257014" y="1581151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990600" y="1200150"/>
            <a:ext cx="587926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990600" y="1568450"/>
            <a:ext cx="575226" cy="126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8016604" y="1112585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high</a:t>
            </a:r>
            <a:br>
              <a:rPr lang="en-US" dirty="0"/>
            </a:br>
            <a:r>
              <a:rPr lang="en-US" dirty="0"/>
              <a:t>memory</a:t>
            </a:r>
            <a:endParaRPr lang="en-US" sz="1800" dirty="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28013" y="1206878"/>
            <a:ext cx="531813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7258601" y="1200151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887001" y="1364754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439202" y="1206878"/>
            <a:ext cx="1520825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6418813" y="1206878"/>
            <a:ext cx="961584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5961613" y="1206878"/>
            <a:ext cx="466669" cy="3693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1676400" y="1957686"/>
            <a:ext cx="1892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/>
              <a:t>Libsafe</a:t>
            </a:r>
            <a:r>
              <a:rPr lang="en-US" sz="2400" dirty="0"/>
              <a:t> </a:t>
            </a:r>
            <a:r>
              <a:rPr lang="en-US" sz="2400" dirty="0" err="1"/>
              <a:t>strcpy</a:t>
            </a:r>
            <a:endParaRPr lang="en-US" sz="2400" dirty="0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06167" y="1932682"/>
            <a:ext cx="810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876976" y="1571130"/>
            <a:ext cx="4343400" cy="158353"/>
            <a:chOff x="931" y="3515"/>
            <a:chExt cx="2736" cy="229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 flipV="1">
            <a:off x="3066012" y="971550"/>
            <a:ext cx="1447800" cy="239712"/>
            <a:chOff x="1027" y="3611"/>
            <a:chExt cx="1183" cy="229"/>
          </a:xfrm>
        </p:grpSpPr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AutoShape 30"/>
          <p:cNvSpPr>
            <a:spLocks/>
          </p:cNvSpPr>
          <p:nvPr/>
        </p:nvSpPr>
        <p:spPr bwMode="auto">
          <a:xfrm rot="16200000">
            <a:off x="2506569" y="183504"/>
            <a:ext cx="128290" cy="3429001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1"/>
          <p:cNvSpPr>
            <a:spLocks/>
          </p:cNvSpPr>
          <p:nvPr/>
        </p:nvSpPr>
        <p:spPr bwMode="auto">
          <a:xfrm rot="16200000">
            <a:off x="5743134" y="529928"/>
            <a:ext cx="15597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91804" y="1123950"/>
            <a:ext cx="974996" cy="54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low</a:t>
            </a:r>
            <a:br>
              <a:rPr lang="en-US" dirty="0"/>
            </a:br>
            <a:r>
              <a:rPr lang="en-US" dirty="0"/>
              <a:t>memory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0481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sz="4400" dirty="0"/>
              <a:t>More methods:  Shadow Stack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4305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Shadow Stack:  keep a </a:t>
            </a:r>
            <a:r>
              <a:rPr lang="en-US" sz="2400" u="sng" dirty="0"/>
              <a:t>copy</a:t>
            </a:r>
            <a:r>
              <a:rPr lang="en-US" sz="2400" dirty="0"/>
              <a:t> of the stack in memory</a:t>
            </a:r>
          </a:p>
          <a:p>
            <a:pPr>
              <a:tabLst>
                <a:tab pos="1600200" algn="l"/>
              </a:tabLst>
            </a:pPr>
            <a:r>
              <a:rPr lang="en-US" sz="2400" b="1" dirty="0"/>
              <a:t>On call</a:t>
            </a:r>
            <a:r>
              <a:rPr lang="en-US" sz="2400" dirty="0"/>
              <a:t>:	push ret-address to shadow stack on call</a:t>
            </a:r>
          </a:p>
          <a:p>
            <a:pPr>
              <a:tabLst>
                <a:tab pos="1600200" algn="l"/>
              </a:tabLst>
            </a:pPr>
            <a:r>
              <a:rPr lang="en-US" sz="2400" b="1" dirty="0"/>
              <a:t>On ret</a:t>
            </a:r>
            <a:r>
              <a:rPr lang="en-US" sz="2400" dirty="0"/>
              <a:t>:	check that top of shadow stack is equal to </a:t>
            </a:r>
            <a:br>
              <a:rPr lang="en-US" sz="2400" dirty="0"/>
            </a:br>
            <a:r>
              <a:rPr lang="en-US" sz="2400" dirty="0"/>
              <a:t>	ret-address on stack.    Crash if not.</a:t>
            </a:r>
          </a:p>
          <a:p>
            <a:pPr>
              <a:tabLst>
                <a:tab pos="1600200" algn="l"/>
              </a:tabLst>
            </a:pPr>
            <a:r>
              <a:rPr lang="en-US" sz="2400" dirty="0"/>
              <a:t>Security:   memory corruption should not corrupt shadow stack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/>
              <a:t>Shadow stack using </a:t>
            </a:r>
            <a:r>
              <a:rPr lang="en-US" sz="2400" b="1" dirty="0"/>
              <a:t>Intel CET:       </a:t>
            </a:r>
            <a:r>
              <a:rPr lang="en-US" sz="2000" dirty="0"/>
              <a:t>(supported in Windows 10, 2020)</a:t>
            </a:r>
            <a:endParaRPr lang="en-US" sz="1600" dirty="0"/>
          </a:p>
          <a:p>
            <a:r>
              <a:rPr lang="en-US" sz="2400" dirty="0"/>
              <a:t>New register SSP:   shadow stack pointer</a:t>
            </a:r>
          </a:p>
          <a:p>
            <a:r>
              <a:rPr lang="en-US" sz="2400" dirty="0"/>
              <a:t>Shadow stack pages marked by a new “shadow stack” attribute:</a:t>
            </a:r>
            <a:br>
              <a:rPr lang="en-US" sz="2400" dirty="0"/>
            </a:br>
            <a:r>
              <a:rPr lang="en-US" sz="2400" dirty="0"/>
              <a:t>	only “call” and “ret” can read/write these pages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3181350"/>
            <a:ext cx="87630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3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mistake: mixing data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8715"/>
            <a:ext cx="8229600" cy="3943350"/>
          </a:xfrm>
        </p:spPr>
        <p:txBody>
          <a:bodyPr>
            <a:normAutofit/>
          </a:bodyPr>
          <a:lstStyle/>
          <a:p>
            <a:r>
              <a:rPr lang="en-US" sz="2400" dirty="0"/>
              <a:t>An ancient design flaw:   </a:t>
            </a:r>
          </a:p>
          <a:p>
            <a:pPr lvl="1"/>
            <a:r>
              <a:rPr lang="en-US" sz="2000" dirty="0"/>
              <a:t>enables anyone to inject control signals</a:t>
            </a:r>
          </a:p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pPr>
              <a:buNone/>
            </a:pPr>
            <a:endParaRPr lang="en-US" sz="2100" dirty="0"/>
          </a:p>
          <a:p>
            <a:pPr>
              <a:spcBef>
                <a:spcPts val="1704"/>
              </a:spcBef>
            </a:pPr>
            <a:r>
              <a:rPr lang="en-US" sz="2100" dirty="0"/>
              <a:t>1971:   AT&amp;T learns never to mix control and data</a:t>
            </a:r>
          </a:p>
        </p:txBody>
      </p:sp>
      <p:pic>
        <p:nvPicPr>
          <p:cNvPr id="4" name="Picture 3" descr="Capn-Crunch-Whis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850" y="2114550"/>
            <a:ext cx="440055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3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FE25-99CD-6441-AA1A-E1491AA34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ARM Memory Tagging Extension (MTE)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2FB3A-2AAF-E84E-8BDF-8956961F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686800" cy="373737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793750" algn="l"/>
              </a:tabLst>
            </a:pPr>
            <a:r>
              <a:rPr lang="en-US" sz="2400" dirty="0"/>
              <a:t>Idea:	(1)  every 64-bit </a:t>
            </a:r>
            <a:r>
              <a:rPr lang="en-US" sz="2400" b="1" dirty="0"/>
              <a:t>memory pointer </a:t>
            </a:r>
            <a:r>
              <a:rPr lang="en-US" sz="2400" dirty="0"/>
              <a:t>P has a 4-bit “tag”   </a:t>
            </a:r>
            <a:r>
              <a:rPr lang="en-US" sz="1600" dirty="0"/>
              <a:t>(in top byte)</a:t>
            </a:r>
            <a:endParaRPr lang="en-US" sz="2400" dirty="0"/>
          </a:p>
          <a:p>
            <a:pPr marL="0" indent="0">
              <a:buNone/>
              <a:tabLst>
                <a:tab pos="793750" algn="l"/>
              </a:tabLst>
            </a:pPr>
            <a:r>
              <a:rPr lang="en-US" sz="2400" dirty="0"/>
              <a:t>	(2)  every 16-byte user </a:t>
            </a:r>
            <a:r>
              <a:rPr lang="en-US" sz="2400" b="1" dirty="0"/>
              <a:t>memory region </a:t>
            </a:r>
            <a:r>
              <a:rPr lang="en-US" sz="2400" dirty="0"/>
              <a:t>R has a 4-bit “tag”</a:t>
            </a:r>
          </a:p>
          <a:p>
            <a:pPr marL="0" indent="0">
              <a:spcBef>
                <a:spcPts val="2424"/>
              </a:spcBef>
              <a:buNone/>
              <a:tabLst>
                <a:tab pos="793750" algn="l"/>
              </a:tabLst>
            </a:pPr>
            <a:r>
              <a:rPr lang="en-US" sz="2400" dirty="0"/>
              <a:t>Processor ensures that:  if  P is used to read  R  then tags are equal</a:t>
            </a:r>
          </a:p>
          <a:p>
            <a:pPr lvl="1">
              <a:tabLst>
                <a:tab pos="793750" algn="l"/>
              </a:tabLst>
            </a:pPr>
            <a:r>
              <a:rPr lang="en-US" sz="2400" dirty="0"/>
              <a:t>otherwise:  hardware exception</a:t>
            </a:r>
          </a:p>
          <a:p>
            <a:pPr marL="57150" indent="0">
              <a:spcBef>
                <a:spcPts val="2424"/>
              </a:spcBef>
              <a:buNone/>
              <a:tabLst>
                <a:tab pos="793750" algn="l"/>
              </a:tabLst>
            </a:pPr>
            <a:r>
              <a:rPr lang="en-US" sz="2400" dirty="0"/>
              <a:t>Tags are created using new HW instructions:</a:t>
            </a:r>
          </a:p>
          <a:p>
            <a:pPr indent="-285750">
              <a:spcBef>
                <a:spcPts val="624"/>
              </a:spcBef>
              <a:tabLst>
                <a:tab pos="793750" algn="l"/>
              </a:tabLst>
            </a:pPr>
            <a:r>
              <a:rPr lang="en-US" sz="2000" dirty="0"/>
              <a:t>LDG, STG:   load and store tag to a memory region (use by malloc and free)</a:t>
            </a:r>
          </a:p>
          <a:p>
            <a:pPr indent="-285750">
              <a:spcBef>
                <a:spcPts val="624"/>
              </a:spcBef>
              <a:tabLst>
                <a:tab pos="793750" algn="l"/>
              </a:tabLst>
            </a:pPr>
            <a:r>
              <a:rPr lang="en-US" sz="2000" dirty="0"/>
              <a:t>ADDG, SUBG:  pointer arithmetic on an address preserving tags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114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783A8-6E60-314E-8251-DA7244D42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-19050"/>
            <a:ext cx="8991600" cy="857250"/>
          </a:xfrm>
        </p:spPr>
        <p:txBody>
          <a:bodyPr>
            <a:normAutofit/>
          </a:bodyPr>
          <a:lstStyle/>
          <a:p>
            <a:r>
              <a:rPr lang="en-US" sz="3200" dirty="0"/>
              <a:t>Tags prevent buffer overflows </a:t>
            </a:r>
            <a:r>
              <a:rPr lang="en-US" sz="3200" u="sng" dirty="0"/>
              <a:t>and</a:t>
            </a:r>
            <a:r>
              <a:rPr lang="en-US" sz="3200" dirty="0"/>
              <a:t> use after free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2DF05-8772-2441-8D7E-C0702B93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5539"/>
            <a:ext cx="1527254" cy="77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Example</a:t>
            </a:r>
            <a:r>
              <a:rPr lang="en-US" sz="2400" dirty="0"/>
              <a:t>: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18ADC5F-930F-B34A-AC73-937EF021CCB3}"/>
              </a:ext>
            </a:extLst>
          </p:cNvPr>
          <p:cNvGrpSpPr/>
          <p:nvPr/>
        </p:nvGrpSpPr>
        <p:grpSpPr>
          <a:xfrm>
            <a:off x="3429000" y="1311427"/>
            <a:ext cx="5486400" cy="304800"/>
            <a:chOff x="2743200" y="971550"/>
            <a:chExt cx="5486400" cy="3048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BF52A11-F57F-7641-A964-432737E7C3FF}"/>
                </a:ext>
              </a:extLst>
            </p:cNvPr>
            <p:cNvSpPr/>
            <p:nvPr/>
          </p:nvSpPr>
          <p:spPr>
            <a:xfrm>
              <a:off x="2743200" y="97155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A3A97B2-8AB3-E049-A138-836BA6C7685E}"/>
                </a:ext>
              </a:extLst>
            </p:cNvPr>
            <p:cNvSpPr/>
            <p:nvPr/>
          </p:nvSpPr>
          <p:spPr>
            <a:xfrm>
              <a:off x="3429000" y="971550"/>
              <a:ext cx="685800" cy="304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A3A5AD7-DC7B-1E4E-8841-799759DE8023}"/>
                </a:ext>
              </a:extLst>
            </p:cNvPr>
            <p:cNvSpPr/>
            <p:nvPr/>
          </p:nvSpPr>
          <p:spPr>
            <a:xfrm>
              <a:off x="4114800" y="971550"/>
              <a:ext cx="685800" cy="304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74BA6B0-0298-9649-A7FC-75D1B2BC4250}"/>
                </a:ext>
              </a:extLst>
            </p:cNvPr>
            <p:cNvSpPr/>
            <p:nvPr/>
          </p:nvSpPr>
          <p:spPr>
            <a:xfrm>
              <a:off x="4812760" y="971550"/>
              <a:ext cx="685800" cy="304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4729D82-7698-7745-9EB9-BBB34DF7D25B}"/>
                </a:ext>
              </a:extLst>
            </p:cNvPr>
            <p:cNvSpPr/>
            <p:nvPr/>
          </p:nvSpPr>
          <p:spPr>
            <a:xfrm>
              <a:off x="5510720" y="971550"/>
              <a:ext cx="685800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1C03E37-7963-7147-AE08-AF778EDAB103}"/>
                </a:ext>
              </a:extLst>
            </p:cNvPr>
            <p:cNvSpPr/>
            <p:nvPr/>
          </p:nvSpPr>
          <p:spPr>
            <a:xfrm>
              <a:off x="6196520" y="971550"/>
              <a:ext cx="685800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31F4E49-5C0D-D84D-9109-0B27AEBF8C6E}"/>
                </a:ext>
              </a:extLst>
            </p:cNvPr>
            <p:cNvSpPr/>
            <p:nvPr/>
          </p:nvSpPr>
          <p:spPr>
            <a:xfrm>
              <a:off x="6858000" y="971550"/>
              <a:ext cx="685800" cy="304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647416C-F88C-B14F-ADD0-E8233B78D036}"/>
                </a:ext>
              </a:extLst>
            </p:cNvPr>
            <p:cNvSpPr/>
            <p:nvPr/>
          </p:nvSpPr>
          <p:spPr>
            <a:xfrm>
              <a:off x="7543800" y="971550"/>
              <a:ext cx="685800" cy="304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A802B8E-D6EA-F747-B370-4DD870DB2B98}"/>
              </a:ext>
            </a:extLst>
          </p:cNvPr>
          <p:cNvSpPr txBox="1"/>
          <p:nvPr/>
        </p:nvSpPr>
        <p:spPr>
          <a:xfrm>
            <a:off x="894607" y="2509957"/>
            <a:ext cx="793153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509838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(1)</a:t>
            </a:r>
            <a:r>
              <a:rPr lang="en-US" dirty="0"/>
              <a:t>    char *p = new char(40);	//     p = 0x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/>
              <a:t>000 6FFF  FFF5 1240     (*p tagged as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/>
              <a:t>)</a:t>
            </a:r>
          </a:p>
          <a:p>
            <a:pPr>
              <a:spcBef>
                <a:spcPts val="1200"/>
              </a:spcBef>
              <a:tabLst>
                <a:tab pos="2509838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(2)</a:t>
            </a:r>
            <a:r>
              <a:rPr lang="en-US" dirty="0"/>
              <a:t>    p[50] = ’a’;	//     B≠7  ⟹  tag mismatch exception  (buffer overflow)</a:t>
            </a:r>
          </a:p>
          <a:p>
            <a:pPr>
              <a:spcBef>
                <a:spcPts val="1200"/>
              </a:spcBef>
              <a:tabLst>
                <a:tab pos="2509838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(3)</a:t>
            </a:r>
            <a:r>
              <a:rPr lang="en-US" dirty="0"/>
              <a:t>    delete [] p;	//     memory is re-tagged from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/>
              <a:t> to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</a:t>
            </a:r>
          </a:p>
          <a:p>
            <a:pPr>
              <a:spcBef>
                <a:spcPts val="1200"/>
              </a:spcBef>
              <a:tabLst>
                <a:tab pos="2509838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(4)</a:t>
            </a:r>
            <a:r>
              <a:rPr lang="en-US" dirty="0"/>
              <a:t>    p[7] = ‘a’;	//     B≠E  ⟹  tag mismatch exception  (use after free)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0305D6-E404-B44D-A766-238D9FD54D4A}"/>
              </a:ext>
            </a:extLst>
          </p:cNvPr>
          <p:cNvSpPr txBox="1"/>
          <p:nvPr/>
        </p:nvSpPr>
        <p:spPr>
          <a:xfrm>
            <a:off x="2094587" y="988389"/>
            <a:ext cx="1336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tags (4 bits):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32FFA2-083F-AD4D-A8DA-3C33F9DA0E55}"/>
              </a:ext>
            </a:extLst>
          </p:cNvPr>
          <p:cNvSpPr txBox="1"/>
          <p:nvPr/>
        </p:nvSpPr>
        <p:spPr>
          <a:xfrm>
            <a:off x="3612730" y="9883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AB248D-7C3D-A742-A796-458DC8221A55}"/>
              </a:ext>
            </a:extLst>
          </p:cNvPr>
          <p:cNvSpPr txBox="1"/>
          <p:nvPr/>
        </p:nvSpPr>
        <p:spPr>
          <a:xfrm>
            <a:off x="6310370" y="9883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03E282-24BA-354F-BE37-6B0FA4D3D1ED}"/>
              </a:ext>
            </a:extLst>
          </p:cNvPr>
          <p:cNvSpPr txBox="1"/>
          <p:nvPr/>
        </p:nvSpPr>
        <p:spPr>
          <a:xfrm>
            <a:off x="7691250" y="9883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DFB1DE0-EDFE-C945-9FDF-4E9D5AB98128}"/>
              </a:ext>
            </a:extLst>
          </p:cNvPr>
          <p:cNvGrpSpPr/>
          <p:nvPr/>
        </p:nvGrpSpPr>
        <p:grpSpPr>
          <a:xfrm>
            <a:off x="4287140" y="988389"/>
            <a:ext cx="1650506" cy="369332"/>
            <a:chOff x="4287140" y="838200"/>
            <a:chExt cx="1650506" cy="3693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FAEB7AA-BB36-8D45-B7B5-DA9FDB37FD25}"/>
                </a:ext>
              </a:extLst>
            </p:cNvPr>
            <p:cNvSpPr txBox="1"/>
            <p:nvPr/>
          </p:nvSpPr>
          <p:spPr>
            <a:xfrm>
              <a:off x="4961550" y="838200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030D74-0577-4845-914F-74A3472C448A}"/>
                </a:ext>
              </a:extLst>
            </p:cNvPr>
            <p:cNvSpPr txBox="1"/>
            <p:nvPr/>
          </p:nvSpPr>
          <p:spPr>
            <a:xfrm>
              <a:off x="4287140" y="838200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8217918-FE86-B748-917A-F194C94E6B00}"/>
                </a:ext>
              </a:extLst>
            </p:cNvPr>
            <p:cNvSpPr txBox="1"/>
            <p:nvPr/>
          </p:nvSpPr>
          <p:spPr>
            <a:xfrm>
              <a:off x="5635960" y="838200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F8C2925-2E7D-8E49-83D8-A2224EC940DF}"/>
              </a:ext>
            </a:extLst>
          </p:cNvPr>
          <p:cNvSpPr txBox="1"/>
          <p:nvPr/>
        </p:nvSpPr>
        <p:spPr>
          <a:xfrm>
            <a:off x="7000810" y="9883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55373A-0499-B848-99C5-5A126954E616}"/>
              </a:ext>
            </a:extLst>
          </p:cNvPr>
          <p:cNvSpPr txBox="1"/>
          <p:nvPr/>
        </p:nvSpPr>
        <p:spPr>
          <a:xfrm>
            <a:off x="8365658" y="9883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681150B6-9775-1245-9514-36388C3465E2}"/>
              </a:ext>
            </a:extLst>
          </p:cNvPr>
          <p:cNvSpPr/>
          <p:nvPr/>
        </p:nvSpPr>
        <p:spPr>
          <a:xfrm rot="5400000">
            <a:off x="8501477" y="1411225"/>
            <a:ext cx="153714" cy="674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E6BF2A-D107-7D41-BEDA-B4DF7ED622D2}"/>
              </a:ext>
            </a:extLst>
          </p:cNvPr>
          <p:cNvSpPr txBox="1"/>
          <p:nvPr/>
        </p:nvSpPr>
        <p:spPr>
          <a:xfrm>
            <a:off x="8170947" y="1748291"/>
            <a:ext cx="80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16 bytes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BB68CCE-0A1E-334C-AAA0-3673E900CE3F}"/>
              </a:ext>
            </a:extLst>
          </p:cNvPr>
          <p:cNvCxnSpPr>
            <a:cxnSpLocks/>
          </p:cNvCxnSpPr>
          <p:nvPr/>
        </p:nvCxnSpPr>
        <p:spPr>
          <a:xfrm flipV="1">
            <a:off x="2209800" y="1900232"/>
            <a:ext cx="1779003" cy="684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03B3591-634C-6641-8E68-2121F590B68F}"/>
              </a:ext>
            </a:extLst>
          </p:cNvPr>
          <p:cNvSpPr txBox="1"/>
          <p:nvPr/>
        </p:nvSpPr>
        <p:spPr>
          <a:xfrm>
            <a:off x="5896323" y="1612506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p+48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9A2F6EE-FBB5-B545-B9F1-C0E5BED7C822}"/>
              </a:ext>
            </a:extLst>
          </p:cNvPr>
          <p:cNvSpPr txBox="1"/>
          <p:nvPr/>
        </p:nvSpPr>
        <p:spPr>
          <a:xfrm>
            <a:off x="3988803" y="1592454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0804044-D23D-5F42-AF1B-09A0F267775B}"/>
              </a:ext>
            </a:extLst>
          </p:cNvPr>
          <p:cNvGrpSpPr/>
          <p:nvPr/>
        </p:nvGrpSpPr>
        <p:grpSpPr>
          <a:xfrm>
            <a:off x="4303457" y="986701"/>
            <a:ext cx="1650506" cy="369332"/>
            <a:chOff x="4287140" y="838200"/>
            <a:chExt cx="1650506" cy="36933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CBF7F5C-D1AA-A249-98AB-3B589A2BC47C}"/>
                </a:ext>
              </a:extLst>
            </p:cNvPr>
            <p:cNvSpPr txBox="1"/>
            <p:nvPr/>
          </p:nvSpPr>
          <p:spPr>
            <a:xfrm>
              <a:off x="4961550" y="838200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A96A0D9-5E6D-F84D-959B-5D0E7CD1C805}"/>
                </a:ext>
              </a:extLst>
            </p:cNvPr>
            <p:cNvSpPr txBox="1"/>
            <p:nvPr/>
          </p:nvSpPr>
          <p:spPr>
            <a:xfrm>
              <a:off x="4287140" y="838200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D8784D3-50FD-9144-B40F-93DDABB58FDD}"/>
                </a:ext>
              </a:extLst>
            </p:cNvPr>
            <p:cNvSpPr txBox="1"/>
            <p:nvPr/>
          </p:nvSpPr>
          <p:spPr>
            <a:xfrm>
              <a:off x="5635960" y="838200"/>
              <a:ext cx="3016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BC27E70A-445B-C345-82FE-DEC34BB5A6C0}"/>
              </a:ext>
            </a:extLst>
          </p:cNvPr>
          <p:cNvSpPr txBox="1"/>
          <p:nvPr/>
        </p:nvSpPr>
        <p:spPr>
          <a:xfrm>
            <a:off x="457200" y="4576958"/>
            <a:ext cx="6658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Note:   out of bounds access to p[44] at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(2)</a:t>
            </a:r>
            <a:r>
              <a:rPr lang="en-US" sz="2000" dirty="0"/>
              <a:t> will not be caught. 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EFF0CA1-8671-2B4B-A4E8-726C7D7E66EC}"/>
              </a:ext>
            </a:extLst>
          </p:cNvPr>
          <p:cNvGrpSpPr/>
          <p:nvPr/>
        </p:nvGrpSpPr>
        <p:grpSpPr>
          <a:xfrm>
            <a:off x="4127656" y="1311427"/>
            <a:ext cx="2069560" cy="304800"/>
            <a:chOff x="4267200" y="1463827"/>
            <a:chExt cx="2069560" cy="304800"/>
          </a:xfrm>
          <a:solidFill>
            <a:schemeClr val="accent6">
              <a:lumMod val="75000"/>
            </a:schemeClr>
          </a:solidFill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CBFE7E1-D27A-934D-BEC2-C17678761CDC}"/>
                </a:ext>
              </a:extLst>
            </p:cNvPr>
            <p:cNvSpPr/>
            <p:nvPr/>
          </p:nvSpPr>
          <p:spPr>
            <a:xfrm>
              <a:off x="4267200" y="1463827"/>
              <a:ext cx="6858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03C8E25-C653-5E46-A063-45FB0C8ED1E3}"/>
                </a:ext>
              </a:extLst>
            </p:cNvPr>
            <p:cNvSpPr/>
            <p:nvPr/>
          </p:nvSpPr>
          <p:spPr>
            <a:xfrm>
              <a:off x="4953000" y="1463827"/>
              <a:ext cx="6858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2E82FB3-06AF-4840-9F0F-9BDA0CA52CE0}"/>
                </a:ext>
              </a:extLst>
            </p:cNvPr>
            <p:cNvSpPr/>
            <p:nvPr/>
          </p:nvSpPr>
          <p:spPr>
            <a:xfrm>
              <a:off x="5650960" y="1463827"/>
              <a:ext cx="6858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036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4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0" y="971550"/>
            <a:ext cx="5240863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Hijacking Defenses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648200" y="2535772"/>
            <a:ext cx="4267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/>
              <a:t>Control Flow Integrity (CFI)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1741"/>
            <a:ext cx="3200400" cy="31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20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Control flow integrity (CFI)   </a:t>
            </a:r>
            <a:r>
              <a:rPr lang="en-US" sz="1650" dirty="0"/>
              <a:t>[ABEL’05, </a:t>
            </a:r>
            <a:r>
              <a:rPr lang="mr-IN" sz="1650" dirty="0"/>
              <a:t>…</a:t>
            </a:r>
            <a:r>
              <a:rPr lang="en-US" sz="1650" dirty="0"/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9150"/>
            <a:ext cx="8839200" cy="4248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Ultimate Goal:  </a:t>
            </a:r>
            <a:r>
              <a:rPr lang="en-US" sz="2400" dirty="0"/>
              <a:t>ensure control flows as specified by code’s flow graph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/>
              <a:t>		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spcBef>
                <a:spcPts val="918"/>
              </a:spcBef>
              <a:buNone/>
            </a:pPr>
            <a:endParaRPr lang="en-US" sz="2400" dirty="0"/>
          </a:p>
          <a:p>
            <a:pPr marL="0" indent="0">
              <a:spcBef>
                <a:spcPts val="918"/>
              </a:spcBef>
              <a:buNone/>
            </a:pPr>
            <a:endParaRPr lang="en-US" sz="2400" dirty="0"/>
          </a:p>
          <a:p>
            <a:pPr marL="0" indent="0">
              <a:spcBef>
                <a:spcPts val="918"/>
              </a:spcBef>
              <a:buNone/>
              <a:tabLst>
                <a:tab pos="1539875" algn="l"/>
              </a:tabLst>
            </a:pPr>
            <a:r>
              <a:rPr lang="en-US" sz="2400" b="1" dirty="0"/>
              <a:t>Coarse CFI</a:t>
            </a:r>
            <a:r>
              <a:rPr lang="en-US" sz="2400" dirty="0"/>
              <a:t>:	ensure that every indirect call and indirect branch</a:t>
            </a:r>
            <a:br>
              <a:rPr lang="en-US" sz="2400" dirty="0"/>
            </a:br>
            <a:r>
              <a:rPr lang="en-US" sz="2400" dirty="0"/>
              <a:t>	leads to a valid function entry point or branch target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1494935"/>
            <a:ext cx="6673622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HandshakeHandler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(Session *s, char *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pkt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is-IS" sz="2000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s-&gt;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hdlr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(s,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pkt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8819" y="2647950"/>
            <a:ext cx="6185027" cy="8233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Compile time</a:t>
            </a:r>
            <a:r>
              <a:rPr lang="en-US" sz="2000" dirty="0"/>
              <a:t>:  build list of possible call targets for s-&gt;</a:t>
            </a:r>
            <a:r>
              <a:rPr lang="en-US" sz="2000" dirty="0" err="1"/>
              <a:t>hdlr</a:t>
            </a:r>
            <a:endParaRPr lang="en-US" sz="2000" dirty="0"/>
          </a:p>
          <a:p>
            <a:pPr>
              <a:spcBef>
                <a:spcPts val="900"/>
              </a:spcBef>
            </a:pPr>
            <a:r>
              <a:rPr lang="en-US" sz="2000" b="1" dirty="0"/>
              <a:t>Run time</a:t>
            </a:r>
            <a:r>
              <a:rPr lang="en-US" sz="2000" dirty="0"/>
              <a:t>:  before call, check that </a:t>
            </a:r>
            <a:r>
              <a:rPr lang="en-US" sz="2000" dirty="0">
                <a:ea typeface="Consolas" charset="0"/>
                <a:cs typeface="Consolas" charset="0"/>
              </a:rPr>
              <a:t>s-&gt;</a:t>
            </a:r>
            <a:r>
              <a:rPr lang="en-US" sz="2000" dirty="0" err="1">
                <a:ea typeface="Consolas" charset="0"/>
                <a:cs typeface="Consolas" charset="0"/>
              </a:rPr>
              <a:t>hdlr</a:t>
            </a:r>
            <a:r>
              <a:rPr lang="en-US" sz="2000" dirty="0">
                <a:ea typeface="Consolas" charset="0"/>
                <a:cs typeface="Consolas" charset="0"/>
              </a:rPr>
              <a:t> value is on list</a:t>
            </a:r>
          </a:p>
        </p:txBody>
      </p:sp>
      <p:sp>
        <p:nvSpPr>
          <p:cNvPr id="6" name="Freeform 5"/>
          <p:cNvSpPr/>
          <p:nvPr/>
        </p:nvSpPr>
        <p:spPr>
          <a:xfrm>
            <a:off x="4308387" y="2305527"/>
            <a:ext cx="4634054" cy="952023"/>
          </a:xfrm>
          <a:custGeom>
            <a:avLst/>
            <a:gdLst>
              <a:gd name="connsiteX0" fmla="*/ 4308529 w 4864616"/>
              <a:gd name="connsiteY0" fmla="*/ 1115878 h 1124590"/>
              <a:gd name="connsiteX1" fmla="*/ 4633993 w 4864616"/>
              <a:gd name="connsiteY1" fmla="*/ 1007390 h 1124590"/>
              <a:gd name="connsiteX2" fmla="*/ 4463512 w 4864616"/>
              <a:gd name="connsiteY2" fmla="*/ 294468 h 1124590"/>
              <a:gd name="connsiteX3" fmla="*/ 0 w 4864616"/>
              <a:gd name="connsiteY3" fmla="*/ 0 h 1124590"/>
              <a:gd name="connsiteX0" fmla="*/ 4308529 w 4970119"/>
              <a:gd name="connsiteY0" fmla="*/ 1115878 h 1120017"/>
              <a:gd name="connsiteX1" fmla="*/ 4850969 w 4970119"/>
              <a:gd name="connsiteY1" fmla="*/ 976393 h 1120017"/>
              <a:gd name="connsiteX2" fmla="*/ 4463512 w 4970119"/>
              <a:gd name="connsiteY2" fmla="*/ 294468 h 1120017"/>
              <a:gd name="connsiteX3" fmla="*/ 0 w 4970119"/>
              <a:gd name="connsiteY3" fmla="*/ 0 h 1120017"/>
              <a:gd name="connsiteX0" fmla="*/ 4308529 w 5066488"/>
              <a:gd name="connsiteY0" fmla="*/ 1115878 h 1117292"/>
              <a:gd name="connsiteX1" fmla="*/ 5005952 w 5066488"/>
              <a:gd name="connsiteY1" fmla="*/ 898901 h 1117292"/>
              <a:gd name="connsiteX2" fmla="*/ 4463512 w 5066488"/>
              <a:gd name="connsiteY2" fmla="*/ 294468 h 1117292"/>
              <a:gd name="connsiteX3" fmla="*/ 0 w 5066488"/>
              <a:gd name="connsiteY3" fmla="*/ 0 h 1117292"/>
              <a:gd name="connsiteX0" fmla="*/ 4308529 w 5134533"/>
              <a:gd name="connsiteY0" fmla="*/ 1115878 h 1116427"/>
              <a:gd name="connsiteX1" fmla="*/ 5098942 w 5134533"/>
              <a:gd name="connsiteY1" fmla="*/ 728420 h 1116427"/>
              <a:gd name="connsiteX2" fmla="*/ 4463512 w 5134533"/>
              <a:gd name="connsiteY2" fmla="*/ 294468 h 1116427"/>
              <a:gd name="connsiteX3" fmla="*/ 0 w 5134533"/>
              <a:gd name="connsiteY3" fmla="*/ 0 h 1116427"/>
              <a:gd name="connsiteX0" fmla="*/ 4308529 w 5106981"/>
              <a:gd name="connsiteY0" fmla="*/ 1115878 h 1116459"/>
              <a:gd name="connsiteX1" fmla="*/ 5098942 w 5106981"/>
              <a:gd name="connsiteY1" fmla="*/ 728420 h 1116459"/>
              <a:gd name="connsiteX2" fmla="*/ 4463512 w 5106981"/>
              <a:gd name="connsiteY2" fmla="*/ 294468 h 1116459"/>
              <a:gd name="connsiteX3" fmla="*/ 0 w 5106981"/>
              <a:gd name="connsiteY3" fmla="*/ 0 h 1116459"/>
              <a:gd name="connsiteX0" fmla="*/ 4308529 w 5127645"/>
              <a:gd name="connsiteY0" fmla="*/ 1115878 h 1116327"/>
              <a:gd name="connsiteX1" fmla="*/ 5098942 w 5127645"/>
              <a:gd name="connsiteY1" fmla="*/ 728420 h 1116327"/>
              <a:gd name="connsiteX2" fmla="*/ 4463512 w 5127645"/>
              <a:gd name="connsiteY2" fmla="*/ 294468 h 1116327"/>
              <a:gd name="connsiteX3" fmla="*/ 0 w 5127645"/>
              <a:gd name="connsiteY3" fmla="*/ 0 h 111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7645" h="1116327">
                <a:moveTo>
                  <a:pt x="4308529" y="1115878"/>
                </a:moveTo>
                <a:cubicBezTo>
                  <a:pt x="4458346" y="1130085"/>
                  <a:pt x="5088610" y="803329"/>
                  <a:pt x="5098942" y="728420"/>
                </a:cubicBezTo>
                <a:cubicBezTo>
                  <a:pt x="5109274" y="653511"/>
                  <a:pt x="5313336" y="415871"/>
                  <a:pt x="4463512" y="294468"/>
                </a:cubicBezTo>
                <a:cubicBezTo>
                  <a:pt x="3613688" y="173065"/>
                  <a:pt x="0" y="0"/>
                  <a:pt x="0" y="0"/>
                </a:cubicBezTo>
              </a:path>
            </a:pathLst>
          </a:custGeom>
          <a:noFill/>
          <a:ln w="63500">
            <a:solidFill>
              <a:srgbClr val="3025FF"/>
            </a:solidFill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8189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7150"/>
            <a:ext cx="8786548" cy="857250"/>
          </a:xfrm>
        </p:spPr>
        <p:txBody>
          <a:bodyPr>
            <a:noAutofit/>
          </a:bodyPr>
          <a:lstStyle/>
          <a:p>
            <a:r>
              <a:rPr lang="en-US" sz="3600" dirty="0"/>
              <a:t>Coarse CFI:  Control Flow Guard (CFG)   </a:t>
            </a:r>
            <a:r>
              <a:rPr lang="en-US" sz="1800" dirty="0"/>
              <a:t>(Windows 10)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473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Coarse CFI:</a:t>
            </a:r>
          </a:p>
          <a:p>
            <a:r>
              <a:rPr lang="en-US" sz="2400" dirty="0"/>
              <a:t>Protects indirect calls by checking against a bitmask of all valid function entry points in executable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9" t="14813"/>
          <a:stretch/>
        </p:blipFill>
        <p:spPr>
          <a:xfrm>
            <a:off x="304800" y="3043818"/>
            <a:ext cx="6052304" cy="1687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88841" y="3140781"/>
            <a:ext cx="260250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ensures target is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the entry point of a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function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3507685" y="3369284"/>
            <a:ext cx="2996438" cy="504672"/>
          </a:xfrm>
          <a:custGeom>
            <a:avLst/>
            <a:gdLst>
              <a:gd name="connsiteX0" fmla="*/ 2996438 w 2996438"/>
              <a:gd name="connsiteY0" fmla="*/ 0 h 504672"/>
              <a:gd name="connsiteX1" fmla="*/ 1834065 w 2996438"/>
              <a:gd name="connsiteY1" fmla="*/ 108488 h 504672"/>
              <a:gd name="connsiteX2" fmla="*/ 160248 w 2996438"/>
              <a:gd name="connsiteY2" fmla="*/ 464949 h 504672"/>
              <a:gd name="connsiteX3" fmla="*/ 67258 w 2996438"/>
              <a:gd name="connsiteY3" fmla="*/ 495945 h 50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6438" h="504672">
                <a:moveTo>
                  <a:pt x="2996438" y="0"/>
                </a:moveTo>
                <a:cubicBezTo>
                  <a:pt x="2651600" y="15498"/>
                  <a:pt x="2306763" y="30997"/>
                  <a:pt x="1834065" y="108488"/>
                </a:cubicBezTo>
                <a:cubicBezTo>
                  <a:pt x="1361367" y="185979"/>
                  <a:pt x="454716" y="400373"/>
                  <a:pt x="160248" y="464949"/>
                </a:cubicBezTo>
                <a:cubicBezTo>
                  <a:pt x="-134220" y="529525"/>
                  <a:pt x="67258" y="495945"/>
                  <a:pt x="67258" y="495945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9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-67359"/>
            <a:ext cx="8610600" cy="857250"/>
          </a:xfrm>
        </p:spPr>
        <p:txBody>
          <a:bodyPr>
            <a:noAutofit/>
          </a:bodyPr>
          <a:lstStyle/>
          <a:p>
            <a:r>
              <a:rPr lang="en-US" sz="3600" dirty="0"/>
              <a:t>Coarse CFI using </a:t>
            </a:r>
            <a:r>
              <a:rPr lang="en-US" sz="3600" b="1" dirty="0" err="1"/>
              <a:t>EndBranch</a:t>
            </a:r>
            <a:r>
              <a:rPr lang="en-US" sz="3600" dirty="0"/>
              <a:t> </a:t>
            </a:r>
            <a:r>
              <a:rPr lang="en-US" sz="2400" dirty="0"/>
              <a:t>(Intel) </a:t>
            </a:r>
            <a:r>
              <a:rPr lang="en-US" sz="3600" dirty="0"/>
              <a:t>and </a:t>
            </a:r>
            <a:r>
              <a:rPr lang="en-US" sz="3600" b="1" dirty="0"/>
              <a:t>BTI </a:t>
            </a:r>
            <a:r>
              <a:rPr lang="en-US" sz="2400" b="1" dirty="0"/>
              <a:t>(ARM)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19150"/>
            <a:ext cx="63754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New instruction </a:t>
            </a:r>
            <a:r>
              <a:rPr lang="en-US" sz="2400" b="1" dirty="0" err="1"/>
              <a:t>EndBranch</a:t>
            </a:r>
            <a:r>
              <a:rPr lang="en-US" sz="2400" dirty="0"/>
              <a:t> </a:t>
            </a:r>
            <a:r>
              <a:rPr lang="en-US" sz="2000" dirty="0"/>
              <a:t>(Intel) </a:t>
            </a:r>
            <a:r>
              <a:rPr lang="en-US" sz="2400" dirty="0"/>
              <a:t>and </a:t>
            </a:r>
            <a:r>
              <a:rPr lang="en-US" sz="2400" b="1" dirty="0"/>
              <a:t>BTI</a:t>
            </a:r>
            <a:r>
              <a:rPr lang="en-US" sz="2400" dirty="0"/>
              <a:t> </a:t>
            </a:r>
            <a:r>
              <a:rPr lang="en-US" sz="2000" dirty="0"/>
              <a:t>(ARM):</a:t>
            </a:r>
            <a:endParaRPr lang="en-US" sz="2400" dirty="0"/>
          </a:p>
          <a:p>
            <a:pPr>
              <a:spcBef>
                <a:spcPts val="1176"/>
              </a:spcBef>
            </a:pPr>
            <a:r>
              <a:rPr lang="en-US" sz="2400" dirty="0"/>
              <a:t>After an indirect </a:t>
            </a:r>
            <a:r>
              <a:rPr lang="en-US" sz="2400" b="1" dirty="0"/>
              <a:t>JMP</a:t>
            </a:r>
            <a:r>
              <a:rPr lang="en-US" sz="2400" dirty="0"/>
              <a:t> or </a:t>
            </a:r>
            <a:r>
              <a:rPr lang="en-US" sz="2400" b="1" dirty="0"/>
              <a:t>CALL</a:t>
            </a:r>
            <a:r>
              <a:rPr lang="en-US" sz="2400" dirty="0"/>
              <a:t>:   </a:t>
            </a:r>
            <a:br>
              <a:rPr lang="en-US" sz="2400" dirty="0"/>
            </a:br>
            <a:r>
              <a:rPr lang="en-US" sz="2400" dirty="0"/>
              <a:t>the next instruction in the </a:t>
            </a:r>
            <a:br>
              <a:rPr lang="en-US" sz="2400" dirty="0"/>
            </a:br>
            <a:r>
              <a:rPr lang="en-US" sz="2400" dirty="0"/>
              <a:t>instruction stream must be </a:t>
            </a:r>
            <a:r>
              <a:rPr lang="en-US" sz="2400" b="1" dirty="0" err="1"/>
              <a:t>EndBranch</a:t>
            </a:r>
            <a:endParaRPr lang="en-US" sz="2400" b="1" dirty="0"/>
          </a:p>
          <a:p>
            <a:pPr>
              <a:spcBef>
                <a:spcPts val="1776"/>
              </a:spcBef>
            </a:pPr>
            <a:r>
              <a:rPr lang="en-US" sz="2400" dirty="0"/>
              <a:t>If not, then trigger a #CP fault  </a:t>
            </a:r>
            <a:br>
              <a:rPr lang="en-US" sz="2400" dirty="0"/>
            </a:br>
            <a:r>
              <a:rPr lang="en-US" sz="2400" dirty="0"/>
              <a:t>and halt execution</a:t>
            </a:r>
          </a:p>
          <a:p>
            <a:pPr>
              <a:spcBef>
                <a:spcPts val="1776"/>
              </a:spcBef>
            </a:pPr>
            <a:r>
              <a:rPr lang="en-US" sz="2400" dirty="0"/>
              <a:t>Ensures an indirect JMP or CALL can only go</a:t>
            </a:r>
            <a:br>
              <a:rPr lang="en-US" sz="2400" dirty="0"/>
            </a:br>
            <a:r>
              <a:rPr lang="en-US" sz="2400" dirty="0"/>
              <a:t>to a valid target address  ⇒  no </a:t>
            </a:r>
            <a:r>
              <a:rPr lang="en-US" sz="2400" dirty="0" err="1"/>
              <a:t>func</a:t>
            </a:r>
            <a:r>
              <a:rPr lang="en-US" sz="2400" dirty="0"/>
              <a:t>. </a:t>
            </a:r>
            <a:r>
              <a:rPr lang="en-US" sz="2400" dirty="0" err="1"/>
              <a:t>ptr</a:t>
            </a:r>
            <a:r>
              <a:rPr lang="en-US" sz="2400" dirty="0"/>
              <a:t>. hijack</a:t>
            </a:r>
          </a:p>
          <a:p>
            <a:pPr marL="0" indent="0">
              <a:spcBef>
                <a:spcPts val="576"/>
              </a:spcBef>
              <a:buNone/>
              <a:tabLst>
                <a:tab pos="342900" algn="l"/>
              </a:tabLst>
            </a:pPr>
            <a:r>
              <a:rPr lang="en-US" sz="2200" dirty="0"/>
              <a:t>	(compiler inserts </a:t>
            </a:r>
            <a:r>
              <a:rPr lang="en-US" sz="2200" dirty="0" err="1"/>
              <a:t>EndBranch</a:t>
            </a:r>
            <a:r>
              <a:rPr lang="en-US" sz="2200" dirty="0"/>
              <a:t> at valid locations)</a:t>
            </a:r>
          </a:p>
        </p:txBody>
      </p:sp>
      <p:sp>
        <p:nvSpPr>
          <p:cNvPr id="4" name="Rectangle 3"/>
          <p:cNvSpPr/>
          <p:nvPr/>
        </p:nvSpPr>
        <p:spPr>
          <a:xfrm>
            <a:off x="7086600" y="895350"/>
            <a:ext cx="1447800" cy="15049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call </a:t>
            </a:r>
            <a:r>
              <a:rPr lang="en-US" sz="2000" dirty="0" err="1">
                <a:solidFill>
                  <a:schemeClr val="tx1"/>
                </a:solidFill>
              </a:rPr>
              <a:t>eax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0" y="859334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/>
              <a:t>⦚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0" y="1716584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/>
              <a:t>⦚</a:t>
            </a:r>
          </a:p>
        </p:txBody>
      </p:sp>
      <p:sp>
        <p:nvSpPr>
          <p:cNvPr id="7" name="Rectangle 6"/>
          <p:cNvSpPr/>
          <p:nvPr/>
        </p:nvSpPr>
        <p:spPr>
          <a:xfrm>
            <a:off x="7099300" y="2857500"/>
            <a:ext cx="1447800" cy="17716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EndBranch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add </a:t>
            </a:r>
            <a:r>
              <a:rPr lang="en-US" sz="2000" dirty="0" err="1">
                <a:solidFill>
                  <a:schemeClr val="tx1"/>
                </a:solidFill>
              </a:rPr>
              <a:t>ebp</a:t>
            </a:r>
            <a:r>
              <a:rPr lang="en-US" sz="2000" dirty="0">
                <a:solidFill>
                  <a:schemeClr val="tx1"/>
                </a:solidFill>
              </a:rPr>
              <a:t>,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6200" y="4019550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⦚</a:t>
            </a:r>
          </a:p>
        </p:txBody>
      </p:sp>
      <p:sp>
        <p:nvSpPr>
          <p:cNvPr id="19" name="Freeform 18"/>
          <p:cNvSpPr/>
          <p:nvPr/>
        </p:nvSpPr>
        <p:spPr>
          <a:xfrm>
            <a:off x="8534400" y="1644650"/>
            <a:ext cx="393700" cy="1371600"/>
          </a:xfrm>
          <a:custGeom>
            <a:avLst/>
            <a:gdLst>
              <a:gd name="connsiteX0" fmla="*/ 0 w 393700"/>
              <a:gd name="connsiteY0" fmla="*/ 0 h 1371600"/>
              <a:gd name="connsiteX1" fmla="*/ 393700 w 393700"/>
              <a:gd name="connsiteY1" fmla="*/ 0 h 1371600"/>
              <a:gd name="connsiteX2" fmla="*/ 393700 w 393700"/>
              <a:gd name="connsiteY2" fmla="*/ 1371600 h 1371600"/>
              <a:gd name="connsiteX3" fmla="*/ 63500 w 393700"/>
              <a:gd name="connsiteY3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700" h="1371600">
                <a:moveTo>
                  <a:pt x="0" y="0"/>
                </a:moveTo>
                <a:lnTo>
                  <a:pt x="393700" y="0"/>
                </a:lnTo>
                <a:lnTo>
                  <a:pt x="393700" y="1371600"/>
                </a:lnTo>
                <a:lnTo>
                  <a:pt x="63500" y="1371600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83500" y="3144619"/>
            <a:ext cx="489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/>
              <a:t>⦚</a:t>
            </a:r>
          </a:p>
        </p:txBody>
      </p:sp>
      <p:sp>
        <p:nvSpPr>
          <p:cNvPr id="21" name="Freeform 20"/>
          <p:cNvSpPr/>
          <p:nvPr/>
        </p:nvSpPr>
        <p:spPr>
          <a:xfrm flipH="1">
            <a:off x="6756400" y="1677114"/>
            <a:ext cx="289068" cy="2158285"/>
          </a:xfrm>
          <a:custGeom>
            <a:avLst/>
            <a:gdLst>
              <a:gd name="connsiteX0" fmla="*/ 0 w 393700"/>
              <a:gd name="connsiteY0" fmla="*/ 0 h 1371600"/>
              <a:gd name="connsiteX1" fmla="*/ 393700 w 393700"/>
              <a:gd name="connsiteY1" fmla="*/ 0 h 1371600"/>
              <a:gd name="connsiteX2" fmla="*/ 393700 w 393700"/>
              <a:gd name="connsiteY2" fmla="*/ 1371600 h 1371600"/>
              <a:gd name="connsiteX3" fmla="*/ 63500 w 393700"/>
              <a:gd name="connsiteY3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700" h="1371600">
                <a:moveTo>
                  <a:pt x="0" y="0"/>
                </a:moveTo>
                <a:lnTo>
                  <a:pt x="393700" y="0"/>
                </a:lnTo>
                <a:lnTo>
                  <a:pt x="393700" y="1371600"/>
                </a:lnTo>
                <a:lnTo>
                  <a:pt x="63500" y="1371600"/>
                </a:ln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84" y="2422889"/>
            <a:ext cx="482600" cy="59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24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CFG,  </a:t>
            </a:r>
            <a:r>
              <a:rPr lang="en-US" dirty="0" err="1"/>
              <a:t>EndBranch</a:t>
            </a:r>
            <a:r>
              <a:rPr lang="en-US" dirty="0"/>
              <a:t>,  BTI:   limitations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473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Poor man’s version of CFI:</a:t>
            </a:r>
          </a:p>
          <a:p>
            <a:r>
              <a:rPr lang="en-US" sz="2400" dirty="0"/>
              <a:t>Protects indirect calls by checking against a bitmask of all valid function entry points in executable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9" t="14813"/>
          <a:stretch/>
        </p:blipFill>
        <p:spPr>
          <a:xfrm>
            <a:off x="304800" y="3043818"/>
            <a:ext cx="6052304" cy="1687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88841" y="3140781"/>
            <a:ext cx="260250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ensures target is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the entry point of a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function</a:t>
            </a:r>
          </a:p>
        </p:txBody>
      </p:sp>
      <p:sp>
        <p:nvSpPr>
          <p:cNvPr id="6" name="Freeform 5"/>
          <p:cNvSpPr/>
          <p:nvPr/>
        </p:nvSpPr>
        <p:spPr>
          <a:xfrm>
            <a:off x="3507685" y="3369284"/>
            <a:ext cx="2996438" cy="504672"/>
          </a:xfrm>
          <a:custGeom>
            <a:avLst/>
            <a:gdLst>
              <a:gd name="connsiteX0" fmla="*/ 2996438 w 2996438"/>
              <a:gd name="connsiteY0" fmla="*/ 0 h 504672"/>
              <a:gd name="connsiteX1" fmla="*/ 1834065 w 2996438"/>
              <a:gd name="connsiteY1" fmla="*/ 108488 h 504672"/>
              <a:gd name="connsiteX2" fmla="*/ 160248 w 2996438"/>
              <a:gd name="connsiteY2" fmla="*/ 464949 h 504672"/>
              <a:gd name="connsiteX3" fmla="*/ 67258 w 2996438"/>
              <a:gd name="connsiteY3" fmla="*/ 495945 h 50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6438" h="504672">
                <a:moveTo>
                  <a:pt x="2996438" y="0"/>
                </a:moveTo>
                <a:cubicBezTo>
                  <a:pt x="2651600" y="15498"/>
                  <a:pt x="2306763" y="30997"/>
                  <a:pt x="1834065" y="108488"/>
                </a:cubicBezTo>
                <a:cubicBezTo>
                  <a:pt x="1361367" y="185979"/>
                  <a:pt x="454716" y="400373"/>
                  <a:pt x="160248" y="464949"/>
                </a:cubicBezTo>
                <a:cubicBezTo>
                  <a:pt x="-134220" y="529525"/>
                  <a:pt x="67258" y="495945"/>
                  <a:pt x="67258" y="495945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1389732"/>
            <a:ext cx="6858000" cy="25677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charset="0"/>
              <a:buChar char="•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Do not prevent attacker from causing </a:t>
            </a:r>
            <a:br>
              <a:rPr lang="en-US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a jump to a valid </a:t>
            </a:r>
            <a:r>
              <a:rPr lang="en-US" sz="2800" b="1" u="sng" dirty="0">
                <a:solidFill>
                  <a:schemeClr val="accent4">
                    <a:lumMod val="50000"/>
                  </a:schemeClr>
                </a:solidFill>
              </a:rPr>
              <a:t>wrong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function </a:t>
            </a:r>
          </a:p>
          <a:p>
            <a:pPr marL="342900" indent="-342900">
              <a:spcBef>
                <a:spcPts val="195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Hard to build accurate control </a:t>
            </a:r>
            <a:br>
              <a:rPr lang="en-US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flow graph statically</a:t>
            </a:r>
          </a:p>
        </p:txBody>
      </p:sp>
    </p:spTree>
    <p:extLst>
      <p:ext uri="{BB962C8B-B14F-4D97-AF65-F5344CB8AC3E}">
        <p14:creationId xmlns:p14="http://schemas.microsoft.com/office/powerpoint/2010/main" val="14403134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382000" cy="407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HandshakeHandler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 {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    s-&gt;</a:t>
            </a:r>
            <a:r>
              <a:rPr lang="en-US" sz="2200" dirty="0" err="1">
                <a:ea typeface="Consolas" charset="0"/>
                <a:cs typeface="Consolas" charset="0"/>
              </a:rPr>
              <a:t>hdlr</a:t>
            </a:r>
            <a:r>
              <a:rPr lang="en-US" sz="2200" dirty="0">
                <a:ea typeface="Consolas" charset="0"/>
                <a:cs typeface="Consolas" charset="0"/>
              </a:rPr>
              <a:t> = &amp;</a:t>
            </a:r>
            <a:r>
              <a:rPr lang="en-US" sz="2200" b="1" dirty="0" err="1">
                <a:ea typeface="Consolas" charset="0"/>
                <a:cs typeface="Consolas" charset="0"/>
              </a:rPr>
              <a:t>LoginHandler</a:t>
            </a:r>
            <a:r>
              <a:rPr lang="en-US" sz="2200" dirty="0">
                <a:ea typeface="Consolas" charset="0"/>
                <a:cs typeface="Consolas" charset="0"/>
              </a:rPr>
              <a:t>;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    </a:t>
            </a:r>
            <a:r>
              <a:rPr lang="is-IS" sz="2200" dirty="0">
                <a:ea typeface="Consolas" charset="0"/>
                <a:cs typeface="Consolas" charset="0"/>
              </a:rPr>
              <a:t>... Buffer overflow over Session struct ...</a:t>
            </a:r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}</a:t>
            </a:r>
          </a:p>
          <a:p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LoginHandler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 {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    bool </a:t>
            </a:r>
            <a:r>
              <a:rPr lang="en-US" sz="2200" dirty="0" err="1">
                <a:ea typeface="Consolas" charset="0"/>
                <a:cs typeface="Consolas" charset="0"/>
              </a:rPr>
              <a:t>auth</a:t>
            </a:r>
            <a:r>
              <a:rPr lang="en-US" sz="2200" dirty="0">
                <a:ea typeface="Consolas" charset="0"/>
                <a:cs typeface="Consolas" charset="0"/>
              </a:rPr>
              <a:t> = </a:t>
            </a:r>
            <a:r>
              <a:rPr lang="en-US" sz="2200" b="1" dirty="0" err="1">
                <a:ea typeface="Consolas" charset="0"/>
                <a:cs typeface="Consolas" charset="0"/>
              </a:rPr>
              <a:t>CheckCredentials</a:t>
            </a:r>
            <a:r>
              <a:rPr lang="en-US" sz="2200" dirty="0">
                <a:ea typeface="Consolas" charset="0"/>
                <a:cs typeface="Consolas" charset="0"/>
              </a:rPr>
              <a:t>(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);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    s-&gt;</a:t>
            </a:r>
            <a:r>
              <a:rPr lang="en-US" sz="2200" dirty="0" err="1">
                <a:ea typeface="Consolas" charset="0"/>
                <a:cs typeface="Consolas" charset="0"/>
              </a:rPr>
              <a:t>dhandler</a:t>
            </a:r>
            <a:r>
              <a:rPr lang="en-US" sz="2200" dirty="0">
                <a:ea typeface="Consolas" charset="0"/>
                <a:cs typeface="Consolas" charset="0"/>
              </a:rPr>
              <a:t> = &amp;</a:t>
            </a:r>
            <a:r>
              <a:rPr lang="en-US" sz="2200" b="1" dirty="0" err="1">
                <a:ea typeface="Consolas" charset="0"/>
                <a:cs typeface="Consolas" charset="0"/>
              </a:rPr>
              <a:t>DataHandler</a:t>
            </a:r>
            <a:r>
              <a:rPr lang="en-US" sz="2200" dirty="0">
                <a:ea typeface="Consolas" charset="0"/>
                <a:cs typeface="Consolas" charset="0"/>
              </a:rPr>
              <a:t>;</a:t>
            </a:r>
          </a:p>
          <a:p>
            <a:r>
              <a:rPr lang="en-US" sz="2200" dirty="0">
                <a:ea typeface="Consolas" charset="0"/>
                <a:cs typeface="Consolas" charset="0"/>
              </a:rPr>
              <a:t>}</a:t>
            </a:r>
          </a:p>
          <a:p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DataHandler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);</a:t>
            </a:r>
          </a:p>
        </p:txBody>
      </p:sp>
      <p:sp>
        <p:nvSpPr>
          <p:cNvPr id="6" name="Right Arrow 5"/>
          <p:cNvSpPr/>
          <p:nvPr/>
        </p:nvSpPr>
        <p:spPr>
          <a:xfrm rot="10800000">
            <a:off x="5509016" y="1734988"/>
            <a:ext cx="1356280" cy="2346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6909718" y="1773019"/>
            <a:ext cx="177708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Attacker </a:t>
            </a:r>
            <a:r>
              <a:rPr lang="en-US"/>
              <a:t>controls handler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85961" y="3934420"/>
            <a:ext cx="2695733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ap="flat">
            <a:solidFill>
              <a:srgbClr val="FF0000"/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dirty="0"/>
              <a:t>S</a:t>
            </a:r>
            <a:r>
              <a:rPr lang="en-US" dirty="0"/>
              <a:t>tatic CFI: attacker can call </a:t>
            </a:r>
            <a:r>
              <a:rPr lang="en-US" b="1" dirty="0" err="1"/>
              <a:t>DataHandler</a:t>
            </a:r>
            <a:r>
              <a:rPr lang="en-US" dirty="0"/>
              <a:t> to</a:t>
            </a:r>
          </a:p>
          <a:p>
            <a:r>
              <a:rPr lang="en-US" dirty="0"/>
              <a:t>bypass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78686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Cryptographic Control Flow Integrity (CCFI)</a:t>
            </a:r>
            <a:br>
              <a:rPr lang="en-US" sz="3600" dirty="0"/>
            </a:br>
            <a:r>
              <a:rPr lang="en-US" sz="3100" dirty="0"/>
              <a:t>(ARM PAC - pointer authentication)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610600" cy="4000500"/>
          </a:xfrm>
        </p:spPr>
        <p:txBody>
          <a:bodyPr anchor="t">
            <a:normAutofit/>
          </a:bodyPr>
          <a:lstStyle/>
          <a:p>
            <a:pPr marL="0" indent="0">
              <a:buNone/>
              <a:tabLst>
                <a:tab pos="1600200" algn="l"/>
              </a:tabLst>
            </a:pPr>
            <a:r>
              <a:rPr lang="en-US" sz="2000" b="1" u="sng" dirty="0">
                <a:solidFill>
                  <a:schemeClr val="tx1"/>
                </a:solidFill>
              </a:rPr>
              <a:t>Threat model</a:t>
            </a:r>
            <a:r>
              <a:rPr lang="en-US" sz="2000" dirty="0">
                <a:solidFill>
                  <a:schemeClr val="tx1"/>
                </a:solidFill>
              </a:rPr>
              <a:t>:	attacker can read/write </a:t>
            </a:r>
            <a:r>
              <a:rPr lang="en-US" sz="2000" b="1" dirty="0">
                <a:solidFill>
                  <a:schemeClr val="tx1"/>
                </a:solidFill>
              </a:rPr>
              <a:t>anywhere</a:t>
            </a:r>
            <a:r>
              <a:rPr lang="en-US" sz="2000" dirty="0">
                <a:solidFill>
                  <a:schemeClr val="tx1"/>
                </a:solidFill>
              </a:rPr>
              <a:t> in memory,</a:t>
            </a:r>
          </a:p>
          <a:p>
            <a:pPr marL="0" indent="0">
              <a:buClr>
                <a:schemeClr val="tx1"/>
              </a:buClr>
              <a:buNone/>
              <a:tabLst>
                <a:tab pos="16002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	program should not deviate from its control flow graph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b="1" u="sng" dirty="0">
                <a:solidFill>
                  <a:schemeClr val="tx1"/>
                </a:solidFill>
              </a:rPr>
              <a:t>CCFI approach</a:t>
            </a:r>
            <a:r>
              <a:rPr lang="en-US" sz="2000" dirty="0">
                <a:solidFill>
                  <a:schemeClr val="tx1"/>
                </a:solidFill>
              </a:rPr>
              <a:t>:  </a:t>
            </a:r>
            <a:r>
              <a:rPr lang="en-US" sz="1800" dirty="0">
                <a:solidFill>
                  <a:schemeClr val="tx1"/>
                </a:solidFill>
              </a:rPr>
              <a:t>Every time a jump address is written/copied anywhere in memory: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    compute  64-bit  AES-MAC  and append to address</a:t>
            </a:r>
          </a:p>
          <a:p>
            <a:pPr marL="0" indent="0">
              <a:buClr>
                <a:schemeClr val="tx1"/>
              </a:buClr>
              <a:buNone/>
              <a:tabLst>
                <a:tab pos="766763" algn="l"/>
                <a:tab pos="2057400" algn="l"/>
              </a:tabLst>
            </a:pPr>
            <a:r>
              <a:rPr lang="en-US" sz="1800" dirty="0">
                <a:solidFill>
                  <a:schemeClr val="tx1"/>
                </a:solidFill>
              </a:rPr>
              <a:t>	On heap:	</a:t>
            </a:r>
            <a:r>
              <a:rPr lang="en-US" sz="1800" b="1" dirty="0">
                <a:solidFill>
                  <a:srgbClr val="7030A0"/>
                </a:solidFill>
              </a:rPr>
              <a:t>tag =  AES</a:t>
            </a:r>
            <a:r>
              <a:rPr lang="en-US" sz="2400" b="1" dirty="0">
                <a:solidFill>
                  <a:srgbClr val="7030A0"/>
                </a:solidFill>
              </a:rPr>
              <a:t>(</a:t>
            </a:r>
            <a:r>
              <a:rPr lang="en-US" sz="1800" b="1" dirty="0">
                <a:solidFill>
                  <a:srgbClr val="7030A0"/>
                </a:solidFill>
              </a:rPr>
              <a:t>k,    </a:t>
            </a:r>
            <a:r>
              <a:rPr lang="en-US" sz="1800" b="1" dirty="0">
                <a:solidFill>
                  <a:srgbClr val="FF0000"/>
                </a:solidFill>
              </a:rPr>
              <a:t>(jump-address,   0 </a:t>
            </a:r>
            <a:r>
              <a:rPr lang="en-US" sz="1800" b="1" dirty="0" err="1">
                <a:solidFill>
                  <a:srgbClr val="FF0000"/>
                </a:solidFill>
              </a:rPr>
              <a:t>ll</a:t>
            </a:r>
            <a:r>
              <a:rPr lang="en-US" sz="1800" b="1" dirty="0">
                <a:solidFill>
                  <a:srgbClr val="FF0000"/>
                </a:solidFill>
              </a:rPr>
              <a:t> source-address) </a:t>
            </a:r>
            <a:r>
              <a:rPr lang="en-US" sz="2400" b="1" dirty="0">
                <a:solidFill>
                  <a:srgbClr val="7030A0"/>
                </a:solidFill>
              </a:rPr>
              <a:t>)</a:t>
            </a:r>
          </a:p>
          <a:p>
            <a:pPr marL="0" indent="0">
              <a:buClr>
                <a:schemeClr val="tx1"/>
              </a:buClr>
              <a:buNone/>
              <a:tabLst>
                <a:tab pos="766763" algn="l"/>
                <a:tab pos="2057400" algn="l"/>
              </a:tabLst>
            </a:pPr>
            <a:r>
              <a:rPr lang="en-US" sz="2400" b="1" dirty="0">
                <a:solidFill>
                  <a:srgbClr val="7030A0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on stack:	</a:t>
            </a:r>
            <a:r>
              <a:rPr lang="en-US" sz="1800" b="1" dirty="0">
                <a:solidFill>
                  <a:srgbClr val="7030A0"/>
                </a:solidFill>
              </a:rPr>
              <a:t>tag =  AES</a:t>
            </a:r>
            <a:r>
              <a:rPr lang="en-US" sz="2400" b="1" dirty="0">
                <a:solidFill>
                  <a:srgbClr val="7030A0"/>
                </a:solidFill>
              </a:rPr>
              <a:t>(</a:t>
            </a:r>
            <a:r>
              <a:rPr lang="en-US" sz="1800" b="1" dirty="0">
                <a:solidFill>
                  <a:srgbClr val="7030A0"/>
                </a:solidFill>
              </a:rPr>
              <a:t>k,    </a:t>
            </a:r>
            <a:r>
              <a:rPr lang="en-US" sz="1800" b="1" dirty="0">
                <a:solidFill>
                  <a:srgbClr val="FF0000"/>
                </a:solidFill>
              </a:rPr>
              <a:t>(jump-address,   1 </a:t>
            </a:r>
            <a:r>
              <a:rPr lang="en-US" sz="1800" b="1" dirty="0" err="1">
                <a:solidFill>
                  <a:srgbClr val="FF0000"/>
                </a:solidFill>
              </a:rPr>
              <a:t>ll</a:t>
            </a:r>
            <a:r>
              <a:rPr lang="en-US" sz="1800" b="1" dirty="0">
                <a:solidFill>
                  <a:srgbClr val="FF0000"/>
                </a:solidFill>
              </a:rPr>
              <a:t> stack-frame) </a:t>
            </a:r>
            <a:r>
              <a:rPr lang="en-US" sz="2400" b="1" dirty="0">
                <a:solidFill>
                  <a:srgbClr val="7030A0"/>
                </a:solidFill>
              </a:rPr>
              <a:t>)</a:t>
            </a:r>
            <a:endParaRPr lang="en-US" sz="1800" b="1" dirty="0">
              <a:solidFill>
                <a:srgbClr val="7030A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800" dirty="0">
                <a:solidFill>
                  <a:schemeClr val="tx1"/>
                </a:solidFill>
              </a:rPr>
              <a:t>Before following address,  verify AES-MAC and crash if invalid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1800" dirty="0">
                <a:solidFill>
                  <a:schemeClr val="tx1"/>
                </a:solidFill>
              </a:rPr>
              <a:t>Where to store key </a:t>
            </a:r>
            <a:r>
              <a:rPr lang="en-US" sz="1800" b="1" dirty="0">
                <a:solidFill>
                  <a:srgbClr val="7030A0"/>
                </a:solidFill>
              </a:rPr>
              <a:t>k</a:t>
            </a:r>
            <a:r>
              <a:rPr lang="en-US" sz="1800" dirty="0">
                <a:solidFill>
                  <a:schemeClr val="tx1"/>
                </a:solidFill>
              </a:rPr>
              <a:t>?           In </a:t>
            </a:r>
            <a:r>
              <a:rPr lang="en-US" sz="1800" dirty="0" err="1">
                <a:solidFill>
                  <a:schemeClr val="tx1"/>
                </a:solidFill>
              </a:rPr>
              <a:t>xmm</a:t>
            </a:r>
            <a:r>
              <a:rPr lang="en-US" sz="1800" dirty="0">
                <a:solidFill>
                  <a:schemeClr val="tx1"/>
                </a:solidFill>
              </a:rPr>
              <a:t> registers   (not memory)</a:t>
            </a:r>
          </a:p>
          <a:p>
            <a:pPr marL="0" indent="0">
              <a:buClr>
                <a:schemeClr val="tx1"/>
              </a:buClr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01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en-US" dirty="0"/>
              <a:t>Back to the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838200"/>
            <a:ext cx="8382000" cy="407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HandshakeHandler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 {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    s-&gt;</a:t>
            </a:r>
            <a:r>
              <a:rPr lang="en-US" sz="2200" dirty="0" err="1">
                <a:ea typeface="Consolas" charset="0"/>
                <a:cs typeface="Consolas" charset="0"/>
              </a:rPr>
              <a:t>hdlr</a:t>
            </a:r>
            <a:r>
              <a:rPr lang="en-US" sz="2200" dirty="0">
                <a:ea typeface="Consolas" charset="0"/>
                <a:cs typeface="Consolas" charset="0"/>
              </a:rPr>
              <a:t> = &amp;</a:t>
            </a:r>
            <a:r>
              <a:rPr lang="en-US" sz="2200" b="1" dirty="0" err="1">
                <a:ea typeface="Consolas" charset="0"/>
                <a:cs typeface="Consolas" charset="0"/>
              </a:rPr>
              <a:t>LoginHandler</a:t>
            </a:r>
            <a:r>
              <a:rPr lang="en-US" sz="2200" dirty="0">
                <a:ea typeface="Consolas" charset="0"/>
                <a:cs typeface="Consolas" charset="0"/>
              </a:rPr>
              <a:t>;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    </a:t>
            </a:r>
            <a:r>
              <a:rPr lang="is-IS" sz="2200" dirty="0">
                <a:ea typeface="Consolas" charset="0"/>
                <a:cs typeface="Consolas" charset="0"/>
              </a:rPr>
              <a:t>... Buffer overflow in Session struct ...</a:t>
            </a:r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}</a:t>
            </a:r>
          </a:p>
          <a:p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LoginHandler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 {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    bool </a:t>
            </a:r>
            <a:r>
              <a:rPr lang="en-US" sz="2200" dirty="0" err="1">
                <a:ea typeface="Consolas" charset="0"/>
                <a:cs typeface="Consolas" charset="0"/>
              </a:rPr>
              <a:t>auth</a:t>
            </a:r>
            <a:r>
              <a:rPr lang="en-US" sz="2200" dirty="0">
                <a:ea typeface="Consolas" charset="0"/>
                <a:cs typeface="Consolas" charset="0"/>
              </a:rPr>
              <a:t> = </a:t>
            </a:r>
            <a:r>
              <a:rPr lang="en-US" sz="2200" b="1" dirty="0" err="1">
                <a:ea typeface="Consolas" charset="0"/>
                <a:cs typeface="Consolas" charset="0"/>
              </a:rPr>
              <a:t>CheckCredentials</a:t>
            </a:r>
            <a:r>
              <a:rPr lang="en-US" sz="2200" dirty="0">
                <a:ea typeface="Consolas" charset="0"/>
                <a:cs typeface="Consolas" charset="0"/>
              </a:rPr>
              <a:t>(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);</a:t>
            </a:r>
          </a:p>
          <a:p>
            <a:pPr>
              <a:spcBef>
                <a:spcPts val="450"/>
              </a:spcBef>
            </a:pPr>
            <a:r>
              <a:rPr lang="en-US" sz="2200" dirty="0">
                <a:ea typeface="Consolas" charset="0"/>
                <a:cs typeface="Consolas" charset="0"/>
              </a:rPr>
              <a:t>      s-&gt;</a:t>
            </a:r>
            <a:r>
              <a:rPr lang="en-US" sz="2200" dirty="0" err="1">
                <a:ea typeface="Consolas" charset="0"/>
                <a:cs typeface="Consolas" charset="0"/>
              </a:rPr>
              <a:t>dhandler</a:t>
            </a:r>
            <a:r>
              <a:rPr lang="en-US" sz="2200" dirty="0">
                <a:ea typeface="Consolas" charset="0"/>
                <a:cs typeface="Consolas" charset="0"/>
              </a:rPr>
              <a:t> = &amp;</a:t>
            </a:r>
            <a:r>
              <a:rPr lang="en-US" sz="2200" b="1" dirty="0" err="1">
                <a:ea typeface="Consolas" charset="0"/>
                <a:cs typeface="Consolas" charset="0"/>
              </a:rPr>
              <a:t>DataHandler</a:t>
            </a:r>
            <a:r>
              <a:rPr lang="en-US" sz="2200" dirty="0">
                <a:ea typeface="Consolas" charset="0"/>
                <a:cs typeface="Consolas" charset="0"/>
              </a:rPr>
              <a:t>;</a:t>
            </a:r>
          </a:p>
          <a:p>
            <a:r>
              <a:rPr lang="en-US" sz="2200" dirty="0">
                <a:ea typeface="Consolas" charset="0"/>
                <a:cs typeface="Consolas" charset="0"/>
              </a:rPr>
              <a:t>}</a:t>
            </a:r>
          </a:p>
          <a:p>
            <a:endParaRPr lang="en-US" sz="2200" dirty="0">
              <a:ea typeface="Consolas" charset="0"/>
              <a:cs typeface="Consolas" charset="0"/>
            </a:endParaRPr>
          </a:p>
          <a:p>
            <a:r>
              <a:rPr lang="en-US" sz="2200" dirty="0">
                <a:ea typeface="Consolas" charset="0"/>
                <a:cs typeface="Consolas" charset="0"/>
              </a:rPr>
              <a:t>void </a:t>
            </a:r>
            <a:r>
              <a:rPr lang="en-US" sz="2200" b="1" dirty="0" err="1">
                <a:ea typeface="Consolas" charset="0"/>
                <a:cs typeface="Consolas" charset="0"/>
              </a:rPr>
              <a:t>DataHandler</a:t>
            </a:r>
            <a:r>
              <a:rPr lang="en-US" sz="2200" dirty="0">
                <a:ea typeface="Consolas" charset="0"/>
                <a:cs typeface="Consolas" charset="0"/>
              </a:rPr>
              <a:t>(Session *s, char *</a:t>
            </a:r>
            <a:r>
              <a:rPr lang="en-US" sz="2200" dirty="0" err="1">
                <a:ea typeface="Consolas" charset="0"/>
                <a:cs typeface="Consolas" charset="0"/>
              </a:rPr>
              <a:t>pkt</a:t>
            </a:r>
            <a:r>
              <a:rPr lang="en-US" sz="2200" dirty="0">
                <a:ea typeface="Consolas" charset="0"/>
                <a:cs typeface="Consolas" charset="0"/>
              </a:rPr>
              <a:t>);</a:t>
            </a:r>
          </a:p>
        </p:txBody>
      </p:sp>
      <p:sp>
        <p:nvSpPr>
          <p:cNvPr id="6" name="Right Arrow 5"/>
          <p:cNvSpPr/>
          <p:nvPr/>
        </p:nvSpPr>
        <p:spPr>
          <a:xfrm rot="10800000">
            <a:off x="5105400" y="1734988"/>
            <a:ext cx="1356280" cy="2346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6506102" y="1773019"/>
            <a:ext cx="177708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Attacker </a:t>
            </a:r>
            <a:r>
              <a:rPr lang="en-US"/>
              <a:t>controls handler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85961" y="2763473"/>
            <a:ext cx="2695733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ap="flat">
            <a:solidFill>
              <a:srgbClr val="00B050"/>
            </a:solidFill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CCFI: Attacker cannot create a valid MAC for </a:t>
            </a:r>
            <a:r>
              <a:rPr lang="en-US" b="1" dirty="0" err="1"/>
              <a:t>DataHandler</a:t>
            </a:r>
            <a:r>
              <a:rPr lang="en-US" b="1" dirty="0"/>
              <a:t> </a:t>
            </a:r>
            <a:r>
              <a:rPr lang="en-US" dirty="0"/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141957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hijacking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972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problem:  mixing data with control flow in memory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1885950"/>
            <a:ext cx="5715000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95400" y="2686050"/>
            <a:ext cx="5715000" cy="11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24050" y="1885950"/>
            <a:ext cx="1428750" cy="800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local variables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1885950"/>
            <a:ext cx="571500" cy="800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SFP</a:t>
            </a:r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3924300" y="1885950"/>
            <a:ext cx="685800" cy="800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ret</a:t>
            </a:r>
          </a:p>
          <a:p>
            <a:pPr algn="ctr"/>
            <a:r>
              <a:rPr lang="en-US" b="1" dirty="0" err="1"/>
              <a:t>addr</a:t>
            </a:r>
            <a:endParaRPr lang="en-US" sz="1350" b="1" dirty="0"/>
          </a:p>
        </p:txBody>
      </p:sp>
      <p:sp>
        <p:nvSpPr>
          <p:cNvPr id="10" name="Rectangle 9"/>
          <p:cNvSpPr/>
          <p:nvPr/>
        </p:nvSpPr>
        <p:spPr>
          <a:xfrm>
            <a:off x="4610100" y="1885950"/>
            <a:ext cx="1428750" cy="800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arguments</a:t>
            </a:r>
          </a:p>
        </p:txBody>
      </p:sp>
      <p:sp>
        <p:nvSpPr>
          <p:cNvPr id="13" name="Left Brace 12"/>
          <p:cNvSpPr/>
          <p:nvPr/>
        </p:nvSpPr>
        <p:spPr>
          <a:xfrm rot="16200000">
            <a:off x="3810000" y="857251"/>
            <a:ext cx="171450" cy="4057650"/>
          </a:xfrm>
          <a:prstGeom prst="leftBrac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3487531" y="2914650"/>
            <a:ext cx="99796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stack frame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05000" y="1885950"/>
            <a:ext cx="2914650" cy="800100"/>
          </a:xfrm>
          <a:prstGeom prst="rect">
            <a:avLst/>
          </a:prstGeom>
          <a:solidFill>
            <a:srgbClr val="FF0000">
              <a:alpha val="4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Line Callout 2 15"/>
          <p:cNvSpPr/>
          <p:nvPr/>
        </p:nvSpPr>
        <p:spPr>
          <a:xfrm>
            <a:off x="5867400" y="3086100"/>
            <a:ext cx="1714500" cy="5143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9288"/>
              <a:gd name="adj6" fmla="val -90248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800000"/>
                </a:solidFill>
              </a:rPr>
              <a:t>data overwrites</a:t>
            </a:r>
          </a:p>
          <a:p>
            <a:pPr algn="ctr"/>
            <a:r>
              <a:rPr lang="en-US" dirty="0">
                <a:solidFill>
                  <a:srgbClr val="800000"/>
                </a:solidFill>
              </a:rPr>
              <a:t>return address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82600" y="4019550"/>
            <a:ext cx="8229600" cy="972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Later we will see that mixing data and code is also the reason for XSS, a common web vulnerability </a:t>
            </a:r>
          </a:p>
        </p:txBody>
      </p:sp>
    </p:spTree>
    <p:extLst>
      <p:ext uri="{BB962C8B-B14F-4D97-AF65-F5344CB8AC3E}">
        <p14:creationId xmlns:p14="http://schemas.microsoft.com/office/powerpoint/2010/main" val="14454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 END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1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71450"/>
            <a:ext cx="8432800" cy="685800"/>
          </a:xfrm>
        </p:spPr>
        <p:txBody>
          <a:bodyPr>
            <a:normAutofit fontScale="90000"/>
          </a:bodyPr>
          <a:lstStyle/>
          <a:p>
            <a:r>
              <a:rPr lang="en-US" sz="4400"/>
              <a:t>Preventing hijacking attacks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819150"/>
            <a:ext cx="8915400" cy="409575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Monotype Sorts" pitchFamily="2" charset="2"/>
              <a:buAutoNum type="arabicPeriod"/>
            </a:pPr>
            <a:r>
              <a:rPr lang="en-US" sz="2400" dirty="0"/>
              <a:t> </a:t>
            </a:r>
            <a:r>
              <a:rPr lang="en-US" sz="2600" u="sng" dirty="0"/>
              <a:t>Fix bugs</a:t>
            </a:r>
            <a:r>
              <a:rPr lang="en-US" sz="2600" dirty="0"/>
              <a:t>:</a:t>
            </a:r>
            <a:endParaRPr lang="en-US" sz="2200" dirty="0"/>
          </a:p>
          <a:p>
            <a:pPr marL="808038" lvl="1" indent="-236538"/>
            <a:r>
              <a:rPr lang="en-US" sz="2600" dirty="0"/>
              <a:t>Audit software</a:t>
            </a:r>
          </a:p>
          <a:p>
            <a:pPr lvl="2" indent="-220663"/>
            <a:r>
              <a:rPr lang="en-US" sz="2200" dirty="0"/>
              <a:t>Automated tools:   </a:t>
            </a:r>
            <a:r>
              <a:rPr lang="en-US" sz="2200" dirty="0" err="1"/>
              <a:t>Coverity</a:t>
            </a:r>
            <a:r>
              <a:rPr lang="en-US" sz="2200" dirty="0"/>
              <a:t>,  Infer,  …    (more on this next week)</a:t>
            </a:r>
          </a:p>
          <a:p>
            <a:pPr marL="808038" lvl="1" indent="-236538"/>
            <a:r>
              <a:rPr lang="en-US" sz="2600" dirty="0"/>
              <a:t>Rewrite software in a type safe </a:t>
            </a:r>
            <a:r>
              <a:rPr lang="en-US" sz="2600" dirty="0" err="1"/>
              <a:t>languange</a:t>
            </a:r>
            <a:r>
              <a:rPr lang="en-US" sz="2600" dirty="0"/>
              <a:t>  (Java, Go, Rust)</a:t>
            </a:r>
          </a:p>
          <a:p>
            <a:pPr lvl="2" indent="-220663"/>
            <a:r>
              <a:rPr lang="en-US" sz="2200" dirty="0"/>
              <a:t>Difficult for existing (legacy) code …</a:t>
            </a:r>
          </a:p>
          <a:p>
            <a:pPr marL="520700" indent="-520700">
              <a:spcBef>
                <a:spcPts val="2376"/>
              </a:spcBef>
              <a:buFont typeface="+mj-lt"/>
              <a:buAutoNum type="arabicPeriod"/>
            </a:pPr>
            <a:r>
              <a:rPr lang="en-US" sz="2600" dirty="0">
                <a:sym typeface="Gill Sans" charset="0"/>
              </a:rPr>
              <a:t>Platform defenses: </a:t>
            </a:r>
            <a:r>
              <a:rPr lang="en-US" sz="2600" u="sng" dirty="0">
                <a:sym typeface="Gill Sans" charset="0"/>
              </a:rPr>
              <a:t>prevent attack code execution</a:t>
            </a:r>
            <a:endParaRPr lang="en-US" sz="2600" dirty="0"/>
          </a:p>
          <a:p>
            <a:pPr lvl="2" indent="-220663"/>
            <a:endParaRPr lang="en-US" sz="2200" dirty="0"/>
          </a:p>
          <a:p>
            <a:pPr marL="457200" indent="-457200">
              <a:buFont typeface="Monotype Sorts" pitchFamily="2" charset="2"/>
              <a:buAutoNum type="arabicPeriod"/>
            </a:pPr>
            <a:r>
              <a:rPr lang="en-US" sz="2200" dirty="0">
                <a:sym typeface="Gill Sans" charset="0"/>
              </a:rPr>
              <a:t> </a:t>
            </a:r>
            <a:r>
              <a:rPr lang="en-US" sz="2600" dirty="0">
                <a:sym typeface="Gill Sans" charset="0"/>
              </a:rPr>
              <a:t>Harden executable to detect control hijacking</a:t>
            </a:r>
          </a:p>
          <a:p>
            <a:pPr marL="808038" lvl="1" indent="-236538"/>
            <a:r>
              <a:rPr lang="en-US" sz="2600" dirty="0"/>
              <a:t>Halt process and report when exploit detected</a:t>
            </a:r>
          </a:p>
          <a:p>
            <a:pPr marL="808038" lvl="1" indent="-236538"/>
            <a:r>
              <a:rPr lang="en-US" sz="2600" dirty="0" err="1">
                <a:solidFill>
                  <a:srgbClr val="000090"/>
                </a:solidFill>
              </a:rPr>
              <a:t>StackGuard</a:t>
            </a:r>
            <a:r>
              <a:rPr lang="en-US" sz="2600" dirty="0">
                <a:solidFill>
                  <a:srgbClr val="000090"/>
                </a:solidFill>
              </a:rPr>
              <a:t>, </a:t>
            </a:r>
            <a:r>
              <a:rPr lang="en-US" sz="2600" dirty="0" err="1">
                <a:solidFill>
                  <a:srgbClr val="000090"/>
                </a:solidFill>
              </a:rPr>
              <a:t>ShadowStack</a:t>
            </a:r>
            <a:r>
              <a:rPr lang="en-US" sz="2600" dirty="0">
                <a:solidFill>
                  <a:srgbClr val="000090"/>
                </a:solidFill>
              </a:rPr>
              <a:t>, Memory tagging, …</a:t>
            </a:r>
          </a:p>
          <a:p>
            <a:pPr marL="808038" lvl="1" indent="-236538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57D90D-F77A-5941-B7A2-F7130A0E7518}"/>
              </a:ext>
            </a:extLst>
          </p:cNvPr>
          <p:cNvGrpSpPr/>
          <p:nvPr/>
        </p:nvGrpSpPr>
        <p:grpSpPr>
          <a:xfrm>
            <a:off x="152401" y="2930664"/>
            <a:ext cx="8915399" cy="2079486"/>
            <a:chOff x="152401" y="2930664"/>
            <a:chExt cx="8915399" cy="2079486"/>
          </a:xfrm>
        </p:grpSpPr>
        <p:grpSp>
          <p:nvGrpSpPr>
            <p:cNvPr id="6" name="Group 5"/>
            <p:cNvGrpSpPr/>
            <p:nvPr/>
          </p:nvGrpSpPr>
          <p:grpSpPr>
            <a:xfrm>
              <a:off x="7094952" y="2930664"/>
              <a:ext cx="1972848" cy="1698486"/>
              <a:chOff x="7094952" y="2930664"/>
              <a:chExt cx="1972848" cy="169848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7094952" y="2930664"/>
                <a:ext cx="1972848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Transform: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Complete Breach</a:t>
                </a:r>
              </a:p>
            </p:txBody>
          </p:sp>
          <p:sp>
            <p:nvSpPr>
              <p:cNvPr id="4" name="Down Arrow 3"/>
              <p:cNvSpPr/>
              <p:nvPr/>
            </p:nvSpPr>
            <p:spPr>
              <a:xfrm>
                <a:off x="7924800" y="3829050"/>
                <a:ext cx="304800" cy="3810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159201" y="4229040"/>
                <a:ext cx="19085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Denial </a:t>
                </a:r>
                <a:r>
                  <a:rPr lang="en-US" sz="2000"/>
                  <a:t>of service</a:t>
                </a: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CBD1E8-5191-0642-8541-46E464220008}"/>
                </a:ext>
              </a:extLst>
            </p:cNvPr>
            <p:cNvSpPr/>
            <p:nvPr/>
          </p:nvSpPr>
          <p:spPr>
            <a:xfrm>
              <a:off x="152401" y="2930664"/>
              <a:ext cx="6934200" cy="207948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903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097863" y="9715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Hijacking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90750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886200" y="2535772"/>
            <a:ext cx="5029200" cy="1905000"/>
          </a:xfrm>
        </p:spPr>
        <p:txBody>
          <a:bodyPr anchor="t">
            <a:noAutofit/>
          </a:bodyPr>
          <a:lstStyle/>
          <a:p>
            <a:pPr algn="l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Platform Defenses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700280" y="543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690920" y="5338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 descr="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01741"/>
            <a:ext cx="3200400" cy="31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2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887ECC-B372-5846-AA4B-103E580F44B8}"/>
              </a:ext>
            </a:extLst>
          </p:cNvPr>
          <p:cNvSpPr/>
          <p:nvPr/>
        </p:nvSpPr>
        <p:spPr>
          <a:xfrm>
            <a:off x="228600" y="1369968"/>
            <a:ext cx="8458200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737600" cy="685800"/>
          </a:xfrm>
        </p:spPr>
        <p:txBody>
          <a:bodyPr/>
          <a:lstStyle/>
          <a:p>
            <a:r>
              <a:rPr lang="en-US" sz="3600" dirty="0"/>
              <a:t>Marking memory as non-execute   </a:t>
            </a:r>
            <a:r>
              <a:rPr lang="en-US" sz="2400" dirty="0">
                <a:latin typeface="Arial" charset="0"/>
              </a:rPr>
              <a:t>(DEP)</a:t>
            </a:r>
          </a:p>
        </p:txBody>
      </p:sp>
      <p:sp>
        <p:nvSpPr>
          <p:cNvPr id="70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7250"/>
            <a:ext cx="8915400" cy="4286250"/>
          </a:xfrm>
        </p:spPr>
        <p:txBody>
          <a:bodyPr>
            <a:normAutofit fontScale="70000" lnSpcReduction="20000"/>
          </a:bodyPr>
          <a:lstStyle/>
          <a:p>
            <a:pPr marL="0" indent="0">
              <a:buSzPct val="120000"/>
              <a:buNone/>
            </a:pPr>
            <a:r>
              <a:rPr lang="en-US" sz="3100" dirty="0"/>
              <a:t>Prevent attack code execution by marking stack and heap as </a:t>
            </a:r>
            <a:r>
              <a:rPr lang="en-US" sz="3100" b="1" dirty="0"/>
              <a:t>non-executable</a:t>
            </a:r>
          </a:p>
          <a:p>
            <a:pPr marL="0" indent="0">
              <a:spcBef>
                <a:spcPts val="2400"/>
              </a:spcBef>
              <a:buNone/>
              <a:tabLst>
                <a:tab pos="338138" algn="l"/>
              </a:tabLst>
            </a:pPr>
            <a:r>
              <a:rPr lang="en-US" sz="2900" b="1" dirty="0"/>
              <a:t>	NX</a:t>
            </a:r>
            <a:r>
              <a:rPr lang="en-US" sz="3100" b="1" dirty="0"/>
              <a:t>-bit</a:t>
            </a:r>
            <a:r>
              <a:rPr lang="en-US" sz="3100" dirty="0"/>
              <a:t> on AMD64,     </a:t>
            </a:r>
            <a:r>
              <a:rPr lang="en-US" sz="2900" b="1" dirty="0"/>
              <a:t>XD</a:t>
            </a:r>
            <a:r>
              <a:rPr lang="en-US" sz="3100" b="1" dirty="0"/>
              <a:t>-bit</a:t>
            </a:r>
            <a:r>
              <a:rPr lang="en-US" sz="3100" dirty="0"/>
              <a:t> on Intel x86  (2005),    </a:t>
            </a:r>
            <a:r>
              <a:rPr lang="en-US" sz="3100" b="1" dirty="0"/>
              <a:t>XN-bit</a:t>
            </a:r>
            <a:r>
              <a:rPr lang="en-US" sz="3100" dirty="0"/>
              <a:t> on ARM</a:t>
            </a:r>
          </a:p>
          <a:p>
            <a:pPr lvl="1"/>
            <a:r>
              <a:rPr lang="en-US" sz="3100" dirty="0"/>
              <a:t>disable execution:  an attribute bit in every Page Table Entry (PTE)</a:t>
            </a:r>
          </a:p>
          <a:p>
            <a:pPr>
              <a:spcBef>
                <a:spcPct val="50000"/>
              </a:spcBef>
            </a:pPr>
            <a:r>
              <a:rPr lang="en-US" sz="3100" u="sng" dirty="0"/>
              <a:t>Deployment</a:t>
            </a:r>
            <a:r>
              <a:rPr lang="en-US" sz="3100" dirty="0"/>
              <a:t>: </a:t>
            </a:r>
          </a:p>
          <a:p>
            <a:pPr lvl="1">
              <a:lnSpc>
                <a:spcPct val="110000"/>
              </a:lnSpc>
              <a:buSzPct val="120000"/>
            </a:pPr>
            <a:r>
              <a:rPr lang="en-US" sz="3100" dirty="0"/>
              <a:t>All major operating systems</a:t>
            </a:r>
          </a:p>
          <a:p>
            <a:pPr lvl="2">
              <a:lnSpc>
                <a:spcPct val="120000"/>
              </a:lnSpc>
              <a:buSzPct val="120000"/>
            </a:pPr>
            <a:r>
              <a:rPr lang="en-US" sz="2700" dirty="0"/>
              <a:t>Windows DEP:  since XP SP2  (2004)</a:t>
            </a:r>
            <a:r>
              <a:rPr lang="en-US" sz="2700" b="1" dirty="0"/>
              <a:t>              </a:t>
            </a:r>
            <a:r>
              <a:rPr lang="en-US" sz="2300" dirty="0"/>
              <a:t>(Visual Studio:   /</a:t>
            </a:r>
            <a:r>
              <a:rPr lang="en-US" sz="2300" dirty="0" err="1"/>
              <a:t>NXCompat</a:t>
            </a:r>
            <a:r>
              <a:rPr lang="en-US" sz="2300" dirty="0"/>
              <a:t>[:NO])</a:t>
            </a:r>
          </a:p>
          <a:p>
            <a:pPr>
              <a:spcBef>
                <a:spcPts val="2928"/>
              </a:spcBef>
            </a:pPr>
            <a:r>
              <a:rPr lang="en-US" sz="3400" u="sng" dirty="0"/>
              <a:t>Limitations</a:t>
            </a:r>
            <a:r>
              <a:rPr lang="en-US" sz="3400" dirty="0"/>
              <a:t>:</a:t>
            </a:r>
          </a:p>
          <a:p>
            <a:pPr lvl="1">
              <a:lnSpc>
                <a:spcPct val="130000"/>
              </a:lnSpc>
            </a:pPr>
            <a:r>
              <a:rPr lang="en-US" sz="3100" dirty="0"/>
              <a:t>Some apps need executable heap   (e.g. JITs).</a:t>
            </a:r>
          </a:p>
          <a:p>
            <a:pPr lvl="1">
              <a:lnSpc>
                <a:spcPct val="130000"/>
              </a:lnSpc>
            </a:pPr>
            <a:r>
              <a:rPr lang="en-US" sz="3100" dirty="0"/>
              <a:t>Can be easily bypassed using  </a:t>
            </a:r>
            <a:r>
              <a:rPr lang="en-US" sz="3100" b="1" dirty="0">
                <a:solidFill>
                  <a:srgbClr val="0000FF"/>
                </a:solidFill>
              </a:rPr>
              <a:t>Return Oriented Programming (ROP)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6585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Examples:   DEP controls in Windows</a:t>
            </a:r>
          </a:p>
        </p:txBody>
      </p:sp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5209"/>
            <a:ext cx="4105275" cy="179308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2667000" y="3583342"/>
            <a:ext cx="358343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400" dirty="0"/>
              <a:t>DEP terminating a program</a:t>
            </a:r>
          </a:p>
        </p:txBody>
      </p:sp>
    </p:spTree>
    <p:extLst>
      <p:ext uri="{BB962C8B-B14F-4D97-AF65-F5344CB8AC3E}">
        <p14:creationId xmlns:p14="http://schemas.microsoft.com/office/powerpoint/2010/main" val="373442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Autofit/>
          </a:bodyPr>
          <a:lstStyle/>
          <a:p>
            <a:r>
              <a:rPr lang="en-US" sz="3200" dirty="0"/>
              <a:t>Attack:  Return Oriented Programming  (ROP)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971550"/>
            <a:ext cx="8763000" cy="590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Control hijacking </a:t>
            </a:r>
            <a:r>
              <a:rPr lang="en-US" sz="2400" b="1" dirty="0"/>
              <a:t>without injecting code</a:t>
            </a:r>
            <a:r>
              <a:rPr lang="en-US" sz="2400" dirty="0"/>
              <a:t>:</a:t>
            </a:r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1828800" y="2362200"/>
            <a:ext cx="1295400" cy="571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args</a:t>
            </a:r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1828800" y="2933700"/>
            <a:ext cx="1295400" cy="2857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ret-addr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1828800" y="3219450"/>
            <a:ext cx="1295400" cy="2857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sfp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1828800" y="3505200"/>
            <a:ext cx="1295400" cy="342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1828800" y="3848100"/>
            <a:ext cx="1295400" cy="628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local buf</a:t>
            </a:r>
          </a:p>
        </p:txBody>
      </p:sp>
      <p:sp>
        <p:nvSpPr>
          <p:cNvPr id="20489" name="Line 38"/>
          <p:cNvSpPr>
            <a:spLocks noChangeShapeType="1"/>
          </p:cNvSpPr>
          <p:nvPr/>
        </p:nvSpPr>
        <p:spPr bwMode="auto">
          <a:xfrm>
            <a:off x="1828800" y="219075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39"/>
          <p:cNvSpPr>
            <a:spLocks noChangeShapeType="1"/>
          </p:cNvSpPr>
          <p:nvPr/>
        </p:nvSpPr>
        <p:spPr bwMode="auto">
          <a:xfrm>
            <a:off x="3124200" y="219075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40"/>
          <p:cNvSpPr txBox="1">
            <a:spLocks noChangeArrowheads="1"/>
          </p:cNvSpPr>
          <p:nvPr/>
        </p:nvSpPr>
        <p:spPr bwMode="auto">
          <a:xfrm>
            <a:off x="2057401" y="1805285"/>
            <a:ext cx="817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stack</a:t>
            </a:r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5867400" y="2362200"/>
            <a:ext cx="1295400" cy="571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" pitchFamily="18" charset="0"/>
            </a:endParaRP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5867400" y="2933700"/>
            <a:ext cx="1295400" cy="2857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exec()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5867400" y="3219450"/>
            <a:ext cx="1295400" cy="2857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printf()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5867400" y="3505200"/>
            <a:ext cx="1295400" cy="342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5867400" y="3848100"/>
            <a:ext cx="1295400" cy="628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" pitchFamily="18" charset="0"/>
              </a:rPr>
              <a:t>“/bin/sh”</a:t>
            </a:r>
          </a:p>
        </p:txBody>
      </p:sp>
      <p:sp>
        <p:nvSpPr>
          <p:cNvPr id="20497" name="Line 46"/>
          <p:cNvSpPr>
            <a:spLocks noChangeShapeType="1"/>
          </p:cNvSpPr>
          <p:nvPr/>
        </p:nvSpPr>
        <p:spPr bwMode="auto">
          <a:xfrm>
            <a:off x="5867400" y="219075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47"/>
          <p:cNvSpPr>
            <a:spLocks noChangeShapeType="1"/>
          </p:cNvSpPr>
          <p:nvPr/>
        </p:nvSpPr>
        <p:spPr bwMode="auto">
          <a:xfrm>
            <a:off x="7162800" y="219075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48"/>
          <p:cNvSpPr txBox="1">
            <a:spLocks noChangeArrowheads="1"/>
          </p:cNvSpPr>
          <p:nvPr/>
        </p:nvSpPr>
        <p:spPr bwMode="auto">
          <a:xfrm>
            <a:off x="5943601" y="1805285"/>
            <a:ext cx="996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" pitchFamily="18" charset="0"/>
              </a:rPr>
              <a:t>libc.so</a:t>
            </a:r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3124200" y="310515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>
            <a:off x="3124200" y="2762250"/>
            <a:ext cx="2743200" cy="142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55" name="Rectangle 51"/>
          <p:cNvSpPr>
            <a:spLocks noChangeArrowheads="1"/>
          </p:cNvSpPr>
          <p:nvPr/>
        </p:nvSpPr>
        <p:spPr bwMode="auto">
          <a:xfrm>
            <a:off x="1828800" y="2476500"/>
            <a:ext cx="1295400" cy="2000250"/>
          </a:xfrm>
          <a:prstGeom prst="rect">
            <a:avLst/>
          </a:prstGeom>
          <a:solidFill>
            <a:srgbClr val="C00000">
              <a:alpha val="4509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52"/>
          <p:cNvSpPr>
            <a:spLocks noChangeShapeType="1"/>
          </p:cNvSpPr>
          <p:nvPr/>
        </p:nvSpPr>
        <p:spPr bwMode="auto">
          <a:xfrm flipH="1">
            <a:off x="1828800" y="29337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53"/>
          <p:cNvSpPr>
            <a:spLocks noChangeShapeType="1"/>
          </p:cNvSpPr>
          <p:nvPr/>
        </p:nvSpPr>
        <p:spPr bwMode="auto">
          <a:xfrm flipH="1">
            <a:off x="1828800" y="321945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54"/>
          <p:cNvSpPr>
            <a:spLocks noChangeShapeType="1"/>
          </p:cNvSpPr>
          <p:nvPr/>
        </p:nvSpPr>
        <p:spPr bwMode="auto">
          <a:xfrm flipH="1">
            <a:off x="1828800" y="3505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55"/>
          <p:cNvSpPr>
            <a:spLocks noChangeShapeType="1"/>
          </p:cNvSpPr>
          <p:nvPr/>
        </p:nvSpPr>
        <p:spPr bwMode="auto">
          <a:xfrm flipH="1">
            <a:off x="1828800" y="38481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6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53" grpId="0" animBg="1"/>
      <p:bldP spid="72754" grpId="0" animBg="1"/>
      <p:bldP spid="727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259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3977</TotalTime>
  <Words>3090</Words>
  <Application>Microsoft Macintosh PowerPoint</Application>
  <PresentationFormat>On-screen Show (16:9)</PresentationFormat>
  <Paragraphs>526</Paragraphs>
  <Slides>40</Slides>
  <Notes>21</Notes>
  <HiddenSlides>5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Calibri</vt:lpstr>
      <vt:lpstr>Comic Sans MS</vt:lpstr>
      <vt:lpstr>Consolas</vt:lpstr>
      <vt:lpstr>Monotype Sorts</vt:lpstr>
      <vt:lpstr>Times</vt:lpstr>
      <vt:lpstr>Wingdings</vt:lpstr>
      <vt:lpstr>1_Lecture</vt:lpstr>
      <vt:lpstr>2_Office Theme</vt:lpstr>
      <vt:lpstr>3_Office Theme</vt:lpstr>
      <vt:lpstr>Control Hijacking: Defenses</vt:lpstr>
      <vt:lpstr>Recap: control hijacking attacks</vt:lpstr>
      <vt:lpstr>The mistake: mixing data and control</vt:lpstr>
      <vt:lpstr>Control hijacking attacks</vt:lpstr>
      <vt:lpstr>Preventing hijacking attacks</vt:lpstr>
      <vt:lpstr>Platform Defenses</vt:lpstr>
      <vt:lpstr>Marking memory as non-execute   (DEP)</vt:lpstr>
      <vt:lpstr>Examples:   DEP controls in Windows</vt:lpstr>
      <vt:lpstr>Attack:  Return Oriented Programming  (ROP)</vt:lpstr>
      <vt:lpstr>ROP:  in more detail</vt:lpstr>
      <vt:lpstr>ROP:  in even more detail</vt:lpstr>
      <vt:lpstr>What to do??     Randomization</vt:lpstr>
      <vt:lpstr>A very different idea:   kBouncer</vt:lpstr>
      <vt:lpstr>A very different idea:   kBouncer</vt:lpstr>
      <vt:lpstr>Hardening the executable</vt:lpstr>
      <vt:lpstr>Run time checking: StackGuard</vt:lpstr>
      <vt:lpstr>Canary Types</vt:lpstr>
      <vt:lpstr>StackGuard (Cont.)</vt:lpstr>
      <vt:lpstr>StackGuard enhancement:  ProPolice</vt:lpstr>
      <vt:lpstr>MS Visual Studio  /GS    (BufferSecurityCheck)</vt:lpstr>
      <vt:lpstr>/GS stack frame</vt:lpstr>
      <vt:lpstr>Evading /GS with exception handlers</vt:lpstr>
      <vt:lpstr>Defenses:   SAFESEH and SEHOP  </vt:lpstr>
      <vt:lpstr>Summary: Canaries are not full proof</vt:lpstr>
      <vt:lpstr>Even worse:  canary extraction</vt:lpstr>
      <vt:lpstr>Similarly:  extract ASLR randomness</vt:lpstr>
      <vt:lpstr>What if can’t recompile:  Libsafe</vt:lpstr>
      <vt:lpstr>How robust is Libsafe?</vt:lpstr>
      <vt:lpstr>More methods:  Shadow Stack</vt:lpstr>
      <vt:lpstr>ARM Memory Tagging Extension (MTE)</vt:lpstr>
      <vt:lpstr>Tags prevent buffer overflows and use after free</vt:lpstr>
      <vt:lpstr>Control Flow Integrity (CFI)</vt:lpstr>
      <vt:lpstr>Control flow integrity (CFI)   [ABEL’05, …]</vt:lpstr>
      <vt:lpstr>Coarse CFI:  Control Flow Guard (CFG)   (Windows 10)</vt:lpstr>
      <vt:lpstr>Coarse CFI using EndBranch (Intel) and BTI (ARM)</vt:lpstr>
      <vt:lpstr>CFG,  EndBranch,  BTI:   limitations</vt:lpstr>
      <vt:lpstr>An example</vt:lpstr>
      <vt:lpstr>Cryptographic Control Flow Integrity (CCFI) (ARM PAC - pointer authentication)</vt:lpstr>
      <vt:lpstr>Back to the example</vt:lpstr>
      <vt:lpstr>THE  END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</dc:title>
  <dc:subject/>
  <dc:creator>Dan Boneh</dc:creator>
  <cp:keywords/>
  <dc:description/>
  <cp:lastModifiedBy>Dan Boneh</cp:lastModifiedBy>
  <cp:revision>379</cp:revision>
  <dcterms:created xsi:type="dcterms:W3CDTF">2010-11-06T18:36:35Z</dcterms:created>
  <dcterms:modified xsi:type="dcterms:W3CDTF">2023-04-10T03:05:10Z</dcterms:modified>
  <cp:category/>
</cp:coreProperties>
</file>