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39"/>
  </p:notesMasterIdLst>
  <p:handoutMasterIdLst>
    <p:handoutMasterId r:id="rId40"/>
  </p:handoutMasterIdLst>
  <p:sldIdLst>
    <p:sldId id="429" r:id="rId4"/>
    <p:sldId id="684" r:id="rId5"/>
    <p:sldId id="685" r:id="rId6"/>
    <p:sldId id="686" r:id="rId7"/>
    <p:sldId id="687" r:id="rId8"/>
    <p:sldId id="391" r:id="rId9"/>
    <p:sldId id="689" r:id="rId10"/>
    <p:sldId id="690" r:id="rId11"/>
    <p:sldId id="372" r:id="rId12"/>
    <p:sldId id="726" r:id="rId13"/>
    <p:sldId id="692" r:id="rId14"/>
    <p:sldId id="693" r:id="rId15"/>
    <p:sldId id="694" r:id="rId16"/>
    <p:sldId id="695" r:id="rId17"/>
    <p:sldId id="696" r:id="rId18"/>
    <p:sldId id="698" r:id="rId19"/>
    <p:sldId id="699" r:id="rId20"/>
    <p:sldId id="700" r:id="rId21"/>
    <p:sldId id="701" r:id="rId22"/>
    <p:sldId id="702" r:id="rId23"/>
    <p:sldId id="703" r:id="rId24"/>
    <p:sldId id="704" r:id="rId25"/>
    <p:sldId id="705" r:id="rId26"/>
    <p:sldId id="706" r:id="rId27"/>
    <p:sldId id="721" r:id="rId28"/>
    <p:sldId id="719" r:id="rId29"/>
    <p:sldId id="709" r:id="rId30"/>
    <p:sldId id="710" r:id="rId31"/>
    <p:sldId id="711" r:id="rId32"/>
    <p:sldId id="724" r:id="rId33"/>
    <p:sldId id="712" r:id="rId34"/>
    <p:sldId id="722" r:id="rId35"/>
    <p:sldId id="716" r:id="rId36"/>
    <p:sldId id="715" r:id="rId37"/>
    <p:sldId id="683" r:id="rId38"/>
  </p:sldIdLst>
  <p:sldSz cx="9144000" cy="5143500" type="screen16x9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5" autoAdjust="0"/>
    <p:restoredTop sz="93156" autoAdjust="0"/>
  </p:normalViewPr>
  <p:slideViewPr>
    <p:cSldViewPr>
      <p:cViewPr varScale="1">
        <p:scale>
          <a:sx n="143" d="100"/>
          <a:sy n="143" d="100"/>
        </p:scale>
        <p:origin x="70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1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ssl_strip</a:t>
            </a:r>
            <a:r>
              <a:rPr lang="en-US" dirty="0"/>
              <a:t>:    prevents</a:t>
            </a:r>
            <a:r>
              <a:rPr lang="en-US" baseline="0" dirty="0"/>
              <a:t> browser from upgrading,  but does the SSL upgrade when communicating with the server.    Server has no idea this is taking place.</a:t>
            </a:r>
          </a:p>
          <a:p>
            <a:r>
              <a:rPr lang="en-US" baseline="0" dirty="0"/>
              <a:t>Similar attack done on SMTP STARTTLES :   http://</a:t>
            </a:r>
            <a:r>
              <a:rPr lang="en-US" baseline="0" dirty="0" err="1"/>
              <a:t>arstechnica.com</a:t>
            </a:r>
            <a:r>
              <a:rPr lang="en-US" baseline="0" dirty="0"/>
              <a:t>/tech-policy/2014/11/condemnation-mounts-against-isp-that-sabotaged-users-e-mail-encryption/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57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max-age</a:t>
            </a:r>
            <a:r>
              <a:rPr lang="en-US" baseline="0" dirty="0"/>
              <a:t> is given in seconds:   </a:t>
            </a:r>
            <a:r>
              <a:rPr lang="is-IS" dirty="0"/>
              <a:t>63072000</a:t>
            </a:r>
            <a:r>
              <a:rPr lang="en-US" baseline="0" dirty="0"/>
              <a:t> is two years (most common value among top 1M sites).    HSTS header only accepted over HTTPS.</a:t>
            </a:r>
          </a:p>
          <a:p>
            <a:r>
              <a:rPr lang="en-US" dirty="0"/>
              <a:t>HSTS preloaded list:   list of HSTS sites embedded in browser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 in source code.</a:t>
            </a:r>
            <a:endParaRPr lang="en-US" dirty="0"/>
          </a:p>
          <a:p>
            <a:r>
              <a:rPr lang="en-US" dirty="0"/>
              <a:t>Apr. 2017:   5,500 </a:t>
            </a:r>
            <a:r>
              <a:rPr lang="en-US" baseline="0" dirty="0"/>
              <a:t>sites use of Alexa Top 100K sites.     (http://</a:t>
            </a:r>
            <a:r>
              <a:rPr lang="en-US" baseline="0" dirty="0" err="1"/>
              <a:t>trends.builtwith.com</a:t>
            </a:r>
            <a:r>
              <a:rPr lang="en-US" baseline="0" dirty="0"/>
              <a:t>/</a:t>
            </a:r>
            <a:r>
              <a:rPr lang="en-US" baseline="0" dirty="0" err="1"/>
              <a:t>docinfo</a:t>
            </a:r>
            <a:r>
              <a:rPr lang="en-US" baseline="0" dirty="0"/>
              <a:t>/HSTS)</a:t>
            </a:r>
          </a:p>
          <a:p>
            <a:r>
              <a:rPr lang="en-US" baseline="0" dirty="0"/>
              <a:t>To examine HSTS database use:    chrome://net-internals/#</a:t>
            </a:r>
            <a:r>
              <a:rPr lang="en-US" baseline="0" dirty="0" err="1"/>
              <a:t>hsts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3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63072000:   two years</a:t>
            </a:r>
          </a:p>
          <a:p>
            <a:r>
              <a:rPr lang="en-US" dirty="0"/>
              <a:t>Preload attribute tells Chrome</a:t>
            </a:r>
            <a:r>
              <a:rPr lang="en-US" baseline="0" dirty="0"/>
              <a:t> team to add site to the preload list.</a:t>
            </a:r>
          </a:p>
          <a:p>
            <a:r>
              <a:rPr lang="en-US" baseline="0" dirty="0" err="1"/>
              <a:t>Preoad</a:t>
            </a:r>
            <a:r>
              <a:rPr lang="en-US" baseline="0" dirty="0"/>
              <a:t> is in the Chrome source code </a:t>
            </a:r>
            <a:r>
              <a:rPr lang="mr-IN" baseline="0" dirty="0"/>
              <a:t>…</a:t>
            </a:r>
            <a:r>
              <a:rPr lang="en-US" baseline="0" dirty="0"/>
              <a:t> takes a while until widely deployed.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84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and</a:t>
            </a:r>
            <a:r>
              <a:rPr lang="en-US" baseline="0" dirty="0"/>
              <a:t> internal links </a:t>
            </a:r>
            <a:r>
              <a:rPr lang="en-US" dirty="0"/>
              <a:t>are upgraded to HTTPS.   External links are not.</a:t>
            </a:r>
          </a:p>
          <a:p>
            <a:r>
              <a:rPr lang="en-US" dirty="0"/>
              <a:t>Unlike HSTS,</a:t>
            </a:r>
            <a:r>
              <a:rPr lang="en-US" baseline="0" dirty="0"/>
              <a:t> can be applied to sections of a site.   Does not require changing page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63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India CCA event:   http://</a:t>
            </a:r>
            <a:r>
              <a:rPr lang="en-US" dirty="0" err="1"/>
              <a:t>googleonlinesecurity.blogspot.com</a:t>
            </a:r>
            <a:r>
              <a:rPr lang="en-US" dirty="0"/>
              <a:t>/2014/07/maintaining-digital-certificate-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CNNIC event:    http://</a:t>
            </a:r>
            <a:r>
              <a:rPr lang="en-US" dirty="0" err="1"/>
              <a:t>googleonlinesecurity.blogspot.com</a:t>
            </a:r>
            <a:r>
              <a:rPr lang="en-US" dirty="0"/>
              <a:t>/2015/03/maintaining-digital-certificate-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4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SCT: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signed certificate timestamp </a:t>
            </a:r>
            <a:endParaRPr lang="en-US" sz="2400" b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Google stores all certs it sees   </a:t>
            </a:r>
            <a:r>
              <a:rPr lang="en-US" b="0" dirty="0"/>
              <a:t>(stored in google DNS)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2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transparencyreport.google.com</a:t>
            </a:r>
            <a:r>
              <a:rPr lang="en-US" dirty="0"/>
              <a:t>/https/certificates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0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encrypted server certificate.</a:t>
            </a:r>
          </a:p>
        </p:txBody>
      </p:sp>
    </p:spTree>
    <p:extLst>
      <p:ext uri="{BB962C8B-B14F-4D97-AF65-F5344CB8AC3E}">
        <p14:creationId xmlns:p14="http://schemas.microsoft.com/office/powerpoint/2010/main" val="38188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7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SNI:   server name indication,    encrypted client hello (Dec. 2020):  encrypt the entire </a:t>
            </a:r>
            <a:r>
              <a:rPr lang="en-US"/>
              <a:t>client hello data.</a:t>
            </a:r>
            <a:endParaRPr lang="en-US" dirty="0"/>
          </a:p>
          <a:p>
            <a:r>
              <a:rPr lang="en-US" dirty="0"/>
              <a:t>What about DNS query (also defeats privacy):   not a problem if browser uses </a:t>
            </a:r>
            <a:r>
              <a:rPr lang="en-US" dirty="0" err="1"/>
              <a:t>DoH</a:t>
            </a:r>
            <a:r>
              <a:rPr lang="en-US" dirty="0"/>
              <a:t> (DNS over HTTPS)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of a negative security indicator.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9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Network attacker:    controls routers,  DNS;   can inject, delete, and modify packets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3681-6466-403A-82BB-BA32AF0EA2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ea typeface="굴림" pitchFamily="34" charset="-127"/>
              </a:rPr>
              <a:t>note</a:t>
            </a:r>
            <a:r>
              <a:rPr lang="en-US" altLang="ko-KR" b="0" dirty="0">
                <a:ea typeface="굴림" pitchFamily="34" charset="-127"/>
              </a:rPr>
              <a:t>:    HTTPS-EV and HTTPS are in the same origin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7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D08DA-5068-4416-B171-B03E4DCF31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Both inner and outer windows are focused</a:t>
            </a:r>
          </a:p>
        </p:txBody>
      </p:sp>
    </p:spTree>
    <p:extLst>
      <p:ext uri="{BB962C8B-B14F-4D97-AF65-F5344CB8AC3E}">
        <p14:creationId xmlns:p14="http://schemas.microsoft.com/office/powerpoint/2010/main" val="2250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has no way to tell that his password is sent over HTTPS</a:t>
            </a:r>
            <a:r>
              <a:rPr lang="en-US" baseline="0" dirty="0"/>
              <a:t> to site.   </a:t>
            </a:r>
            <a:br>
              <a:rPr lang="en-US" baseline="0" dirty="0"/>
            </a:br>
            <a:r>
              <a:rPr lang="en-US" baseline="0" dirty="0"/>
              <a:t>Also has no way to tell that page wasn’t modified </a:t>
            </a:r>
            <a:r>
              <a:rPr lang="en-US" baseline="0" dirty="0" err="1"/>
              <a:t>enroute</a:t>
            </a:r>
            <a:r>
              <a:rPr lang="en-US" baseline="0" dirty="0"/>
              <a:t> (e.g. change form action).</a:t>
            </a:r>
          </a:p>
          <a:p>
            <a:r>
              <a:rPr lang="en-US" baseline="0" dirty="0"/>
              <a:t>Note the confusing lock next to “LOGIN” that suggests this is HTTPS.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05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5738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4962525"/>
            <a:ext cx="355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EE7D-01F6-4F93-9B7B-B4021A6FD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721" r:id="rId13"/>
    <p:sldLayoutId id="2147483736" r:id="rId14"/>
    <p:sldLayoutId id="214748373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security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 and the Lock Icon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/>
            <p:spPr/>
          </p:pic>
        </mc:Fallback>
      </mc:AlternateContent>
      <p:pic>
        <p:nvPicPr>
          <p:cNvPr id="14" name="Picture 13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95250"/>
            <a:ext cx="9220200" cy="85725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(3)  TLS 1.3 session setup: optimization </a:t>
            </a:r>
            <a:r>
              <a:rPr lang="en-US" sz="2000" dirty="0"/>
              <a:t>(and caution)</a:t>
            </a:r>
            <a:endParaRPr lang="en-US" sz="3600" dirty="0"/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933576" y="1041797"/>
            <a:ext cx="5405439" cy="1218008"/>
            <a:chOff x="1218" y="875"/>
            <a:chExt cx="3405" cy="102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224" y="1169"/>
              <a:ext cx="1992" cy="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370" y="1603"/>
              <a:ext cx="3135" cy="29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218" y="875"/>
              <a:ext cx="205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baseline="-25000" dirty="0">
                  <a:solidFill>
                    <a:schemeClr val="tx2"/>
                  </a:solidFill>
                  <a:latin typeface="Tahoma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488" y="1292"/>
              <a:ext cx="3135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9BE77E-E042-1E43-990F-3786D1404B94}"/>
              </a:ext>
            </a:extLst>
          </p:cNvPr>
          <p:cNvSpPr txBox="1"/>
          <p:nvPr/>
        </p:nvSpPr>
        <p:spPr>
          <a:xfrm>
            <a:off x="5029200" y="104775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ahoma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ahoma" charset="0"/>
              </a:rPr>
              <a:t>Enc</a:t>
            </a:r>
            <a:r>
              <a:rPr lang="en-US" b="1" dirty="0">
                <a:solidFill>
                  <a:schemeClr val="tx2"/>
                </a:solidFill>
                <a:latin typeface="Tahoma" charset="0"/>
              </a:rPr>
              <a:t>[0-RTT data]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D277F2-0CAA-8E47-927E-2DEF63D4F3F0}"/>
              </a:ext>
            </a:extLst>
          </p:cNvPr>
          <p:cNvGrpSpPr/>
          <p:nvPr/>
        </p:nvGrpSpPr>
        <p:grpSpPr>
          <a:xfrm>
            <a:off x="3683794" y="2277266"/>
            <a:ext cx="2121799" cy="412439"/>
            <a:chOff x="3683794" y="2277266"/>
            <a:chExt cx="2121799" cy="412439"/>
          </a:xfrm>
        </p:grpSpPr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66C3B767-0AC8-A140-8373-0C7DAC8ABBC6}"/>
                </a:ext>
              </a:extLst>
            </p:cNvPr>
            <p:cNvSpPr/>
            <p:nvPr/>
          </p:nvSpPr>
          <p:spPr>
            <a:xfrm rot="5400000">
              <a:off x="4558142" y="1402918"/>
              <a:ext cx="130109" cy="18788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0274D9-5DDA-B44C-9856-7B5DB204BB66}"/>
                </a:ext>
              </a:extLst>
            </p:cNvPr>
            <p:cNvSpPr txBox="1"/>
            <p:nvPr/>
          </p:nvSpPr>
          <p:spPr>
            <a:xfrm>
              <a:off x="3702901" y="2320373"/>
              <a:ext cx="210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authenticates server</a:t>
              </a:r>
            </a:p>
          </p:txBody>
        </p:sp>
      </p:grp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37F6CF92-C232-8342-AC67-85651042F5E5}"/>
              </a:ext>
            </a:extLst>
          </p:cNvPr>
          <p:cNvSpPr/>
          <p:nvPr/>
        </p:nvSpPr>
        <p:spPr>
          <a:xfrm>
            <a:off x="990600" y="2495761"/>
            <a:ext cx="6629399" cy="2336986"/>
          </a:xfrm>
          <a:prstGeom prst="wedgeRoundRectCallout">
            <a:avLst>
              <a:gd name="adj1" fmla="val 27390"/>
              <a:gd name="adj2" fmla="val -967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Data encrypted using a pre-shared key</a:t>
            </a:r>
          </a:p>
          <a:p>
            <a:pPr>
              <a:spcBef>
                <a:spcPts val="1800"/>
              </a:spcBef>
            </a:pPr>
            <a:r>
              <a:rPr lang="en-US" sz="2400" b="1" u="sng" dirty="0">
                <a:solidFill>
                  <a:schemeClr val="tx1"/>
                </a:solidFill>
              </a:rPr>
              <a:t>Caution</a:t>
            </a:r>
            <a:r>
              <a:rPr lang="en-US" sz="2400" dirty="0">
                <a:solidFill>
                  <a:schemeClr val="tx1"/>
                </a:solidFill>
              </a:rPr>
              <a:t>:  0-RTT data is vulnerable to replay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	⇒  data should have no side effects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			    (i.e. GET but not POST)</a:t>
            </a:r>
          </a:p>
        </p:txBody>
      </p:sp>
    </p:spTree>
    <p:extLst>
      <p:ext uri="{BB962C8B-B14F-4D97-AF65-F5344CB8AC3E}">
        <p14:creationId xmlns:p14="http://schemas.microsoft.com/office/powerpoint/2010/main" val="14355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9150"/>
            <a:ext cx="8153400" cy="4324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Two complications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u="sng" dirty="0"/>
              <a:t>Web proxies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solution:  browser sends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	  </a:t>
            </a:r>
            <a:r>
              <a:rPr lang="en-US" sz="2000" b="1" dirty="0">
                <a:solidFill>
                  <a:srgbClr val="0000FF"/>
                </a:solidFill>
              </a:rPr>
              <a:t>CONNECT domain-name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</a:t>
            </a:r>
            <a:r>
              <a:rPr lang="en-US" b="0" dirty="0"/>
              <a:t>before client-hello</a:t>
            </a:r>
          </a:p>
          <a:p>
            <a:pPr marL="0" indent="0">
              <a:spcBef>
                <a:spcPts val="1800"/>
              </a:spcBef>
              <a:buNone/>
              <a:tabLst>
                <a:tab pos="450850" algn="l"/>
              </a:tabLst>
            </a:pPr>
            <a:r>
              <a:rPr lang="en-US" u="sng" dirty="0"/>
              <a:t>Virtual hosting:</a:t>
            </a:r>
            <a:r>
              <a:rPr lang="en-US" dirty="0"/>
              <a:t>  </a:t>
            </a:r>
            <a:r>
              <a:rPr lang="en-US" b="0" dirty="0"/>
              <a:t>many sites hosted at same IP address</a:t>
            </a:r>
          </a:p>
          <a:p>
            <a:pPr marL="0" indent="0">
              <a:spcBef>
                <a:spcPts val="1200"/>
              </a:spcBef>
              <a:buNone/>
              <a:tabLst>
                <a:tab pos="333375" algn="l"/>
              </a:tabLst>
            </a:pPr>
            <a:r>
              <a:rPr lang="en-US" b="0" dirty="0"/>
              <a:t>	solution in </a:t>
            </a:r>
            <a:r>
              <a:rPr lang="en-US" sz="2000" b="0" dirty="0"/>
              <a:t>TLS 1.1:  </a:t>
            </a:r>
            <a:r>
              <a:rPr lang="en-US" dirty="0"/>
              <a:t>SNI</a:t>
            </a:r>
            <a:r>
              <a:rPr lang="en-US" b="0" dirty="0"/>
              <a:t>   </a:t>
            </a:r>
            <a:r>
              <a:rPr lang="en-US" sz="1600" b="0" dirty="0"/>
              <a:t>(</a:t>
            </a:r>
            <a:r>
              <a:rPr lang="en-US" sz="1600" dirty="0"/>
              <a:t>June 2003</a:t>
            </a:r>
            <a:r>
              <a:rPr lang="en-US" sz="1600" b="0" dirty="0"/>
              <a:t>)</a:t>
            </a:r>
            <a:endParaRPr lang="en-US" sz="2000" b="0" dirty="0"/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	</a:t>
            </a:r>
            <a:r>
              <a:rPr lang="en-US" sz="2000" b="0" dirty="0" err="1"/>
              <a:t>client_hello_extension</a:t>
            </a:r>
            <a:r>
              <a:rPr lang="en-US" sz="2000" b="0" dirty="0"/>
              <a:t>:  </a:t>
            </a:r>
            <a:r>
              <a:rPr lang="en-US" sz="2000" b="1" dirty="0" err="1"/>
              <a:t>server_name</a:t>
            </a:r>
            <a:r>
              <a:rPr lang="en-US" sz="2000" b="1" dirty="0"/>
              <a:t>=cnn.com</a:t>
            </a:r>
          </a:p>
          <a:p>
            <a:pPr marL="0" indent="0">
              <a:spcBef>
                <a:spcPts val="1400"/>
              </a:spcBef>
              <a:buNone/>
              <a:tabLst>
                <a:tab pos="333375" algn="l"/>
              </a:tabLst>
            </a:pPr>
            <a:r>
              <a:rPr lang="en-US" b="0" dirty="0"/>
              <a:t>	SNI defeats privacy benefit of encrypted cert in TLS 1.3.</a:t>
            </a:r>
          </a:p>
          <a:p>
            <a:pPr marL="0" indent="0">
              <a:spcBef>
                <a:spcPts val="800"/>
              </a:spcBef>
              <a:buNone/>
              <a:tabLst>
                <a:tab pos="333375" algn="l"/>
              </a:tabLst>
            </a:pPr>
            <a:r>
              <a:rPr lang="en-US" sz="2200" dirty="0"/>
              <a:t>		Solution:  </a:t>
            </a:r>
            <a:r>
              <a:rPr lang="en-US" sz="2200" b="1" dirty="0"/>
              <a:t>enc. client hello (ECH)</a:t>
            </a:r>
            <a:r>
              <a:rPr lang="en-US" sz="2200" dirty="0"/>
              <a:t>    [encrypted with pk in server DNS]</a:t>
            </a:r>
            <a:endParaRPr lang="en-US" sz="22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84334" y="742949"/>
            <a:ext cx="4455464" cy="1646561"/>
            <a:chOff x="3352800" y="1422400"/>
            <a:chExt cx="4455464" cy="2118043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352800" y="2133600"/>
              <a:ext cx="2743200" cy="990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69634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581400" y="2286000"/>
              <a:ext cx="669341" cy="683314"/>
            </a:xfrm>
            <a:prstGeom prst="rect">
              <a:avLst/>
            </a:prstGeom>
            <a:noFill/>
          </p:spPr>
        </p:pic>
        <p:sp>
          <p:nvSpPr>
            <p:cNvPr id="69635" name="tower"/>
            <p:cNvSpPr>
              <a:spLocks noEditPoints="1" noChangeArrowheads="1"/>
            </p:cNvSpPr>
            <p:nvPr/>
          </p:nvSpPr>
          <p:spPr bwMode="auto">
            <a:xfrm>
              <a:off x="5334000" y="2286000"/>
              <a:ext cx="381000" cy="6858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6" name="server"/>
            <p:cNvSpPr>
              <a:spLocks noEditPoints="1" noChangeArrowheads="1"/>
            </p:cNvSpPr>
            <p:nvPr/>
          </p:nvSpPr>
          <p:spPr bwMode="auto">
            <a:xfrm>
              <a:off x="7145338" y="2362200"/>
              <a:ext cx="474662" cy="53022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343400" y="25908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867400" y="2590801"/>
              <a:ext cx="1103026" cy="2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169266" y="1422400"/>
              <a:ext cx="712605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proxy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38402" y="1625600"/>
              <a:ext cx="769862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server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3048000"/>
              <a:ext cx="194848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corporate network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62642" y="2924458"/>
            <a:ext cx="907979" cy="1757585"/>
            <a:chOff x="8162641" y="4254882"/>
            <a:chExt cx="907979" cy="2260859"/>
          </a:xfrm>
        </p:grpSpPr>
        <p:grpSp>
          <p:nvGrpSpPr>
            <p:cNvPr id="22" name="Group 21"/>
            <p:cNvGrpSpPr/>
            <p:nvPr/>
          </p:nvGrpSpPr>
          <p:grpSpPr>
            <a:xfrm>
              <a:off x="8266843" y="4254882"/>
              <a:ext cx="769862" cy="1231518"/>
              <a:chOff x="8257602" y="4254882"/>
              <a:chExt cx="769862" cy="1231518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57602" y="4254882"/>
                <a:ext cx="76986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>
                    <a:latin typeface="+mn-lt"/>
                  </a:rPr>
                  <a:t>web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07979" cy="10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>
                  <a:latin typeface="+mn-lt"/>
                </a:rPr>
                <a:t>CNN</a:t>
              </a:r>
              <a:endParaRPr lang="en-US" sz="2000" baseline="-25000" dirty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ABC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00800" y="3238440"/>
            <a:ext cx="1981200" cy="414726"/>
            <a:chOff x="6400800" y="4649410"/>
            <a:chExt cx="1981200" cy="533479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 bwMode="auto">
            <a:xfrm>
              <a:off x="6400800" y="5065652"/>
              <a:ext cx="1981200" cy="10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477000" y="464941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13134" y="3710941"/>
            <a:ext cx="1892666" cy="414726"/>
            <a:chOff x="6413134" y="5303520"/>
            <a:chExt cx="1892666" cy="533479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 bwMode="auto">
            <a:xfrm flipH="1" flipV="1">
              <a:off x="6413134" y="5379720"/>
              <a:ext cx="189266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490272" y="5303520"/>
              <a:ext cx="1739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server-cert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971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HTTPS for all web traffic?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610600" cy="401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Old excuses</a:t>
            </a:r>
            <a:r>
              <a:rPr lang="en-US" dirty="0"/>
              <a:t>:</a:t>
            </a:r>
          </a:p>
          <a:p>
            <a:pPr>
              <a:spcBef>
                <a:spcPts val="1176"/>
              </a:spcBef>
            </a:pPr>
            <a:r>
              <a:rPr lang="en-US" dirty="0"/>
              <a:t>Crypto slows down web servers</a:t>
            </a:r>
            <a:endParaRPr lang="en-US" b="0" dirty="0"/>
          </a:p>
          <a:p>
            <a:pPr>
              <a:spcBef>
                <a:spcPts val="1176"/>
              </a:spcBef>
            </a:pPr>
            <a:r>
              <a:rPr lang="en-US" dirty="0"/>
              <a:t>Some ad-networks still do not support HTTPS</a:t>
            </a:r>
            <a:endParaRPr lang="en-US" sz="1800" dirty="0"/>
          </a:p>
          <a:p>
            <a:pPr marL="400050" lvl="1" indent="0">
              <a:spcBef>
                <a:spcPts val="1824"/>
              </a:spcBef>
              <a:buNone/>
            </a:pPr>
            <a:r>
              <a:rPr lang="en-US" b="0" dirty="0"/>
              <a:t>⟹   both are no longer true  (thanks to AES-NI)</a:t>
            </a:r>
          </a:p>
          <a:p>
            <a:pPr marL="0" indent="0">
              <a:buNone/>
            </a:pPr>
            <a:r>
              <a:rPr lang="en-US" sz="2000" b="0" dirty="0"/>
              <a:t>	</a:t>
            </a:r>
            <a:endParaRPr lang="en-US" sz="2000" dirty="0"/>
          </a:p>
          <a:p>
            <a:pPr marL="0" indent="0">
              <a:buNone/>
            </a:pPr>
            <a:r>
              <a:rPr lang="en-US" u="sng" dirty="0"/>
              <a:t>Since July 2018</a:t>
            </a:r>
            <a:r>
              <a:rPr lang="en-US" dirty="0"/>
              <a:t>:   Chrome marks HTTP sites as insecure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3E4E9-6F6B-294C-BD70-1AF176366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3746" r="13834"/>
          <a:stretch/>
        </p:blipFill>
        <p:spPr>
          <a:xfrm>
            <a:off x="873352" y="4000500"/>
            <a:ext cx="5616348" cy="781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98F0D0-44CA-0B4F-86DB-F787DAC53EB0}"/>
              </a:ext>
            </a:extLst>
          </p:cNvPr>
          <p:cNvSpPr/>
          <p:nvPr/>
        </p:nvSpPr>
        <p:spPr>
          <a:xfrm>
            <a:off x="152400" y="3181350"/>
            <a:ext cx="8001000" cy="1657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510AE-60E0-BB44-B421-D618590C1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108450"/>
            <a:ext cx="328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 in the Browser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lock icon:    TLS indicator</a:t>
            </a:r>
          </a:p>
        </p:txBody>
      </p:sp>
      <p:sp>
        <p:nvSpPr>
          <p:cNvPr id="21509" name="Content Placeholder 10"/>
          <p:cNvSpPr>
            <a:spLocks noGrp="1"/>
          </p:cNvSpPr>
          <p:nvPr>
            <p:ph idx="1"/>
          </p:nvPr>
        </p:nvSpPr>
        <p:spPr>
          <a:xfrm>
            <a:off x="685800" y="2297130"/>
            <a:ext cx="8229600" cy="210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Intended goal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Provide user with identity of page origin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Indicate to user that page contents were not </a:t>
            </a:r>
            <a:br>
              <a:rPr lang="en-US" dirty="0"/>
            </a:br>
            <a:r>
              <a:rPr lang="en-US" dirty="0"/>
              <a:t>viewed or modified by a </a:t>
            </a:r>
            <a:r>
              <a:rPr lang="en-US" b="1" dirty="0"/>
              <a:t>network attacker</a:t>
            </a:r>
          </a:p>
        </p:txBody>
      </p:sp>
      <p:pic>
        <p:nvPicPr>
          <p:cNvPr id="21513" name="Picture 16" descr="evil-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35428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A072A-71E7-4F44-A82F-92B7083CE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036620"/>
            <a:ext cx="4076700" cy="8011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88628" y="1409700"/>
            <a:ext cx="74295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is the (basic) lock icon displayed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162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elements on the page fetched using HTTPS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elements: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issued by a CA trusted by browser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 valid   (e.g. not expired)</a:t>
            </a:r>
          </a:p>
          <a:p>
            <a:pPr lvl="2">
              <a:spcBef>
                <a:spcPts val="1000"/>
              </a:spcBef>
            </a:pPr>
            <a:r>
              <a:rPr lang="en-US" dirty="0"/>
              <a:t>Domain in URL matches:</a:t>
            </a:r>
            <a:br>
              <a:rPr lang="en-US" dirty="0"/>
            </a:br>
            <a:r>
              <a:rPr lang="en-US" dirty="0"/>
              <a:t>     </a:t>
            </a:r>
            <a:r>
              <a:rPr lang="en-US" b="1" dirty="0" err="1">
                <a:solidFill>
                  <a:srgbClr val="0070C0"/>
                </a:solidFill>
              </a:rPr>
              <a:t>CommonName</a:t>
            </a:r>
            <a:r>
              <a:rPr lang="en-US" dirty="0"/>
              <a:t>  </a:t>
            </a:r>
            <a:r>
              <a:rPr lang="en-US" sz="2400" b="0" dirty="0"/>
              <a:t>or  </a:t>
            </a:r>
            <a:r>
              <a:rPr lang="en-US" sz="2400" b="1" dirty="0" err="1">
                <a:solidFill>
                  <a:srgbClr val="0070C0"/>
                </a:solidFill>
              </a:rPr>
              <a:t>SubjectAlternativeName</a:t>
            </a:r>
            <a:r>
              <a:rPr lang="en-US" sz="2400" b="0" dirty="0"/>
              <a:t>  in cert</a:t>
            </a:r>
          </a:p>
          <a:p>
            <a:pPr lvl="2">
              <a:buFont typeface="Arial" pitchFamily="34" charset="0"/>
              <a:buChar char="•"/>
            </a:pPr>
            <a:endParaRPr lang="en-US" sz="2400" b="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00800" y="978625"/>
            <a:ext cx="2599895" cy="3508315"/>
            <a:chOff x="6400800" y="978625"/>
            <a:chExt cx="2599895" cy="3508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978625"/>
              <a:ext cx="2599895" cy="19702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Freeform 4"/>
            <p:cNvSpPr/>
            <p:nvPr/>
          </p:nvSpPr>
          <p:spPr>
            <a:xfrm>
              <a:off x="6836735" y="3019647"/>
              <a:ext cx="1138250" cy="1467293"/>
            </a:xfrm>
            <a:custGeom>
              <a:avLst/>
              <a:gdLst>
                <a:gd name="connsiteX0" fmla="*/ 0 w 1138250"/>
                <a:gd name="connsiteY0" fmla="*/ 1467293 h 1467293"/>
                <a:gd name="connsiteX1" fmla="*/ 967563 w 1138250"/>
                <a:gd name="connsiteY1" fmla="*/ 839972 h 1467293"/>
                <a:gd name="connsiteX2" fmla="*/ 1137684 w 1138250"/>
                <a:gd name="connsiteY2" fmla="*/ 0 h 146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8250" h="1467293">
                  <a:moveTo>
                    <a:pt x="0" y="1467293"/>
                  </a:moveTo>
                  <a:cubicBezTo>
                    <a:pt x="388974" y="1275907"/>
                    <a:pt x="777949" y="1084521"/>
                    <a:pt x="967563" y="839972"/>
                  </a:cubicBezTo>
                  <a:cubicBezTo>
                    <a:pt x="1157177" y="595423"/>
                    <a:pt x="1137684" y="0"/>
                    <a:pt x="1137684" y="0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DF79312-643B-D142-893D-9623E0A02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03" y="912699"/>
            <a:ext cx="4076700" cy="80114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8B96F01-C0BB-FC43-BB3C-6ADAEAB1D332}"/>
              </a:ext>
            </a:extLst>
          </p:cNvPr>
          <p:cNvSpPr/>
          <p:nvPr/>
        </p:nvSpPr>
        <p:spPr>
          <a:xfrm>
            <a:off x="2552701" y="1285779"/>
            <a:ext cx="74295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952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lock UI:   Extended Validation Certs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28700"/>
            <a:ext cx="8534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ea typeface="굴림" pitchFamily="34" charset="-127"/>
              </a:rPr>
              <a:t>Harder to obtain than regular certs</a:t>
            </a:r>
          </a:p>
          <a:p>
            <a:pPr marL="685800" lvl="3" indent="0">
              <a:buFontTx/>
              <a:buChar char="•"/>
            </a:pPr>
            <a:r>
              <a:rPr lang="en-US" altLang="ko-KR" sz="2000" b="0" dirty="0">
                <a:ea typeface="굴림" pitchFamily="34" charset="-127"/>
              </a:rPr>
              <a:t>  requires human at CA to approve cert request</a:t>
            </a:r>
          </a:p>
          <a:p>
            <a:pPr marL="685800" lvl="3" indent="0">
              <a:buFontTx/>
              <a:buChar char="•"/>
            </a:pPr>
            <a:r>
              <a:rPr lang="en-US" altLang="ko-KR" dirty="0">
                <a:ea typeface="굴림" pitchFamily="34" charset="-127"/>
              </a:rPr>
              <a:t>  no wildcard certs    (e.g.  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)</a:t>
            </a:r>
            <a:endParaRPr lang="en-US" altLang="ko-KR" dirty="0">
              <a:ea typeface="굴림" pitchFamily="34" charset="-127"/>
            </a:endParaRPr>
          </a:p>
          <a:p>
            <a:pPr marL="0" lvl="1" indent="0">
              <a:buNone/>
            </a:pPr>
            <a:endParaRPr lang="en-US" altLang="ko-KR" dirty="0">
              <a:ea typeface="굴림" pitchFamily="34" charset="-127"/>
            </a:endParaRPr>
          </a:p>
          <a:p>
            <a:pPr marL="0" lvl="1" indent="0">
              <a:buNone/>
            </a:pPr>
            <a:r>
              <a:rPr lang="en-US" altLang="ko-KR" dirty="0">
                <a:ea typeface="굴림" pitchFamily="34" charset="-127"/>
              </a:rPr>
              <a:t>Helps block “semantic attacks”:    </a:t>
            </a:r>
            <a:r>
              <a:rPr lang="en-US" altLang="ko-KR" b="0" dirty="0">
                <a:ea typeface="굴림" pitchFamily="34" charset="-127"/>
              </a:rPr>
              <a:t>www.bankofthe</a:t>
            </a:r>
            <a:r>
              <a:rPr lang="en-US" altLang="ko-KR" dirty="0">
                <a:ea typeface="굴림" pitchFamily="34" charset="-127"/>
              </a:rPr>
              <a:t>vv</a:t>
            </a:r>
            <a:r>
              <a:rPr lang="en-US" altLang="ko-KR" b="0" dirty="0">
                <a:ea typeface="굴림" pitchFamily="34" charset="-127"/>
              </a:rPr>
              <a:t>est.com</a:t>
            </a:r>
          </a:p>
          <a:p>
            <a:pPr marL="0" indent="0">
              <a:spcBef>
                <a:spcPts val="2376"/>
              </a:spcBef>
              <a:buNone/>
            </a:pPr>
            <a:endParaRPr lang="en-US" altLang="ko-KR" dirty="0">
              <a:ea typeface="굴림" pitchFamily="34" charset="-127"/>
            </a:endParaRPr>
          </a:p>
          <a:p>
            <a:pPr marL="0" indent="0">
              <a:spcBef>
                <a:spcPts val="2376"/>
              </a:spcBef>
              <a:buNone/>
            </a:pPr>
            <a:endParaRPr lang="en-US" altLang="ko-KR" dirty="0">
              <a:ea typeface="굴림" pitchFamily="34" charset="-127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altLang="ko-KR" dirty="0">
                <a:ea typeface="굴림" pitchFamily="34" charset="-127"/>
              </a:rPr>
              <a:t>This UI is ineffective:  removed from Chrome in 2019.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EBA159-DBC1-FC49-BEDA-9E898921F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32109"/>
            <a:ext cx="5676900" cy="8398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8864603-3B91-284A-86D0-82DCA9A566AD}"/>
              </a:ext>
            </a:extLst>
          </p:cNvPr>
          <p:cNvSpPr/>
          <p:nvPr/>
        </p:nvSpPr>
        <p:spPr>
          <a:xfrm>
            <a:off x="2743200" y="3714750"/>
            <a:ext cx="19050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Positive security indicators are dangerous</a:t>
            </a:r>
          </a:p>
        </p:txBody>
      </p:sp>
      <p:sp>
        <p:nvSpPr>
          <p:cNvPr id="1462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28700" y="4400550"/>
            <a:ext cx="7086600" cy="3917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0" dirty="0"/>
              <a:t>Trained users are more likely to fall victim to this  </a:t>
            </a:r>
            <a:r>
              <a:rPr lang="en-US" sz="1800" b="0" dirty="0"/>
              <a:t>[JSTB’07]</a:t>
            </a:r>
            <a:endParaRPr lang="en-US" sz="2000" b="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36"/>
          <a:stretch/>
        </p:blipFill>
        <p:spPr bwMode="auto">
          <a:xfrm>
            <a:off x="84255" y="1352550"/>
            <a:ext cx="8975490" cy="27872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26CF90-3F01-9648-A79B-1D4988F2E49D}"/>
              </a:ext>
            </a:extLst>
          </p:cNvPr>
          <p:cNvSpPr txBox="1"/>
          <p:nvPr/>
        </p:nvSpPr>
        <p:spPr>
          <a:xfrm>
            <a:off x="309184" y="819873"/>
            <a:ext cx="875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lock icon is a </a:t>
            </a:r>
            <a:r>
              <a:rPr lang="en-US" sz="2000" b="1" dirty="0"/>
              <a:t>positive security indicator</a:t>
            </a:r>
            <a:r>
              <a:rPr lang="en-US" sz="2000" dirty="0"/>
              <a:t>.    Problem:  picture-in-picture attacks.</a:t>
            </a:r>
          </a:p>
        </p:txBody>
      </p:sp>
    </p:spTree>
    <p:extLst>
      <p:ext uri="{BB962C8B-B14F-4D97-AF65-F5344CB8AC3E}">
        <p14:creationId xmlns:p14="http://schemas.microsoft.com/office/powerpoint/2010/main" val="99072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HTTPS and login pages:   incorrect usage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52400" y="1504950"/>
            <a:ext cx="3810000" cy="20307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user lands on HTTP login page.</a:t>
            </a:r>
          </a:p>
          <a:p>
            <a:pPr marL="225425" lvl="2" indent="-225425">
              <a:spcBef>
                <a:spcPts val="2400"/>
              </a:spcBef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dirty="0"/>
              <a:t>say, by t</a:t>
            </a:r>
            <a:r>
              <a:rPr lang="en-US" sz="2400" b="0" dirty="0"/>
              <a:t>yping HTTP URL </a:t>
            </a:r>
            <a:br>
              <a:rPr lang="en-US" sz="2400" b="0" dirty="0"/>
            </a:br>
            <a:r>
              <a:rPr lang="en-US" sz="2400" b="0" dirty="0"/>
              <a:t>into address bar</a:t>
            </a:r>
            <a:endParaRPr lang="en-US" b="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200150"/>
            <a:ext cx="4876800" cy="33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1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246" y="4191977"/>
            <a:ext cx="5734676" cy="818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&lt;form method="post" </a:t>
            </a:r>
          </a:p>
          <a:p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action="</a:t>
            </a:r>
            <a:r>
              <a:rPr lang="en-US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://onlineservices.wachovia.com/..."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1" y="3963377"/>
            <a:ext cx="138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View source: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096000" y="148590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76800" y="245745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3906227"/>
            <a:ext cx="3810000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467600" y="4629150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(old site)</a:t>
            </a:r>
          </a:p>
        </p:txBody>
      </p:sp>
    </p:spTree>
    <p:extLst>
      <p:ext uri="{BB962C8B-B14F-4D97-AF65-F5344CB8AC3E}">
        <p14:creationId xmlns:p14="http://schemas.microsoft.com/office/powerpoint/2010/main" val="38243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4B71E-CDCF-3242-90A1-C73B7F989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67394"/>
            <a:ext cx="4660900" cy="889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and login pages:   guidelines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57300"/>
            <a:ext cx="8686800" cy="1771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guideline:</a:t>
            </a:r>
          </a:p>
          <a:p>
            <a:pPr marL="914400" lvl="2" indent="-406400">
              <a:lnSpc>
                <a:spcPct val="150000"/>
              </a:lnSpc>
              <a:buNone/>
              <a:tabLst>
                <a:tab pos="508000" algn="l"/>
                <a:tab pos="2681288" algn="l"/>
              </a:tabLst>
            </a:pPr>
            <a:r>
              <a:rPr lang="en-US" sz="2400" b="0" dirty="0"/>
              <a:t>Response to	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</a:t>
            </a:r>
            <a:r>
              <a:rPr lang="en-US" sz="2400" b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://login.site.com</a:t>
            </a:r>
            <a:br>
              <a:rPr lang="en-US" sz="2400" b="0" dirty="0"/>
            </a:br>
            <a:r>
              <a:rPr lang="en-US" sz="2400" b="0" dirty="0"/>
              <a:t>	should be     </a:t>
            </a:r>
            <a:r>
              <a:rPr lang="en-US" sz="2400" b="0" dirty="0">
                <a:solidFill>
                  <a:srgbClr val="0070C0"/>
                </a:solidFill>
              </a:rPr>
              <a:t>Location:  </a:t>
            </a:r>
            <a:r>
              <a:rPr lang="en-US" sz="2400" dirty="0">
                <a:solidFill>
                  <a:srgbClr val="0070C0"/>
                </a:solidFill>
              </a:rPr>
              <a:t>https</a:t>
            </a:r>
            <a:r>
              <a:rPr lang="en-US" sz="2400" b="0" dirty="0">
                <a:solidFill>
                  <a:srgbClr val="0070C0"/>
                </a:solidFill>
              </a:rPr>
              <a:t>://login.site.com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2800350"/>
            <a:ext cx="116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(redirect)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299" y="2992219"/>
            <a:ext cx="247510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Should be the response</a:t>
            </a:r>
            <a:br>
              <a:rPr lang="en-US" dirty="0"/>
            </a:br>
            <a:r>
              <a:rPr lang="en-US" dirty="0"/>
              <a:t>to every HTTP request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3352800" y="4345379"/>
            <a:ext cx="381000" cy="3429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</a:t>
            </a:r>
            <a:r>
              <a:rPr lang="en-US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153400" cy="3086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Brief overview of HTTPS: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the SSL/TLS protocol works  (very briefly)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to use HTTPS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Integrating HTTPS into the browser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Lots of user interface problems to watch for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8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HTTPS </a:t>
            </a:r>
            <a:br>
              <a:rPr lang="en-US" dirty="0"/>
            </a:br>
            <a:r>
              <a:rPr lang="en-US" dirty="0"/>
              <a:t>and the Lock Icon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HTTPS and the Lock Icon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8153400" cy="3505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/>
              <a:t>Upgrade from HTTP to HTTPS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Forged certs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Mixed content:    </a:t>
            </a:r>
            <a:r>
              <a:rPr lang="en-US" sz="2000" dirty="0"/>
              <a:t>HTTP and HTTPS on the same page</a:t>
            </a:r>
          </a:p>
          <a:p>
            <a:pPr marL="460375" indent="-460375">
              <a:spcBef>
                <a:spcPts val="2600"/>
              </a:spcBef>
              <a:buFont typeface="+mj-lt"/>
              <a:buAutoNum type="arabicPeriod"/>
            </a:pPr>
            <a:r>
              <a:rPr lang="en-US" dirty="0"/>
              <a:t>Does HTTPS hide web traffic?  </a:t>
            </a:r>
          </a:p>
          <a:p>
            <a:pPr marL="914400" lvl="1" indent="-514350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Problems:    traffic analysis,   compression attacks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973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 HTTP  </a:t>
            </a:r>
            <a:r>
              <a:rPr lang="en-US" dirty="0">
                <a:sym typeface="Symbol"/>
              </a:rPr>
              <a:t>⇒  HTTPS 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915400" cy="4248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Suppose user does: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/>
              <a:t>connect to bank site over HTTP;   bank redirects to HTTPS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1" dirty="0" err="1"/>
              <a:t>SSL_strip</a:t>
            </a:r>
            <a:r>
              <a:rPr lang="en-US" b="1" dirty="0"/>
              <a:t> attack</a:t>
            </a:r>
            <a:r>
              <a:rPr lang="en-US" b="0" dirty="0"/>
              <a:t>:   prevent the upgrade </a:t>
            </a:r>
            <a:r>
              <a:rPr lang="en-US" sz="1800" b="0" dirty="0"/>
              <a:t>[Moxie’08]</a:t>
            </a: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spcBef>
                <a:spcPts val="4800"/>
              </a:spcBef>
              <a:buNone/>
            </a:pPr>
            <a:r>
              <a:rPr lang="en-US" sz="2000" b="0" dirty="0"/>
              <a:t>	&lt;a </a:t>
            </a:r>
            <a:r>
              <a:rPr lang="en-US" sz="2000" b="0" dirty="0" err="1"/>
              <a:t>href</a:t>
            </a:r>
            <a:r>
              <a:rPr lang="en-US" sz="2000" b="0" dirty="0"/>
              <a:t>=</a:t>
            </a:r>
            <a:r>
              <a:rPr lang="en-US" dirty="0"/>
              <a:t>https</a:t>
            </a:r>
            <a:r>
              <a:rPr lang="en-US" sz="2000" b="0" dirty="0"/>
              <a:t>://…&gt;                </a:t>
            </a:r>
            <a:r>
              <a:rPr lang="en-US" sz="2600" b="0" dirty="0"/>
              <a:t>⟶ </a:t>
            </a:r>
            <a:r>
              <a:rPr lang="en-US" sz="26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&lt;a </a:t>
            </a:r>
            <a:r>
              <a:rPr lang="en-US" sz="2000" b="0" dirty="0" err="1">
                <a:sym typeface="Symbol"/>
              </a:rPr>
              <a:t>href</a:t>
            </a:r>
            <a:r>
              <a:rPr lang="en-US" sz="2000" b="0" dirty="0">
                <a:sym typeface="Symbol"/>
              </a:rPr>
              <a:t>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000" b="0" dirty="0"/>
              <a:t>Location: </a:t>
            </a:r>
            <a:r>
              <a:rPr lang="en-US" dirty="0"/>
              <a:t>https</a:t>
            </a:r>
            <a:r>
              <a:rPr lang="en-US" sz="2000" b="0" dirty="0"/>
              <a:t>://...               </a:t>
            </a:r>
            <a:r>
              <a:rPr lang="en-US" sz="2800" dirty="0">
                <a:sym typeface="Symbol"/>
              </a:rPr>
              <a:t>⟶ </a:t>
            </a:r>
            <a:r>
              <a:rPr lang="en-US" sz="2000" b="0" dirty="0">
                <a:sym typeface="Symbol"/>
              </a:rPr>
              <a:t>        Location: 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://...               (redirect)</a:t>
            </a:r>
          </a:p>
          <a:p>
            <a:pPr marL="0" indent="0">
              <a:buNone/>
            </a:pPr>
            <a:r>
              <a:rPr lang="en-US" sz="2000" b="0" dirty="0">
                <a:sym typeface="Symbol"/>
              </a:rPr>
              <a:t>	&lt;form action=</a:t>
            </a:r>
            <a:r>
              <a:rPr lang="en-US" dirty="0">
                <a:sym typeface="Symbol"/>
              </a:rPr>
              <a:t>https</a:t>
            </a:r>
            <a:r>
              <a:rPr lang="en-US" sz="2000" b="0" dirty="0">
                <a:sym typeface="Symbol"/>
              </a:rPr>
              <a:t>://… &gt;    </a:t>
            </a:r>
            <a:r>
              <a:rPr lang="en-US" sz="2800" dirty="0">
                <a:sym typeface="Symbol"/>
              </a:rPr>
              <a:t>⟶ </a:t>
            </a:r>
            <a:r>
              <a:rPr lang="en-US" sz="28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&lt;form action=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  <a:endParaRPr lang="en-US" sz="2800" b="0" dirty="0"/>
          </a:p>
          <a:p>
            <a:endParaRPr lang="en-US" sz="2800" b="0" dirty="0"/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26336" y="2851011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5554376" y="285101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erver"/>
          <p:cNvSpPr>
            <a:spLocks noEditPoints="1" noChangeArrowheads="1"/>
          </p:cNvSpPr>
          <p:nvPr/>
        </p:nvSpPr>
        <p:spPr bwMode="auto">
          <a:xfrm>
            <a:off x="7947673" y="290816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52202" y="3070860"/>
            <a:ext cx="2209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200202" y="3070860"/>
            <a:ext cx="1524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840738" y="3292762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6950" y="3327052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3602" y="272415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SSL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2283" y="2724150"/>
            <a:ext cx="72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2525786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Tricks and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2" y="590550"/>
            <a:ext cx="8397238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UI design flaw in old browsers:   location of fav icon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indent="0">
              <a:spcBef>
                <a:spcPts val="3024"/>
              </a:spcBef>
              <a:buNone/>
            </a:pPr>
            <a:r>
              <a:rPr lang="en-US" dirty="0"/>
              <a:t>⇒  </a:t>
            </a:r>
            <a:r>
              <a:rPr lang="en-US" dirty="0" err="1"/>
              <a:t>fav</a:t>
            </a:r>
            <a:r>
              <a:rPr lang="en-US" dirty="0"/>
              <a:t> icon no longer presented in address bar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endParaRPr lang="en-US" b="0" dirty="0"/>
          </a:p>
          <a:p>
            <a:pPr marL="0" indent="0">
              <a:spcBef>
                <a:spcPts val="2400"/>
              </a:spcBef>
              <a:buNone/>
            </a:pPr>
            <a:r>
              <a:rPr lang="en-US" b="0" dirty="0"/>
              <a:t>Number of users who detected </a:t>
            </a:r>
            <a:r>
              <a:rPr lang="en-US" sz="2000" b="0" dirty="0"/>
              <a:t>HTTP </a:t>
            </a:r>
            <a:r>
              <a:rPr lang="en-US" b="0" dirty="0"/>
              <a:t>downgrade:     0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04899"/>
            <a:ext cx="3657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104900"/>
            <a:ext cx="34137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67200" y="1295400"/>
            <a:ext cx="52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⟶ </a:t>
            </a:r>
            <a:endParaRPr lang="en-US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106F8C-503C-A14D-9A3F-1080237F7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02"/>
          <a:stretch/>
        </p:blipFill>
        <p:spPr>
          <a:xfrm>
            <a:off x="2254827" y="3031430"/>
            <a:ext cx="4914900" cy="85477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419600" y="2667000"/>
            <a:ext cx="1219200" cy="50063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Defense:   Strict Transport Security (HSTS)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0"/>
            <a:ext cx="8534400" cy="30289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/>
              <a:t>Header tells browser to always connect over HTTPS</a:t>
            </a:r>
            <a:endParaRPr lang="en-US" sz="1900" b="0" dirty="0"/>
          </a:p>
          <a:p>
            <a:pPr marL="0" indent="0">
              <a:lnSpc>
                <a:spcPct val="140000"/>
              </a:lnSpc>
              <a:spcBef>
                <a:spcPts val="1728"/>
              </a:spcBef>
              <a:buNone/>
            </a:pPr>
            <a:r>
              <a:rPr lang="en-US" dirty="0"/>
              <a:t>S</a:t>
            </a:r>
            <a:r>
              <a:rPr lang="en-US" b="0" dirty="0"/>
              <a:t>ubsequent visits must be over HTTPS      </a:t>
            </a:r>
            <a:r>
              <a:rPr lang="en-US" sz="2000" b="0" dirty="0"/>
              <a:t>(self signed certs result in an error)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Browser refuses to connect over HTTP or if </a:t>
            </a:r>
            <a:r>
              <a:rPr lang="en-US"/>
              <a:t>site presents an invalid </a:t>
            </a:r>
            <a:r>
              <a:rPr lang="en-US" dirty="0"/>
              <a:t>cert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Requires that </a:t>
            </a:r>
            <a:r>
              <a:rPr lang="en-US" u="sng" dirty="0"/>
              <a:t>entire</a:t>
            </a:r>
            <a:r>
              <a:rPr lang="en-US" dirty="0"/>
              <a:t> site be served over </a:t>
            </a:r>
            <a:r>
              <a:rPr lang="en-US" u="sng" dirty="0"/>
              <a:t>valid</a:t>
            </a:r>
            <a:r>
              <a:rPr lang="en-US" dirty="0"/>
              <a:t> HTTPS</a:t>
            </a:r>
          </a:p>
          <a:p>
            <a:pPr marL="0" indent="0">
              <a:lnSpc>
                <a:spcPct val="200000"/>
              </a:lnSpc>
              <a:spcBef>
                <a:spcPts val="1176"/>
              </a:spcBef>
              <a:buNone/>
            </a:pPr>
            <a:r>
              <a:rPr lang="en-US" b="0" dirty="0"/>
              <a:t>HSTS flag </a:t>
            </a:r>
            <a:r>
              <a:rPr lang="en-US" sz="2200" b="0" dirty="0"/>
              <a:t>deleted when user “clears private data” :    security vs. privacy</a:t>
            </a:r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" y="1222548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7852946" y="1222548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19200" y="1428750"/>
            <a:ext cx="6553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21738" y="1184448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1047750"/>
            <a:ext cx="66188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  max-age=</a:t>
            </a:r>
            <a:r>
              <a:rPr lang="is-IS" dirty="0"/>
              <a:t>63072000</a:t>
            </a:r>
            <a:r>
              <a:rPr lang="en-US" dirty="0"/>
              <a:t>;   </a:t>
            </a:r>
            <a:r>
              <a:rPr lang="en-US" dirty="0" err="1"/>
              <a:t>includeSubDomains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(ignored if not over HTTPS)</a:t>
            </a:r>
          </a:p>
        </p:txBody>
      </p:sp>
    </p:spTree>
    <p:extLst>
      <p:ext uri="{BB962C8B-B14F-4D97-AF65-F5344CB8AC3E}">
        <p14:creationId xmlns:p14="http://schemas.microsoft.com/office/powerpoint/2010/main" val="35009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Preloaded HSTS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3959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hstspreload.org</a:t>
            </a:r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299529"/>
            <a:ext cx="753129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 max-age=63072000;   </a:t>
            </a:r>
            <a:r>
              <a:rPr lang="en-US" dirty="0" err="1"/>
              <a:t>includeSubDomains</a:t>
            </a:r>
            <a:r>
              <a:rPr lang="en-US" dirty="0"/>
              <a:t>;   </a:t>
            </a:r>
            <a:r>
              <a:rPr lang="en-US" sz="2000" b="1" dirty="0"/>
              <a:t>preload</a:t>
            </a:r>
          </a:p>
          <a:p>
            <a:endParaRPr lang="en-US" sz="2000" b="1" dirty="0"/>
          </a:p>
          <a:p>
            <a:r>
              <a:rPr lang="en-US" sz="2000" dirty="0"/>
              <a:t>Preload list hard-coded in Chrome source code.   Examples:</a:t>
            </a:r>
            <a:br>
              <a:rPr lang="en-US" sz="2000" dirty="0"/>
            </a:br>
            <a:r>
              <a:rPr lang="en-US" sz="2000" dirty="0"/>
              <a:t>     	</a:t>
            </a:r>
            <a:r>
              <a:rPr lang="en-US" dirty="0"/>
              <a:t>Google, </a:t>
            </a:r>
            <a:r>
              <a:rPr lang="en-US" dirty="0" err="1"/>
              <a:t>Paypal</a:t>
            </a:r>
            <a:r>
              <a:rPr lang="en-US" dirty="0"/>
              <a:t>, Twitter, Simple, </a:t>
            </a:r>
            <a:r>
              <a:rPr lang="en-US" dirty="0" err="1"/>
              <a:t>Linode</a:t>
            </a:r>
            <a:r>
              <a:rPr lang="en-US" dirty="0"/>
              <a:t>, Stripe, </a:t>
            </a:r>
            <a:r>
              <a:rPr lang="en-US" dirty="0" err="1"/>
              <a:t>Lastpass</a:t>
            </a:r>
            <a:r>
              <a:rPr lang="en-US" dirty="0"/>
              <a:t>,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9" y="1368942"/>
            <a:ext cx="7620000" cy="1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2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CSP:  </a:t>
            </a:r>
            <a:r>
              <a:rPr lang="en-US" sz="4000" dirty="0">
                <a:latin typeface="Arial"/>
                <a:cs typeface="Arial"/>
              </a:rPr>
              <a:t>upgrade-insecure-requests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763000" cy="1554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problem:  many pages use   </a:t>
            </a:r>
            <a:r>
              <a:rPr lang="en-US" b="1" dirty="0">
                <a:solidFill>
                  <a:srgbClr val="0000FF"/>
                </a:solidFill>
              </a:rPr>
              <a:t>&lt;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src</a:t>
            </a:r>
            <a:r>
              <a:rPr lang="en-US" b="1" dirty="0">
                <a:solidFill>
                  <a:srgbClr val="0000FF"/>
                </a:solidFill>
              </a:rPr>
              <a:t>=“</a:t>
            </a:r>
            <a:r>
              <a:rPr lang="en-US" b="1" u="sng" dirty="0">
                <a:solidFill>
                  <a:srgbClr val="FF0000"/>
                </a:solidFill>
              </a:rPr>
              <a:t>http</a:t>
            </a:r>
            <a:r>
              <a:rPr lang="en-US" b="1" dirty="0">
                <a:solidFill>
                  <a:srgbClr val="0000FF"/>
                </a:solidFill>
              </a:rPr>
              <a:t>://</a:t>
            </a:r>
            <a:r>
              <a:rPr lang="en-US" b="1" dirty="0" err="1">
                <a:solidFill>
                  <a:srgbClr val="0000FF"/>
                </a:solidFill>
              </a:rPr>
              <a:t>site.com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”&gt;</a:t>
            </a:r>
          </a:p>
          <a:p>
            <a:r>
              <a:rPr lang="en-US" dirty="0">
                <a:solidFill>
                  <a:srgbClr val="000000"/>
                </a:solidFill>
              </a:rPr>
              <a:t>Makes it difficult to migrate a section of a site to HTTPS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u="sng" dirty="0">
                <a:solidFill>
                  <a:srgbClr val="000000"/>
                </a:solidFill>
              </a:rPr>
              <a:t>Solution</a:t>
            </a:r>
            <a:r>
              <a:rPr lang="en-US" dirty="0">
                <a:solidFill>
                  <a:srgbClr val="000000"/>
                </a:solidFill>
              </a:rPr>
              <a:t>:    gradual transition using CSP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2998678"/>
            <a:ext cx="4374014" cy="155427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://othersite.com/img”&gt;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522130"/>
            <a:ext cx="676624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Content-Security-Policy: upgrade-insecure-requests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://site.com/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998678"/>
            <a:ext cx="4191000" cy="155427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43400" y="3455878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4166830"/>
            <a:ext cx="838200" cy="3810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Certificates: wrong issuance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04" y="895350"/>
            <a:ext cx="8907696" cy="4012369"/>
          </a:xfrm>
        </p:spPr>
        <p:txBody>
          <a:bodyPr>
            <a:normAutofit fontScale="85000" lnSpcReduction="10000"/>
          </a:bodyPr>
          <a:lstStyle/>
          <a:p>
            <a:pPr marL="57150" indent="0">
              <a:lnSpc>
                <a:spcPct val="130000"/>
              </a:lnSpc>
              <a:buNone/>
            </a:pPr>
            <a:r>
              <a:rPr lang="en-US" b="0" dirty="0"/>
              <a:t>2011:   </a:t>
            </a:r>
            <a:r>
              <a:rPr lang="en-US" b="1" dirty="0" err="1"/>
              <a:t>Comodo</a:t>
            </a:r>
            <a:r>
              <a:rPr lang="en-US" b="0" dirty="0"/>
              <a:t> and </a:t>
            </a:r>
            <a:r>
              <a:rPr lang="en-US" b="1" dirty="0" err="1"/>
              <a:t>DigiNotar</a:t>
            </a:r>
            <a:r>
              <a:rPr lang="en-US" b="0" dirty="0"/>
              <a:t> CAs hacked, issue certs for  Gmail,  Yahoo! Mail, …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2013:   </a:t>
            </a:r>
            <a:r>
              <a:rPr lang="en-US" b="1" dirty="0" err="1"/>
              <a:t>TurkTrust</a:t>
            </a:r>
            <a:r>
              <a:rPr lang="en-US" dirty="0"/>
              <a:t> issued cert. for </a:t>
            </a:r>
            <a:r>
              <a:rPr lang="en-US" dirty="0" err="1"/>
              <a:t>gmail.com</a:t>
            </a:r>
            <a:r>
              <a:rPr lang="en-US" dirty="0"/>
              <a:t>   </a:t>
            </a:r>
            <a:r>
              <a:rPr lang="en-US" sz="2000" dirty="0"/>
              <a:t>(discovered by pinning)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2014:   </a:t>
            </a:r>
            <a:r>
              <a:rPr lang="en-US" b="1" dirty="0"/>
              <a:t>Indian NIC </a:t>
            </a:r>
            <a:r>
              <a:rPr lang="en-US" sz="2000" dirty="0"/>
              <a:t>(intermediate CA trusted by the root CA </a:t>
            </a:r>
            <a:r>
              <a:rPr lang="en-US" sz="2000" b="1" dirty="0" err="1"/>
              <a:t>IndiaCCA</a:t>
            </a:r>
            <a:r>
              <a:rPr lang="en-US" sz="2000" dirty="0"/>
              <a:t>) </a:t>
            </a:r>
            <a:r>
              <a:rPr lang="en-US" dirty="0"/>
              <a:t>issue certs</a:t>
            </a:r>
            <a:br>
              <a:rPr lang="en-US" dirty="0"/>
            </a:br>
            <a:r>
              <a:rPr lang="en-US" dirty="0"/>
              <a:t>	for Google and Yahoo! domains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2000" dirty="0"/>
              <a:t>	</a:t>
            </a:r>
            <a:r>
              <a:rPr lang="en-US" dirty="0"/>
              <a:t>Result:   (1) India CCA revoked NIC’s intermediate certificate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	(2) Chrome restricts India CCA root to only seven Indian domains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2016:   </a:t>
            </a:r>
            <a:r>
              <a:rPr lang="en-US" b="1" dirty="0" err="1"/>
              <a:t>WoSign</a:t>
            </a:r>
            <a:r>
              <a:rPr lang="en-US" b="1" dirty="0"/>
              <a:t> </a:t>
            </a:r>
            <a:r>
              <a:rPr lang="en-US" dirty="0"/>
              <a:t>(Chinese CA) issues cert for GitHub domain </a:t>
            </a:r>
            <a:r>
              <a:rPr lang="en-US" sz="1900" dirty="0"/>
              <a:t>(among other issues)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dirty="0"/>
              <a:t>Result:  </a:t>
            </a:r>
            <a:r>
              <a:rPr lang="en-US" dirty="0" err="1"/>
              <a:t>WoSign</a:t>
            </a:r>
            <a:r>
              <a:rPr lang="en-US" dirty="0"/>
              <a:t> certs no longer trusted by Chrome and Firefox</a:t>
            </a:r>
            <a:endParaRPr lang="en-US" b="0" dirty="0"/>
          </a:p>
          <a:p>
            <a:pPr marL="57150" indent="0">
              <a:buNone/>
            </a:pPr>
            <a:endParaRPr lang="en-US" sz="2000" b="0" dirty="0"/>
          </a:p>
          <a:p>
            <a:pPr marL="57150" indent="0">
              <a:buNone/>
            </a:pPr>
            <a:r>
              <a:rPr lang="en-US" sz="2800" b="0" dirty="0"/>
              <a:t>⇒  </a:t>
            </a:r>
            <a:r>
              <a:rPr lang="en-US" b="0" dirty="0"/>
              <a:t>enables eavesdropping w/o a warning on user’s session</a:t>
            </a:r>
            <a:endParaRPr lang="en-US" sz="2000" b="0" dirty="0"/>
          </a:p>
          <a:p>
            <a:pPr marL="5715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16971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Man in the middle attack using rogue cert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95750"/>
            <a:ext cx="7772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Attacker proxies data between user and bank.   </a:t>
            </a:r>
            <a:br>
              <a:rPr lang="en-US" b="0" dirty="0"/>
            </a:br>
            <a:r>
              <a:rPr lang="en-US" b="0" dirty="0"/>
              <a:t>Sees all traffic and can modify data at will.</a:t>
            </a:r>
          </a:p>
        </p:txBody>
      </p:sp>
      <p:pic>
        <p:nvPicPr>
          <p:cNvPr id="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1" y="1460361"/>
            <a:ext cx="669341" cy="512486"/>
          </a:xfrm>
          <a:prstGeom prst="rect">
            <a:avLst/>
          </a:prstGeom>
          <a:noFill/>
        </p:spPr>
      </p:pic>
      <p:sp>
        <p:nvSpPr>
          <p:cNvPr id="5" name="tower"/>
          <p:cNvSpPr>
            <a:spLocks noEditPoints="1" noChangeArrowheads="1"/>
          </p:cNvSpPr>
          <p:nvPr/>
        </p:nvSpPr>
        <p:spPr bwMode="auto">
          <a:xfrm>
            <a:off x="4267200" y="146036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615868" y="151751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7834" y="1257300"/>
            <a:ext cx="64633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bank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143000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0200" y="1200150"/>
            <a:ext cx="5715000" cy="400110"/>
            <a:chOff x="1600200" y="2133600"/>
            <a:chExt cx="5715000" cy="533479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1600200" y="2590800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1188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4800600" y="26055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3192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315200" y="857250"/>
            <a:ext cx="12954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BankCert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33800" y="857250"/>
            <a:ext cx="16002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+mn-lt"/>
              </a:rPr>
              <a:t>Badguy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53000" y="1657350"/>
            <a:ext cx="2514600" cy="400110"/>
            <a:chOff x="4953000" y="2743201"/>
            <a:chExt cx="2514600" cy="5334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>
              <a:off x="4953000" y="319603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flipH="1">
              <a:off x="5065866" y="2743201"/>
              <a:ext cx="203676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Bank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1657350"/>
            <a:ext cx="2514600" cy="400110"/>
            <a:chOff x="1600200" y="2743200"/>
            <a:chExt cx="2514600" cy="5334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1600200" y="32151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flipH="1">
              <a:off x="1676400" y="2743200"/>
              <a:ext cx="212304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rogue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>
            <a:off x="0" y="742950"/>
            <a:ext cx="2819400" cy="342900"/>
          </a:xfrm>
          <a:prstGeom prst="wedgeRoundRectCallout">
            <a:avLst>
              <a:gd name="adj1" fmla="val -10371"/>
              <a:gd name="adj2" fmla="val 1560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GET </a:t>
            </a:r>
            <a:r>
              <a:rPr lang="en-US" sz="2000" b="1" dirty="0">
                <a:latin typeface="+mn-lt"/>
              </a:rPr>
              <a:t>https</a:t>
            </a:r>
            <a:r>
              <a:rPr lang="en-US" sz="2000" dirty="0">
                <a:latin typeface="+mn-lt"/>
              </a:rPr>
              <a:t>://bank.com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14400" y="2571751"/>
            <a:ext cx="7154228" cy="769385"/>
            <a:chOff x="914400" y="3962397"/>
            <a:chExt cx="7154228" cy="102584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295400" y="4419600"/>
              <a:ext cx="2971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4800600" y="4419600"/>
              <a:ext cx="3124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828800" y="3962398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0218" y="3962397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2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1032" y="4491334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0600" y="3257550"/>
            <a:ext cx="3429000" cy="400110"/>
            <a:chOff x="990600" y="4876799"/>
            <a:chExt cx="3429000" cy="533479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990600" y="533400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389182" y="487679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24400" y="3285772"/>
            <a:ext cx="3429000" cy="400110"/>
            <a:chOff x="4724400" y="4914429"/>
            <a:chExt cx="3429000" cy="533479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4724400" y="535311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122982" y="491442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1" y="2114550"/>
            <a:ext cx="3066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(cert for Bank by a valid CA)</a:t>
            </a:r>
          </a:p>
        </p:txBody>
      </p:sp>
    </p:spTree>
    <p:extLst>
      <p:ext uri="{BB962C8B-B14F-4D97-AF65-F5344CB8AC3E}">
        <p14:creationId xmlns:p14="http://schemas.microsoft.com/office/powerpoint/2010/main" val="27638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What to do?      </a:t>
            </a:r>
            <a:r>
              <a:rPr lang="en-US" sz="2400" b="0" dirty="0"/>
              <a:t>(many good ideas)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915400" cy="4114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2376"/>
              </a:spcBef>
              <a:buAutoNum type="arabicPeriod"/>
            </a:pPr>
            <a:r>
              <a:rPr lang="en-US" b="1" dirty="0"/>
              <a:t>Public-key pinning  (static pins)</a:t>
            </a:r>
            <a:endParaRPr lang="en-US" sz="15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Hardcode list of allowed CAs for certain sites </a:t>
            </a:r>
            <a:r>
              <a:rPr lang="en-US" sz="2000" dirty="0"/>
              <a:t>(Gmail, </a:t>
            </a:r>
            <a:r>
              <a:rPr lang="en-US" sz="2000" dirty="0" err="1"/>
              <a:t>facebook</a:t>
            </a:r>
            <a:r>
              <a:rPr lang="en-US" sz="2000" dirty="0"/>
              <a:t>, …)</a:t>
            </a:r>
            <a:endParaRPr lang="en-US" b="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B</a:t>
            </a:r>
            <a:r>
              <a:rPr lang="en-US" b="0" dirty="0"/>
              <a:t>rowser rejects certs issued by a CA not on list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Now deprecated  (because often incorrectly used in practice)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Certificate Transparency (CT)</a:t>
            </a:r>
            <a:r>
              <a:rPr lang="en-US" b="0" dirty="0"/>
              <a:t>:   </a:t>
            </a:r>
            <a:r>
              <a:rPr lang="en-US" sz="1900" b="0" dirty="0"/>
              <a:t>[LL’12]</a:t>
            </a:r>
          </a:p>
          <a:p>
            <a:pPr marL="857250" lvl="1" indent="-457200"/>
            <a:r>
              <a:rPr lang="en-US" b="0" dirty="0"/>
              <a:t>idea:  CA’s must advertise a log of </a:t>
            </a:r>
            <a:r>
              <a:rPr lang="en-US" u="sng" dirty="0"/>
              <a:t>all</a:t>
            </a:r>
            <a:r>
              <a:rPr lang="en-US" b="0" dirty="0"/>
              <a:t> certs. they issued</a:t>
            </a:r>
          </a:p>
          <a:p>
            <a:pPr marL="857250" lvl="1" indent="-457200"/>
            <a:r>
              <a:rPr lang="en-US" dirty="0"/>
              <a:t>Browser will only use a cert if it is published on (two) log servers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r>
              <a:rPr lang="en-US" b="0" dirty="0"/>
              <a:t>Server attaches </a:t>
            </a:r>
            <a:r>
              <a:rPr lang="en-US"/>
              <a:t>to certificate a </a:t>
            </a:r>
            <a:r>
              <a:rPr lang="en-US" b="0" dirty="0"/>
              <a:t>signed statement from log (SCT)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dirty="0"/>
              <a:t>Companies can scan logs to look for invalid issuance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5081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 Model:   Network Attacker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Network Attacker: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Controls network infrastructure:     </a:t>
            </a:r>
            <a:r>
              <a:rPr lang="en-US" sz="2000" dirty="0"/>
              <a:t>Routers,   DNS</a:t>
            </a:r>
            <a:endParaRPr lang="en-US" dirty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E</a:t>
            </a:r>
            <a:r>
              <a:rPr lang="en-US" sz="2400" b="0" dirty="0"/>
              <a:t>avesdrops, injects, blocks, and modifies packets</a:t>
            </a:r>
          </a:p>
          <a:p>
            <a:pPr lvl="1"/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Examples:</a:t>
            </a:r>
          </a:p>
          <a:p>
            <a:pPr>
              <a:spcBef>
                <a:spcPts val="1200"/>
              </a:spcBef>
            </a:pPr>
            <a:r>
              <a:rPr lang="en-US" dirty="0"/>
              <a:t>Wireless network at Internet Café</a:t>
            </a:r>
          </a:p>
          <a:p>
            <a:pPr>
              <a:spcBef>
                <a:spcPts val="1200"/>
              </a:spcBef>
            </a:pPr>
            <a:r>
              <a:rPr lang="en-US" dirty="0"/>
              <a:t>Internet access at hotels   </a:t>
            </a:r>
            <a:r>
              <a:rPr lang="en-US" sz="2000" dirty="0"/>
              <a:t>(</a:t>
            </a:r>
            <a:r>
              <a:rPr lang="en-US" sz="2000" dirty="0" err="1"/>
              <a:t>untrusted</a:t>
            </a:r>
            <a:r>
              <a:rPr lang="en-US" sz="2000" dirty="0"/>
              <a:t> ISP)</a:t>
            </a:r>
            <a:endParaRPr lang="en-US" dirty="0"/>
          </a:p>
        </p:txBody>
      </p:sp>
      <p:pic>
        <p:nvPicPr>
          <p:cNvPr id="20486" name="Picture 16" descr="evil-ro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20015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878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3B5F-BB60-9943-AA45-D199BF89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60772-117F-284C-B8FB-7EC7A9A5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895350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April 30, 2018:    CT required by chrome </a:t>
            </a:r>
          </a:p>
          <a:p>
            <a:r>
              <a:rPr lang="en-US" dirty="0"/>
              <a:t>Required for all certificates with a path to a trusted root CA</a:t>
            </a:r>
          </a:p>
          <a:p>
            <a:pPr marL="0" indent="0">
              <a:buNone/>
            </a:pPr>
            <a:r>
              <a:rPr lang="en-US" dirty="0"/>
              <a:t>	(not required for an installed root CA)</a:t>
            </a:r>
          </a:p>
          <a:p>
            <a:r>
              <a:rPr lang="en-US" dirty="0"/>
              <a:t>Otherwise:   HTTPS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C2BAA-0F0D-BA4E-AFCD-D8091E1FA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7" b="30387"/>
          <a:stretch/>
        </p:blipFill>
        <p:spPr>
          <a:xfrm>
            <a:off x="4419600" y="2343150"/>
            <a:ext cx="4724400" cy="19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CBBC8-6EF5-5E47-B353-A95513FB7764}"/>
              </a:ext>
            </a:extLst>
          </p:cNvPr>
          <p:cNvSpPr txBox="1"/>
          <p:nvPr/>
        </p:nvSpPr>
        <p:spPr>
          <a:xfrm>
            <a:off x="152400" y="3105150"/>
            <a:ext cx="5170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Cert for </a:t>
            </a:r>
            <a:r>
              <a:rPr lang="en-US" sz="2400" b="1" dirty="0" err="1"/>
              <a:t>crypto.stanford.edu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published on five logs:</a:t>
            </a:r>
          </a:p>
          <a:p>
            <a:pPr lvl="1" fontAlgn="ctr"/>
            <a:r>
              <a:rPr lang="en-US" sz="2400" dirty="0"/>
              <a:t>cloudflare_nimbus2018</a:t>
            </a:r>
          </a:p>
          <a:p>
            <a:pPr lvl="1" fontAlgn="ctr"/>
            <a:r>
              <a:rPr lang="en-US" sz="2400" dirty="0"/>
              <a:t>google_argon2018,   </a:t>
            </a:r>
            <a:r>
              <a:rPr lang="en-US" sz="2400" dirty="0" err="1"/>
              <a:t>google_aviator</a:t>
            </a:r>
            <a:endParaRPr lang="en-US" sz="2400" dirty="0"/>
          </a:p>
          <a:p>
            <a:pPr lvl="1" fontAlgn="ctr"/>
            <a:r>
              <a:rPr lang="en-US" sz="2400" dirty="0" err="1"/>
              <a:t>google_pilot</a:t>
            </a:r>
            <a:r>
              <a:rPr lang="en-US" sz="2400" dirty="0"/>
              <a:t>,   </a:t>
            </a:r>
            <a:r>
              <a:rPr lang="en-US" sz="2400" dirty="0" err="1"/>
              <a:t>google_rocketeer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2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Mixed Content:  HTTP and HTTPS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Page loads over HTTPS, but contains content over HTTP</a:t>
            </a:r>
          </a:p>
          <a:p>
            <a:pPr marL="0" indent="0">
              <a:buNone/>
            </a:pPr>
            <a:r>
              <a:rPr lang="en-US" dirty="0"/>
              <a:t>		(e.g.     &lt;script   </a:t>
            </a:r>
            <a:r>
              <a:rPr lang="en-US" dirty="0" err="1"/>
              <a:t>src</a:t>
            </a:r>
            <a:r>
              <a:rPr lang="en-US" dirty="0"/>
              <a:t>=“</a:t>
            </a:r>
            <a:r>
              <a:rPr lang="en-US" dirty="0">
                <a:solidFill>
                  <a:srgbClr val="FF0000"/>
                </a:solidFill>
              </a:rPr>
              <a:t>http</a:t>
            </a:r>
            <a:r>
              <a:rPr lang="en-US" dirty="0"/>
              <a:t>://.../script.js&gt;  )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0" dirty="0"/>
              <a:t>⇒  Active network attacker can hijack session</a:t>
            </a:r>
          </a:p>
          <a:p>
            <a:pPr marL="0" indent="0">
              <a:buNone/>
            </a:pPr>
            <a:r>
              <a:rPr lang="en-US" b="0" dirty="0"/>
              <a:t>		by modifying script en-route to browser</a:t>
            </a:r>
          </a:p>
          <a:p>
            <a:pPr marL="0" indent="0"/>
            <a:endParaRPr lang="en-US" b="0" dirty="0"/>
          </a:p>
          <a:p>
            <a:endParaRPr lang="en-US" dirty="0"/>
          </a:p>
          <a:p>
            <a:pPr marL="1143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09950"/>
            <a:ext cx="3276600" cy="120015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7" name="TextBox 6"/>
          <p:cNvSpPr txBox="1"/>
          <p:nvPr/>
        </p:nvSpPr>
        <p:spPr>
          <a:xfrm>
            <a:off x="122238" y="3624262"/>
            <a:ext cx="5731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IE7: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1" y="3562350"/>
            <a:ext cx="1499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Old Chrome:</a:t>
            </a:r>
          </a:p>
        </p:txBody>
      </p:sp>
      <p:pic>
        <p:nvPicPr>
          <p:cNvPr id="9" name="Picture 8" descr="Screen Shot 2011-11-02 at 2.22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2"/>
          <a:stretch/>
        </p:blipFill>
        <p:spPr>
          <a:xfrm>
            <a:off x="4633921" y="3905250"/>
            <a:ext cx="4357679" cy="342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1" y="1885950"/>
            <a:ext cx="2878628" cy="445532"/>
            <a:chOff x="4953001" y="1885950"/>
            <a:chExt cx="2878628" cy="445532"/>
          </a:xfrm>
        </p:grpSpPr>
        <p:sp>
          <p:nvSpPr>
            <p:cNvPr id="4" name="Left Brace 3"/>
            <p:cNvSpPr/>
            <p:nvPr/>
          </p:nvSpPr>
          <p:spPr>
            <a:xfrm rot="16200000">
              <a:off x="5143501" y="1695450"/>
              <a:ext cx="152399" cy="533400"/>
            </a:xfrm>
            <a:prstGeom prst="leftBrac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200" y="196215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never write this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92889" y="2060222"/>
              <a:ext cx="945444" cy="104622"/>
            </a:xfrm>
            <a:custGeom>
              <a:avLst/>
              <a:gdLst>
                <a:gd name="connsiteX0" fmla="*/ 945444 w 945444"/>
                <a:gd name="connsiteY0" fmla="*/ 84667 h 104622"/>
                <a:gd name="connsiteX1" fmla="*/ 536222 w 945444"/>
                <a:gd name="connsiteY1" fmla="*/ 98778 h 104622"/>
                <a:gd name="connsiteX2" fmla="*/ 0 w 945444"/>
                <a:gd name="connsiteY2" fmla="*/ 0 h 1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444" h="104622">
                  <a:moveTo>
                    <a:pt x="945444" y="84667"/>
                  </a:moveTo>
                  <a:cubicBezTo>
                    <a:pt x="819620" y="98778"/>
                    <a:pt x="693796" y="112889"/>
                    <a:pt x="536222" y="98778"/>
                  </a:cubicBezTo>
                  <a:cubicBezTo>
                    <a:pt x="378648" y="84667"/>
                    <a:pt x="0" y="0"/>
                    <a:pt x="0" y="0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79403" y="4695735"/>
            <a:ext cx="291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Mostly ignored by users </a:t>
            </a:r>
            <a:r>
              <a:rPr lang="mr-IN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https://badssl.com     </a:t>
            </a:r>
            <a:r>
              <a:rPr lang="en-US" sz="2400" dirty="0"/>
              <a:t>(Chrome 90,  2021)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Mixed script:    </a:t>
            </a:r>
            <a:r>
              <a:rPr lang="en-US" sz="1800" b="1" dirty="0"/>
              <a:t>&lt;script </a:t>
            </a:r>
            <a:r>
              <a:rPr lang="en-US" sz="1800" b="1" dirty="0" err="1"/>
              <a:t>src</a:t>
            </a:r>
            <a:r>
              <a:rPr lang="en-US" sz="1800" b="1" dirty="0"/>
              <a:t>="http://mixed-script.badssl.com/nonsecure.js"&gt;&lt;/script&gt;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Mixed form:      </a:t>
            </a:r>
            <a:r>
              <a:rPr lang="en-US" sz="1800" b="1" dirty="0"/>
              <a:t>&lt;form action="http://</a:t>
            </a:r>
            <a:r>
              <a:rPr lang="en-US" sz="1800" b="1" dirty="0" err="1"/>
              <a:t>http.badssl.com</a:t>
            </a:r>
            <a:r>
              <a:rPr lang="en-US" sz="1800" b="1" dirty="0"/>
              <a:t>/resources/</a:t>
            </a:r>
            <a:r>
              <a:rPr lang="en-US" sz="1800" b="1" dirty="0" err="1"/>
              <a:t>submit.html</a:t>
            </a:r>
            <a:r>
              <a:rPr lang="en-US" sz="1800" b="1" dirty="0"/>
              <a:t>"&gt;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1106365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2354818"/>
            <a:ext cx="5594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script is not loaded!   developer tools show an error.</a:t>
            </a:r>
          </a:p>
        </p:txBody>
      </p:sp>
      <p:sp>
        <p:nvSpPr>
          <p:cNvPr id="12" name="Oval 11"/>
          <p:cNvSpPr/>
          <p:nvPr/>
        </p:nvSpPr>
        <p:spPr>
          <a:xfrm>
            <a:off x="3657600" y="318135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740" y="4474517"/>
            <a:ext cx="459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Warning if user tries to submit data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2952750"/>
            <a:ext cx="8763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D458E40-ED4C-5444-A9B8-1524A6D4A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15964"/>
            <a:ext cx="3289300" cy="43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83F833-4E9F-3142-9DEF-E97CF21D4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30514"/>
            <a:ext cx="3289300" cy="431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C470C0-3704-9D4C-9407-E3366D09E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93" b="7429"/>
          <a:stretch/>
        </p:blipFill>
        <p:spPr>
          <a:xfrm>
            <a:off x="5562599" y="3830513"/>
            <a:ext cx="3298743" cy="10272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10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4.  Peeking through TLS:  traffic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2914650"/>
          </a:xfrm>
        </p:spPr>
        <p:txBody>
          <a:bodyPr>
            <a:normAutofit/>
          </a:bodyPr>
          <a:lstStyle/>
          <a:p>
            <a:r>
              <a:rPr lang="en-US" b="0" dirty="0"/>
              <a:t>Network traffic reveals length of HTTPS packets</a:t>
            </a:r>
          </a:p>
          <a:p>
            <a:pPr lvl="1">
              <a:spcAft>
                <a:spcPts val="3000"/>
              </a:spcAft>
            </a:pPr>
            <a:r>
              <a:rPr lang="en-US" dirty="0"/>
              <a:t>TLS supports up to 256 bytes of padding</a:t>
            </a:r>
          </a:p>
          <a:p>
            <a:pPr>
              <a:spcAft>
                <a:spcPts val="1200"/>
              </a:spcAft>
            </a:pPr>
            <a:r>
              <a:rPr lang="en-US" b="0" dirty="0"/>
              <a:t>Some sites interact frequently with the web server</a:t>
            </a:r>
            <a:endParaRPr lang="en-US" dirty="0"/>
          </a:p>
          <a:p>
            <a:pPr lvl="1">
              <a:spcAft>
                <a:spcPts val="3000"/>
              </a:spcAft>
            </a:pPr>
            <a:r>
              <a:rPr lang="en-US" b="0" dirty="0"/>
              <a:t>These interactions expose specific internal state of the page</a:t>
            </a:r>
          </a:p>
        </p:txBody>
      </p:sp>
      <p:sp>
        <p:nvSpPr>
          <p:cNvPr id="4" name="Explosion 2 3"/>
          <p:cNvSpPr/>
          <p:nvPr/>
        </p:nvSpPr>
        <p:spPr>
          <a:xfrm>
            <a:off x="2438400" y="4171950"/>
            <a:ext cx="2438400" cy="85725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4500517"/>
            <a:ext cx="39624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Chen, Wang, Wang, Zhang, 2010</a:t>
            </a:r>
          </a:p>
        </p:txBody>
      </p:sp>
    </p:spTree>
    <p:extLst>
      <p:ext uri="{BB962C8B-B14F-4D97-AF65-F5344CB8AC3E}">
        <p14:creationId xmlns:p14="http://schemas.microsoft.com/office/powerpoint/2010/main" val="3141428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7150"/>
            <a:ext cx="8915400" cy="708422"/>
          </a:xfrm>
        </p:spPr>
        <p:txBody>
          <a:bodyPr>
            <a:normAutofit fontScale="90000"/>
          </a:bodyPr>
          <a:lstStyle/>
          <a:p>
            <a:r>
              <a:rPr lang="en-US" dirty="0"/>
              <a:t>Peeking </a:t>
            </a:r>
            <a:r>
              <a:rPr lang="en-US"/>
              <a:t>through TLS: </a:t>
            </a:r>
            <a:r>
              <a:rPr lang="en-US" dirty="0"/>
              <a:t>an example  </a:t>
            </a:r>
            <a:r>
              <a:rPr lang="en-US" sz="2000" dirty="0"/>
              <a:t>[CWWZ’10]</a:t>
            </a:r>
          </a:p>
        </p:txBody>
      </p:sp>
      <p:pic>
        <p:nvPicPr>
          <p:cNvPr id="4" name="Picture 3" descr="statemach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360" y="1028700"/>
            <a:ext cx="6375358" cy="25005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3943350"/>
            <a:ext cx="78486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/>
              <a:t>	Vulnerabilities in an online tax application</a:t>
            </a:r>
          </a:p>
          <a:p>
            <a:r>
              <a:rPr lang="en-US" dirty="0"/>
              <a:t>	</a:t>
            </a:r>
            <a:r>
              <a:rPr lang="en-US" sz="2400" dirty="0"/>
              <a:t>No easy fix.    Can also be used to ID Tor traffic</a:t>
            </a:r>
          </a:p>
        </p:txBody>
      </p:sp>
    </p:spTree>
    <p:extLst>
      <p:ext uri="{BB962C8B-B14F-4D97-AF65-F5344CB8AC3E}">
        <p14:creationId xmlns:p14="http://schemas.microsoft.com/office/powerpoint/2010/main" val="4549427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</p:spTree>
    <p:extLst>
      <p:ext uri="{BB962C8B-B14F-4D97-AF65-F5344CB8AC3E}">
        <p14:creationId xmlns:p14="http://schemas.microsoft.com/office/powerpoint/2010/main" val="282127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TLS overview:  (1) DH key exchange</a:t>
            </a:r>
          </a:p>
        </p:txBody>
      </p:sp>
      <p:sp>
        <p:nvSpPr>
          <p:cNvPr id="41" name="Content Placeholder 39"/>
          <p:cNvSpPr txBox="1">
            <a:spLocks/>
          </p:cNvSpPr>
          <p:nvPr/>
        </p:nvSpPr>
        <p:spPr bwMode="auto">
          <a:xfrm>
            <a:off x="457200" y="754316"/>
            <a:ext cx="8534400" cy="11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Anonymous key exchange secure against eavesdropping: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/>
              <a:t>	</a:t>
            </a:r>
            <a:r>
              <a:rPr lang="en-US" sz="2400" kern="0" dirty="0"/>
              <a:t>The Diffie-Hellman protocol in a group G = </a:t>
            </a:r>
            <a:r>
              <a:rPr lang="en-US" sz="2800" kern="0" dirty="0"/>
              <a:t>{</a:t>
            </a:r>
            <a:r>
              <a:rPr lang="en-US" sz="2400" kern="0" dirty="0"/>
              <a:t>1, g, g</a:t>
            </a:r>
            <a:r>
              <a:rPr lang="en-US" sz="3200" kern="0" baseline="30000" dirty="0"/>
              <a:t>2</a:t>
            </a:r>
            <a:r>
              <a:rPr lang="en-US" sz="2400" kern="0" dirty="0"/>
              <a:t>, g</a:t>
            </a:r>
            <a:r>
              <a:rPr lang="en-US" sz="3200" kern="0" baseline="30000" dirty="0"/>
              <a:t>3</a:t>
            </a:r>
            <a:r>
              <a:rPr lang="en-US" sz="2400" kern="0" dirty="0"/>
              <a:t>, …, g</a:t>
            </a:r>
            <a:r>
              <a:rPr lang="en-US" sz="3200" kern="0" baseline="30000" dirty="0"/>
              <a:t>q-1</a:t>
            </a:r>
            <a:r>
              <a:rPr lang="en-US" sz="2800" kern="0" dirty="0"/>
              <a:t>}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B579FE-5529-F948-AF1C-60CBF7E06D42}"/>
              </a:ext>
            </a:extLst>
          </p:cNvPr>
          <p:cNvSpPr/>
          <p:nvPr/>
        </p:nvSpPr>
        <p:spPr bwMode="auto">
          <a:xfrm>
            <a:off x="1143000" y="2286060"/>
            <a:ext cx="1752600" cy="19239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79DD9-2A4D-4740-B88A-222B92294D1E}"/>
              </a:ext>
            </a:extLst>
          </p:cNvPr>
          <p:cNvSpPr txBox="1"/>
          <p:nvPr/>
        </p:nvSpPr>
        <p:spPr>
          <a:xfrm>
            <a:off x="1238255" y="1885950"/>
            <a:ext cx="1605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 Alice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81357C-C9BB-A740-B0EB-1600A5B7FCD2}"/>
              </a:ext>
            </a:extLst>
          </p:cNvPr>
          <p:cNvSpPr/>
          <p:nvPr/>
        </p:nvSpPr>
        <p:spPr bwMode="auto">
          <a:xfrm>
            <a:off x="6629399" y="2305050"/>
            <a:ext cx="1709121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3C82A3-EB94-7845-82E8-ECC1EB489460}"/>
              </a:ext>
            </a:extLst>
          </p:cNvPr>
          <p:cNvSpPr txBox="1"/>
          <p:nvPr/>
        </p:nvSpPr>
        <p:spPr>
          <a:xfrm>
            <a:off x="6740784" y="18859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119F3-51F9-7D42-9994-DC934401AB2C}"/>
              </a:ext>
            </a:extLst>
          </p:cNvPr>
          <p:cNvSpPr txBox="1"/>
          <p:nvPr/>
        </p:nvSpPr>
        <p:spPr>
          <a:xfrm>
            <a:off x="1186478" y="2452985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⟵ {1,…,q}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E52EAA-86DF-CA40-99A8-191EF5474763}"/>
              </a:ext>
            </a:extLst>
          </p:cNvPr>
          <p:cNvSpPr txBox="1"/>
          <p:nvPr/>
        </p:nvSpPr>
        <p:spPr>
          <a:xfrm>
            <a:off x="6658451" y="245298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 ⟵ {1,…,q}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1340B6-1240-7C4B-9E44-F0F45E181735}"/>
              </a:ext>
            </a:extLst>
          </p:cNvPr>
          <p:cNvGrpSpPr/>
          <p:nvPr/>
        </p:nvGrpSpPr>
        <p:grpSpPr>
          <a:xfrm>
            <a:off x="3124199" y="3530914"/>
            <a:ext cx="3505201" cy="526736"/>
            <a:chOff x="3047999" y="3543359"/>
            <a:chExt cx="3505201" cy="52673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9FD3E5E-5E9B-BD47-B2B6-45040909C9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7999" y="3543359"/>
              <a:ext cx="350520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E674E1-9AE0-9B40-B078-206143F319C3}"/>
                </a:ext>
              </a:extLst>
            </p:cNvPr>
            <p:cNvSpPr txBox="1"/>
            <p:nvPr/>
          </p:nvSpPr>
          <p:spPr>
            <a:xfrm>
              <a:off x="4008626" y="3608430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b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515B7E6-86C4-BF49-B1A7-B4199DB57C6C}"/>
              </a:ext>
            </a:extLst>
          </p:cNvPr>
          <p:cNvSpPr txBox="1"/>
          <p:nvPr/>
        </p:nvSpPr>
        <p:spPr>
          <a:xfrm>
            <a:off x="1238255" y="4448830"/>
            <a:ext cx="70832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PreMasterSecret</a:t>
            </a:r>
            <a:r>
              <a:rPr lang="en-US" sz="2400" dirty="0"/>
              <a:t>  = g</a:t>
            </a:r>
            <a:r>
              <a:rPr lang="en-US" sz="3200" baseline="30000" dirty="0"/>
              <a:t>ab</a:t>
            </a:r>
            <a:r>
              <a:rPr lang="en-US" sz="2400" dirty="0"/>
              <a:t>     =   (</a:t>
            </a:r>
            <a:r>
              <a:rPr lang="en-US" sz="2400" dirty="0" err="1"/>
              <a:t>g</a:t>
            </a:r>
            <a:r>
              <a:rPr lang="en-US" sz="3200" baseline="30000" dirty="0" err="1"/>
              <a:t>b</a:t>
            </a:r>
            <a:r>
              <a:rPr lang="en-US" sz="2400" dirty="0"/>
              <a:t>)</a:t>
            </a:r>
            <a:r>
              <a:rPr lang="en-US" sz="3200" baseline="30000" dirty="0"/>
              <a:t>a </a:t>
            </a:r>
            <a:r>
              <a:rPr lang="en-US" sz="2400" dirty="0"/>
              <a:t>=</a:t>
            </a:r>
            <a:r>
              <a:rPr lang="en-US" sz="3200" dirty="0"/>
              <a:t> </a:t>
            </a:r>
            <a:r>
              <a:rPr lang="en-US" sz="2400" dirty="0"/>
              <a:t>B</a:t>
            </a:r>
            <a:r>
              <a:rPr lang="en-US" sz="3200" baseline="30000" dirty="0"/>
              <a:t>a</a:t>
            </a:r>
            <a:r>
              <a:rPr lang="en-US" sz="2400" dirty="0"/>
              <a:t>     =     (</a:t>
            </a:r>
            <a:r>
              <a:rPr lang="en-US" sz="2400" dirty="0" err="1"/>
              <a:t>g</a:t>
            </a:r>
            <a:r>
              <a:rPr lang="en-US" sz="3200" baseline="30000" dirty="0" err="1"/>
              <a:t>a</a:t>
            </a:r>
            <a:r>
              <a:rPr lang="en-US" sz="2400" dirty="0"/>
              <a:t>)</a:t>
            </a:r>
            <a:r>
              <a:rPr lang="en-US" sz="3200" baseline="30000" dirty="0"/>
              <a:t>b</a:t>
            </a:r>
            <a:r>
              <a:rPr lang="en-US" sz="2400" baseline="30000" dirty="0"/>
              <a:t> </a:t>
            </a:r>
            <a:r>
              <a:rPr lang="en-US" sz="2400" dirty="0"/>
              <a:t>= A</a:t>
            </a:r>
            <a:r>
              <a:rPr lang="en-US" sz="3200" baseline="30000" dirty="0"/>
              <a:t>b</a:t>
            </a:r>
            <a:endParaRPr lang="en-US" sz="2400" baseline="30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CD9C7F-9F0D-6B40-9525-C7D5D62F6EA8}"/>
              </a:ext>
            </a:extLst>
          </p:cNvPr>
          <p:cNvGrpSpPr/>
          <p:nvPr/>
        </p:nvGrpSpPr>
        <p:grpSpPr>
          <a:xfrm>
            <a:off x="2939078" y="2538081"/>
            <a:ext cx="3461722" cy="461665"/>
            <a:chOff x="2939078" y="2804781"/>
            <a:chExt cx="3461722" cy="46166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6005FFC-FDEF-7F47-84FA-EAA7478F5043}"/>
                </a:ext>
              </a:extLst>
            </p:cNvPr>
            <p:cNvCxnSpPr>
              <a:cxnSpLocks/>
            </p:cNvCxnSpPr>
            <p:nvPr/>
          </p:nvCxnSpPr>
          <p:spPr>
            <a:xfrm>
              <a:off x="2939078" y="3260646"/>
              <a:ext cx="3461722" cy="5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D74CE0-CA50-0A45-ACBD-7D9619577A25}"/>
                </a:ext>
              </a:extLst>
            </p:cNvPr>
            <p:cNvSpPr txBox="1"/>
            <p:nvPr/>
          </p:nvSpPr>
          <p:spPr>
            <a:xfrm>
              <a:off x="3980917" y="2804781"/>
              <a:ext cx="145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a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621E41-EF53-2B4D-B503-5A83BD881DF3}"/>
              </a:ext>
            </a:extLst>
          </p:cNvPr>
          <p:cNvSpPr txBox="1"/>
          <p:nvPr/>
        </p:nvSpPr>
        <p:spPr>
          <a:xfrm>
            <a:off x="1408375" y="3759040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PMS = B</a:t>
            </a:r>
            <a:r>
              <a:rPr lang="en-US" sz="3600" baseline="30000" dirty="0">
                <a:solidFill>
                  <a:schemeClr val="bg1"/>
                </a:solidFill>
              </a:rPr>
              <a:t>a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D200B8-3AC4-1543-9A30-504113257DAC}"/>
              </a:ext>
            </a:extLst>
          </p:cNvPr>
          <p:cNvSpPr txBox="1"/>
          <p:nvPr/>
        </p:nvSpPr>
        <p:spPr>
          <a:xfrm>
            <a:off x="6839590" y="3791575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PMS = A</a:t>
            </a:r>
            <a:r>
              <a:rPr lang="en-US" sz="3200" baseline="30000" dirty="0">
                <a:solidFill>
                  <a:schemeClr val="bg1"/>
                </a:solidFill>
              </a:rPr>
              <a:t>b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5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(2)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  </a:t>
            </a:r>
            <a:r>
              <a:rPr lang="en-US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162800" y="1869936"/>
            <a:ext cx="1066800" cy="18859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2136636"/>
            <a:ext cx="9906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152703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51548" y="1908036"/>
            <a:ext cx="2811252" cy="707886"/>
            <a:chOff x="4275348" y="3019933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19933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PK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4247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29600" y="2670036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SK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0784" y="2430193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78584" y="2879526"/>
            <a:ext cx="2819400" cy="1390710"/>
            <a:chOff x="4302384" y="4327445"/>
            <a:chExt cx="2819400" cy="18542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327445"/>
              <a:ext cx="233152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SK</a:t>
              </a:r>
              <a:r>
                <a:rPr lang="en-US" sz="2000" baseline="-25000" dirty="0">
                  <a:latin typeface="+mn-lt"/>
                </a:rPr>
                <a:t>CA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116411" cy="94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PK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43000" y="3470138"/>
            <a:ext cx="1783830" cy="1104898"/>
            <a:chOff x="1066800" y="5114925"/>
            <a:chExt cx="1783830" cy="109624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020048"/>
              <a:chOff x="5257800" y="4682645"/>
              <a:chExt cx="1752600" cy="1020048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116411" cy="94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PK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19400" y="2060436"/>
            <a:ext cx="15240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984236"/>
            <a:ext cx="1087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choose</a:t>
            </a:r>
          </a:p>
          <a:p>
            <a:r>
              <a:rPr lang="en-US" sz="2000" dirty="0">
                <a:latin typeface="+mn-lt"/>
              </a:rPr>
              <a:t>   (SK,PK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784" y="1641336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8581" y="2712853"/>
            <a:ext cx="64633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PK</a:t>
            </a:r>
            <a:r>
              <a:rPr lang="en-US" sz="2000" baseline="-25000" dirty="0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624" y="3224971"/>
            <a:ext cx="800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Verify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1" y="2727186"/>
            <a:ext cx="64633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PK</a:t>
            </a:r>
            <a:r>
              <a:rPr lang="en-US" sz="2000" baseline="-25000" dirty="0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2030065-D27A-D14E-84AC-983E34E9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11" y="126858"/>
            <a:ext cx="5054600" cy="109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D2919-8A65-224A-891E-429A49B1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85" y="1296982"/>
            <a:ext cx="5092700" cy="1219200"/>
          </a:xfrm>
          <a:prstGeom prst="rect">
            <a:avLst/>
          </a:prstGeom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7498520" y="2343150"/>
            <a:ext cx="9596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5C4B1CD-553C-8F4C-B681-29168A281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785" y="2586186"/>
            <a:ext cx="4914900" cy="2286000"/>
          </a:xfrm>
          <a:prstGeom prst="rect">
            <a:avLst/>
          </a:prstGeom>
          <a:ln>
            <a:noFill/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8E3AED-384B-7C45-B86F-FF1F1D860D09}"/>
              </a:ext>
            </a:extLst>
          </p:cNvPr>
          <p:cNvCxnSpPr>
            <a:cxnSpLocks/>
          </p:cNvCxnSpPr>
          <p:nvPr/>
        </p:nvCxnSpPr>
        <p:spPr>
          <a:xfrm flipH="1">
            <a:off x="7581245" y="514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8EEA1F-FC57-8145-BAD9-5478AD6E6126}"/>
              </a:ext>
            </a:extLst>
          </p:cNvPr>
          <p:cNvCxnSpPr>
            <a:cxnSpLocks/>
          </p:cNvCxnSpPr>
          <p:nvPr/>
        </p:nvCxnSpPr>
        <p:spPr>
          <a:xfrm flipH="1">
            <a:off x="7473231" y="3562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DA58C7-6B7A-AA45-BEE2-99F670484837}"/>
              </a:ext>
            </a:extLst>
          </p:cNvPr>
          <p:cNvCxnSpPr>
            <a:cxnSpLocks/>
          </p:cNvCxnSpPr>
          <p:nvPr/>
        </p:nvCxnSpPr>
        <p:spPr>
          <a:xfrm flipH="1">
            <a:off x="7502971" y="46291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7A109-5F84-F440-98F9-9C967636F10B}"/>
              </a:ext>
            </a:extLst>
          </p:cNvPr>
          <p:cNvSpPr/>
          <p:nvPr/>
        </p:nvSpPr>
        <p:spPr>
          <a:xfrm>
            <a:off x="3200400" y="2668498"/>
            <a:ext cx="4253292" cy="1752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43D329-D108-0442-B084-C72243B7F096}"/>
              </a:ext>
            </a:extLst>
          </p:cNvPr>
          <p:cNvSpPr/>
          <p:nvPr/>
        </p:nvSpPr>
        <p:spPr>
          <a:xfrm>
            <a:off x="3214099" y="1282213"/>
            <a:ext cx="4253292" cy="1213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B2EFD-7D4A-CF4D-8F1B-3D8316AA4847}"/>
              </a:ext>
            </a:extLst>
          </p:cNvPr>
          <p:cNvSpPr txBox="1"/>
          <p:nvPr/>
        </p:nvSpPr>
        <p:spPr>
          <a:xfrm>
            <a:off x="3733800" y="4659972"/>
            <a:ext cx="709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(by CA)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8A4B3-0ACD-594A-9392-772CC65353E2}"/>
              </a:ext>
            </a:extLst>
          </p:cNvPr>
          <p:cNvSpPr txBox="1"/>
          <p:nvPr/>
        </p:nvSpPr>
        <p:spPr>
          <a:xfrm>
            <a:off x="5810056" y="604083"/>
            <a:ext cx="15709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1288C-E11E-4948-91C5-8351378A826B}"/>
              </a:ext>
            </a:extLst>
          </p:cNvPr>
          <p:cNvSpPr txBox="1"/>
          <p:nvPr/>
        </p:nvSpPr>
        <p:spPr>
          <a:xfrm>
            <a:off x="4876800" y="2952750"/>
            <a:ext cx="7454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99054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686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Subject’s </a:t>
            </a:r>
            <a:r>
              <a:rPr lang="en-US" dirty="0" err="1"/>
              <a:t>CommonName</a:t>
            </a:r>
            <a:r>
              <a:rPr lang="en-US" dirty="0"/>
              <a:t> can be: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An explicit name, e.g. 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cs.stanford.edu  </a:t>
            </a:r>
            <a:r>
              <a:rPr lang="en-US" b="0" dirty="0"/>
              <a:t>  ,   or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 wildcard cert, e.g.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b="0" dirty="0"/>
              <a:t>or    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endParaRPr lang="en-US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4800"/>
              </a:spcBef>
              <a:buNone/>
            </a:pPr>
            <a:r>
              <a:rPr lang="en-US" dirty="0"/>
              <a:t>matching rules:</a:t>
            </a:r>
          </a:p>
          <a:p>
            <a:pPr marL="0" indent="0">
              <a:buNone/>
            </a:pPr>
            <a:r>
              <a:rPr lang="en-US" sz="2000" b="0" dirty="0"/>
              <a:t>	 “</a:t>
            </a:r>
            <a:r>
              <a:rPr lang="en-US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2000" b="0" dirty="0"/>
              <a:t>” must occur in leftmost component,  does not match “.”</a:t>
            </a:r>
          </a:p>
          <a:p>
            <a:pPr marL="0" indent="0">
              <a:buNone/>
            </a:pPr>
            <a:r>
              <a:rPr lang="en-US" sz="2000" b="0" dirty="0"/>
              <a:t>		 example:   </a:t>
            </a:r>
            <a:r>
              <a:rPr lang="en-US" sz="2000" dirty="0"/>
              <a:t>*.</a:t>
            </a:r>
            <a:r>
              <a:rPr lang="en-US" sz="2000" dirty="0" err="1"/>
              <a:t>a.com</a:t>
            </a:r>
            <a:r>
              <a:rPr lang="en-US" sz="2000" dirty="0"/>
              <a:t>   </a:t>
            </a:r>
            <a:r>
              <a:rPr lang="en-US" sz="2000" b="0" dirty="0"/>
              <a:t>matches   </a:t>
            </a:r>
            <a:r>
              <a:rPr lang="en-US" sz="2000" dirty="0"/>
              <a:t>x.a.com</a:t>
            </a:r>
            <a:r>
              <a:rPr lang="en-US" sz="2000" b="0" dirty="0"/>
              <a:t>  but not  </a:t>
            </a:r>
            <a:r>
              <a:rPr lang="en-US" sz="2000" dirty="0" err="1"/>
              <a:t>y.x.a.com</a:t>
            </a:r>
            <a:endParaRPr lang="en-US" sz="2000" dirty="0"/>
          </a:p>
          <a:p>
            <a:pPr marL="0" indent="0">
              <a:spcBef>
                <a:spcPts val="1824"/>
              </a:spcBef>
              <a:buNone/>
            </a:pPr>
            <a:r>
              <a:rPr lang="en-US" sz="2000" dirty="0"/>
              <a:t>					</a:t>
            </a:r>
            <a:r>
              <a:rPr lang="en-US" sz="1800" b="0" dirty="0"/>
              <a:t>(as in RFC 2818:   “HTTPS over TLS”)</a:t>
            </a:r>
          </a:p>
        </p:txBody>
      </p:sp>
    </p:spTree>
    <p:extLst>
      <p:ext uri="{BB962C8B-B14F-4D97-AF65-F5344CB8AC3E}">
        <p14:creationId xmlns:p14="http://schemas.microsoft.com/office/powerpoint/2010/main" val="265993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504950"/>
            <a:ext cx="2895600" cy="320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latin typeface="+mn-lt"/>
              </a:rPr>
              <a:t>Browsers accept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certificates from a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large number of CAs</a:t>
            </a: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Top level CAs ≈ 60</a:t>
            </a: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Intermediate CAs </a:t>
            </a:r>
            <a:r>
              <a:rPr lang="en-US" dirty="0"/>
              <a:t>≈ 1200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33800" y="1032868"/>
            <a:ext cx="4903611" cy="4053482"/>
            <a:chOff x="3733800" y="1032868"/>
            <a:chExt cx="4903611" cy="4053482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1649909"/>
              <a:ext cx="4903611" cy="2819400"/>
              <a:chOff x="2514600" y="971550"/>
              <a:chExt cx="4903611" cy="2819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4600" y="971550"/>
                <a:ext cx="2748844" cy="28194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57800" y="971550"/>
                <a:ext cx="2160411" cy="281940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410200" y="4316909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8206" y="1032868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22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(3)    TLS 1.3 session setup  </a:t>
            </a:r>
            <a:r>
              <a:rPr lang="en-US" sz="2400" dirty="0"/>
              <a:t>(simplified)</a:t>
            </a:r>
            <a:endParaRPr lang="en-US" sz="4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66BC27-2B64-0D4E-9268-B0F0012FA236}"/>
              </a:ext>
            </a:extLst>
          </p:cNvPr>
          <p:cNvGrpSpPr/>
          <p:nvPr/>
        </p:nvGrpSpPr>
        <p:grpSpPr>
          <a:xfrm>
            <a:off x="1933576" y="1041797"/>
            <a:ext cx="3260636" cy="369332"/>
            <a:chOff x="1933576" y="1041797"/>
            <a:chExt cx="3260636" cy="369332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943101" y="1391840"/>
              <a:ext cx="31623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933576" y="1041797"/>
              <a:ext cx="32606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baseline="-25000" dirty="0">
                  <a:solidFill>
                    <a:schemeClr val="tx2"/>
                  </a:solidFill>
                  <a:latin typeface="Tahoma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47CC6B-3918-374E-9263-772CEDD218BD}"/>
              </a:ext>
            </a:extLst>
          </p:cNvPr>
          <p:cNvGrpSpPr/>
          <p:nvPr/>
        </p:nvGrpSpPr>
        <p:grpSpPr>
          <a:xfrm>
            <a:off x="2174876" y="1538287"/>
            <a:ext cx="5164139" cy="721518"/>
            <a:chOff x="2174876" y="1538287"/>
            <a:chExt cx="5164139" cy="721518"/>
          </a:xfrm>
        </p:grpSpPr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2174876" y="1908571"/>
              <a:ext cx="4976814" cy="3452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362201" y="1538287"/>
              <a:ext cx="4976814" cy="7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68091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334000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9AB405-1170-DE43-967D-CDD13CE2D9FA}"/>
              </a:ext>
            </a:extLst>
          </p:cNvPr>
          <p:cNvGrpSpPr/>
          <p:nvPr/>
        </p:nvGrpSpPr>
        <p:grpSpPr>
          <a:xfrm>
            <a:off x="3683794" y="2277266"/>
            <a:ext cx="2121799" cy="412439"/>
            <a:chOff x="3683794" y="2277266"/>
            <a:chExt cx="2121799" cy="412439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FC43A395-9572-EB43-A42B-5141449E5ECC}"/>
                </a:ext>
              </a:extLst>
            </p:cNvPr>
            <p:cNvSpPr/>
            <p:nvPr/>
          </p:nvSpPr>
          <p:spPr>
            <a:xfrm rot="5400000">
              <a:off x="4558142" y="1402918"/>
              <a:ext cx="130109" cy="18788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B24B14-DB79-9D44-A49B-2D95F4E1E971}"/>
                </a:ext>
              </a:extLst>
            </p:cNvPr>
            <p:cNvSpPr txBox="1"/>
            <p:nvPr/>
          </p:nvSpPr>
          <p:spPr>
            <a:xfrm>
              <a:off x="3702901" y="2320373"/>
              <a:ext cx="210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authenticates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1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8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6823</TotalTime>
  <Words>2405</Words>
  <Application>Microsoft Macintosh PowerPoint</Application>
  <PresentationFormat>On-screen Show (16:9)</PresentationFormat>
  <Paragraphs>360</Paragraphs>
  <Slides>35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Tahoma</vt:lpstr>
      <vt:lpstr>Times</vt:lpstr>
      <vt:lpstr>Wingdings</vt:lpstr>
      <vt:lpstr>1_Lecture</vt:lpstr>
      <vt:lpstr>2_Office Theme</vt:lpstr>
      <vt:lpstr>3_Office Theme</vt:lpstr>
      <vt:lpstr>HTTPS and the Lock Icon</vt:lpstr>
      <vt:lpstr>Goals for this lecture</vt:lpstr>
      <vt:lpstr>Threat Model:   Network Attacker</vt:lpstr>
      <vt:lpstr>TLS overview:  (1) DH key exchange</vt:lpstr>
      <vt:lpstr>(2) Certificates</vt:lpstr>
      <vt:lpstr>PowerPoint Presentation</vt:lpstr>
      <vt:lpstr>Certificates on the web</vt:lpstr>
      <vt:lpstr>Certificate Authorities</vt:lpstr>
      <vt:lpstr>(3)    TLS 1.3 session setup  (simplified)</vt:lpstr>
      <vt:lpstr>(3)  TLS 1.3 session setup: optimization (and caution)</vt:lpstr>
      <vt:lpstr>Integrating TLS with HTTP:    HTTPS</vt:lpstr>
      <vt:lpstr>HTTPS for all web traffic?</vt:lpstr>
      <vt:lpstr>HTTPS in the Browser</vt:lpstr>
      <vt:lpstr>The lock icon:    TLS indicator</vt:lpstr>
      <vt:lpstr>When is the (basic) lock icon displayed</vt:lpstr>
      <vt:lpstr>The lock UI:   Extended Validation Certs</vt:lpstr>
      <vt:lpstr>Positive security indicators are dangerous</vt:lpstr>
      <vt:lpstr>HTTPS and login pages:   incorrect usage</vt:lpstr>
      <vt:lpstr>HTTPS and login pages:   guidelines</vt:lpstr>
      <vt:lpstr>Problems with HTTPS  and the Lock Icon</vt:lpstr>
      <vt:lpstr>Problems with HTTPS and the Lock Icon</vt:lpstr>
      <vt:lpstr>1.  HTTP  ⇒  HTTPS  upgrade</vt:lpstr>
      <vt:lpstr>Tricks and Details</vt:lpstr>
      <vt:lpstr>Defense:   Strict Transport Security (HSTS)</vt:lpstr>
      <vt:lpstr>Preloaded HSTS list</vt:lpstr>
      <vt:lpstr>CSP:  upgrade-insecure-requests</vt:lpstr>
      <vt:lpstr>2.  Certificates: wrong issuance</vt:lpstr>
      <vt:lpstr>Man in the middle attack using rogue cert</vt:lpstr>
      <vt:lpstr>What to do?      (many good ideas)</vt:lpstr>
      <vt:lpstr>CT requirements </vt:lpstr>
      <vt:lpstr>3. Mixed Content:  HTTP and HTTPS</vt:lpstr>
      <vt:lpstr>https://badssl.com     (Chrome 90,  2021)</vt:lpstr>
      <vt:lpstr>4.  Peeking through TLS:  traffic analysis</vt:lpstr>
      <vt:lpstr>Peeking through TLS: an example  [CWWZ’10]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684</cp:revision>
  <cp:lastPrinted>2017-05-11T02:41:31Z</cp:lastPrinted>
  <dcterms:created xsi:type="dcterms:W3CDTF">2010-11-06T18:36:35Z</dcterms:created>
  <dcterms:modified xsi:type="dcterms:W3CDTF">2022-05-02T20:19:28Z</dcterms:modified>
</cp:coreProperties>
</file>