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5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409" r:id="rId18"/>
    <p:sldId id="317" r:id="rId19"/>
    <p:sldId id="318" r:id="rId20"/>
    <p:sldId id="323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1374" r:id="rId32"/>
    <p:sldId id="413" r:id="rId33"/>
    <p:sldId id="1360" r:id="rId34"/>
    <p:sldId id="1356" r:id="rId35"/>
    <p:sldId id="1368" r:id="rId36"/>
    <p:sldId id="1369" r:id="rId37"/>
    <p:sldId id="1370" r:id="rId38"/>
    <p:sldId id="1371" r:id="rId39"/>
    <p:sldId id="1372" r:id="rId40"/>
    <p:sldId id="1373" r:id="rId41"/>
    <p:sldId id="1358" r:id="rId42"/>
    <p:sldId id="407" r:id="rId43"/>
    <p:sldId id="362" r:id="rId44"/>
    <p:sldId id="363" r:id="rId45"/>
    <p:sldId id="364" r:id="rId46"/>
    <p:sldId id="365" r:id="rId47"/>
    <p:sldId id="367" r:id="rId48"/>
    <p:sldId id="410" r:id="rId49"/>
    <p:sldId id="389" r:id="rId50"/>
    <p:sldId id="394" r:id="rId51"/>
    <p:sldId id="391" r:id="rId52"/>
    <p:sldId id="411" r:id="rId53"/>
    <p:sldId id="412" r:id="rId54"/>
    <p:sldId id="371" r:id="rId55"/>
    <p:sldId id="372" r:id="rId56"/>
    <p:sldId id="373" r:id="rId57"/>
    <p:sldId id="408" r:id="rId58"/>
    <p:sldId id="387" r:id="rId59"/>
    <p:sldId id="392" r:id="rId60"/>
    <p:sldId id="388" r:id="rId61"/>
    <p:sldId id="376" r:id="rId62"/>
    <p:sldId id="377" r:id="rId63"/>
    <p:sldId id="384" r:id="rId64"/>
  </p:sldIdLst>
  <p:sldSz cx="9144000" cy="5143500" type="screen16x9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6" autoAdjust="0"/>
    <p:restoredTop sz="94813"/>
  </p:normalViewPr>
  <p:slideViewPr>
    <p:cSldViewPr>
      <p:cViewPr varScale="1">
        <p:scale>
          <a:sx n="146" d="100"/>
          <a:sy n="146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52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53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54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59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60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AES-NI not available (e.g., cheap Android phones) use ChaCha20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cube and cube root.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RSA:  skip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42481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  <a:p>
            <a:pPr marL="0" indent="0" eaLnBrk="1" hangingPunct="1">
              <a:buNone/>
            </a:pPr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ym typeface="Symbol" pitchFamily="18" charset="2"/>
              </a:rPr>
              <a:t>Example:   </a:t>
            </a:r>
            <a:r>
              <a:rPr lang="en-US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90800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6761" cy="14943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>3DES (old):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12896-92EA-EE40-98F8-52D3E3686B0F}"/>
              </a:ext>
            </a:extLst>
          </p:cNvPr>
          <p:cNvSpPr/>
          <p:nvPr/>
        </p:nvSpPr>
        <p:spPr>
          <a:xfrm>
            <a:off x="746125" y="4400550"/>
            <a:ext cx="7407275" cy="564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for   AES128: 10 rounds,     AES256: n=14 rounds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2ACC-2E1E-3B41-A1A7-4D6F3F2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AES-NI:   AES in hardware  </a:t>
            </a:r>
            <a:r>
              <a:rPr lang="en-US" sz="2700" dirty="0"/>
              <a:t>(Intel, AMD, ARM)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C6D2-9C90-734C-8232-2ED6E362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x86 hardware instructions used to implement AES:</a:t>
            </a:r>
          </a:p>
          <a:p>
            <a:r>
              <a:rPr lang="en-US" b="1" dirty="0" err="1"/>
              <a:t>aesenc</a:t>
            </a:r>
            <a:r>
              <a:rPr lang="en-US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one round of AES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 err="1"/>
              <a:t>aesenc</a:t>
            </a:r>
            <a:r>
              <a:rPr lang="en-US" b="1" dirty="0"/>
              <a:t>  xmm1,  xmm2 </a:t>
            </a:r>
            <a:r>
              <a:rPr lang="en-US" dirty="0"/>
              <a:t>	</a:t>
            </a:r>
            <a:r>
              <a:rPr lang="en-US" sz="1800" dirty="0"/>
              <a:t>(result written to xmm1)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 err="1"/>
              <a:t>aesdec</a:t>
            </a:r>
            <a:r>
              <a:rPr lang="en-US" dirty="0"/>
              <a:t>,  </a:t>
            </a:r>
            <a:r>
              <a:rPr lang="en-US" b="1" dirty="0" err="1"/>
              <a:t>aesdeclast</a:t>
            </a:r>
            <a:r>
              <a:rPr lang="en-US" dirty="0"/>
              <a:t>:  one round of AES</a:t>
            </a:r>
            <a:endParaRPr lang="en-US" b="1" dirty="0"/>
          </a:p>
          <a:p>
            <a:r>
              <a:rPr lang="en-US" b="1" dirty="0" err="1"/>
              <a:t>aeskeygenassist</a:t>
            </a:r>
            <a:r>
              <a:rPr lang="en-US" dirty="0"/>
              <a:t>:  do AES key expansion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⟹  more than 10x speedup over a software AES</a:t>
            </a:r>
          </a:p>
          <a:p>
            <a:pPr marL="0" indent="0">
              <a:buNone/>
            </a:pPr>
            <a:r>
              <a:rPr lang="en-US" dirty="0"/>
              <a:t>⟹  better security:   all AES instructions are </a:t>
            </a:r>
            <a:r>
              <a:rPr lang="en-US" b="1" dirty="0"/>
              <a:t>constant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8FE6C-E51E-7140-8AB2-46985B5AAE5D}"/>
              </a:ext>
            </a:extLst>
          </p:cNvPr>
          <p:cNvGrpSpPr/>
          <p:nvPr/>
        </p:nvGrpSpPr>
        <p:grpSpPr>
          <a:xfrm>
            <a:off x="3352800" y="2190750"/>
            <a:ext cx="1954403" cy="445532"/>
            <a:chOff x="3352800" y="2190750"/>
            <a:chExt cx="1954403" cy="445532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875C6C68-CE52-AA4F-A831-0B98386CD406}"/>
                </a:ext>
              </a:extLst>
            </p:cNvPr>
            <p:cNvSpPr/>
            <p:nvPr/>
          </p:nvSpPr>
          <p:spPr>
            <a:xfrm rot="16200000">
              <a:off x="36576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2DDE6DCC-D3FD-844E-9636-B7844083728F}"/>
                </a:ext>
              </a:extLst>
            </p:cNvPr>
            <p:cNvSpPr/>
            <p:nvPr/>
          </p:nvSpPr>
          <p:spPr>
            <a:xfrm rot="16200000">
              <a:off x="46482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CFCEA-6A8F-A143-ADBE-DEDEC22393EB}"/>
                </a:ext>
              </a:extLst>
            </p:cNvPr>
            <p:cNvSpPr txBox="1"/>
            <p:nvPr/>
          </p:nvSpPr>
          <p:spPr>
            <a:xfrm>
              <a:off x="4191000" y="2266950"/>
              <a:ext cx="111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round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98B89-03A1-0B45-9BDC-36CA7C0B4736}"/>
                </a:ext>
              </a:extLst>
            </p:cNvPr>
            <p:cNvSpPr txBox="1"/>
            <p:nvPr/>
          </p:nvSpPr>
          <p:spPr>
            <a:xfrm>
              <a:off x="3429000" y="2266950"/>
              <a:ext cx="644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 for protecting information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</a:t>
            </a:r>
            <a:r>
              <a:rPr lang="en-US" sz="2800" b="1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)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(IPsec,  TLS 1.3)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Example AES-GCM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164"/>
            <a:ext cx="8001000" cy="224558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b="1" dirty="0"/>
              <a:t>encrypt</a:t>
            </a:r>
            <a:r>
              <a:rPr lang="en-US" sz="2000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iv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iv_len</a:t>
            </a:r>
            <a:r>
              <a:rPr lang="en-US" sz="2000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plaintext</a:t>
            </a:r>
            <a:r>
              <a:rPr lang="en-US" sz="2000" dirty="0"/>
              <a:t>, 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plaintext_len</a:t>
            </a:r>
            <a:r>
              <a:rPr lang="en-US" sz="2000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 </a:t>
            </a:r>
            <a:r>
              <a:rPr lang="en-US" sz="2000" dirty="0"/>
              <a:t>)			// output </a:t>
            </a:r>
            <a:r>
              <a:rPr lang="en-US" sz="2000" dirty="0" err="1"/>
              <a:t>ct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3C3F4-491E-E74C-9061-2AC9A4F7A75C}"/>
              </a:ext>
            </a:extLst>
          </p:cNvPr>
          <p:cNvCxnSpPr/>
          <p:nvPr/>
        </p:nvCxnSpPr>
        <p:spPr>
          <a:xfrm>
            <a:off x="1008018" y="2478132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79829-3D85-E31A-4E67-F42848C31DD1}"/>
              </a:ext>
            </a:extLst>
          </p:cNvPr>
          <p:cNvSpPr txBox="1">
            <a:spLocks/>
          </p:cNvSpPr>
          <p:nvPr/>
        </p:nvSpPr>
        <p:spPr>
          <a:xfrm>
            <a:off x="457200" y="3028950"/>
            <a:ext cx="8001000" cy="198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int </a:t>
            </a:r>
            <a:r>
              <a:rPr lang="en-US" sz="2000" b="1" dirty="0"/>
              <a:t>decrypt</a:t>
            </a:r>
            <a:r>
              <a:rPr lang="en-US" sz="2000" dirty="0"/>
              <a:t>(		// error if invalid MAC on  (</a:t>
            </a:r>
            <a:r>
              <a:rPr lang="en-US" sz="2000" dirty="0" err="1"/>
              <a:t>aad</a:t>
            </a:r>
            <a:r>
              <a:rPr lang="en-US" sz="2000" dirty="0"/>
              <a:t>, ciphertext)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</a:t>
            </a:r>
            <a:r>
              <a:rPr lang="en-US" sz="2000" dirty="0"/>
              <a:t>,    int </a:t>
            </a:r>
            <a:r>
              <a:rPr lang="en-US" sz="2000" dirty="0" err="1"/>
              <a:t>ciphertext_len</a:t>
            </a:r>
            <a:r>
              <a:rPr lang="en-US" sz="2000" dirty="0"/>
              <a:t>, 	// plaintext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int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plainrtext</a:t>
            </a:r>
            <a:r>
              <a:rPr lang="en-US" sz="2000" b="1" dirty="0"/>
              <a:t> </a:t>
            </a:r>
            <a:r>
              <a:rPr lang="en-US" sz="2000" dirty="0"/>
              <a:t>)			// output </a:t>
            </a:r>
            <a:r>
              <a:rPr lang="en-US" sz="2000" dirty="0" err="1"/>
              <a:t>pt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2E092A-EB01-32BE-BBF1-3A9CCFB6CB50}"/>
              </a:ext>
            </a:extLst>
          </p:cNvPr>
          <p:cNvCxnSpPr/>
          <p:nvPr/>
        </p:nvCxnSpPr>
        <p:spPr>
          <a:xfrm>
            <a:off x="990600" y="4603023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</a:t>
            </a:r>
            <a:r>
              <a:rPr lang="en-US" dirty="0"/>
              <a:t>ex: a</a:t>
            </a:r>
            <a:r>
              <a:rPr lang="en-US" b="0" dirty="0"/>
              <a:t> stream cipher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</a:t>
            </a:r>
            <a:r>
              <a:rPr lang="en-US" dirty="0"/>
              <a:t>ex: </a:t>
            </a:r>
            <a:r>
              <a:rPr lang="en-US" b="0" dirty="0"/>
              <a:t>AES-CTR  with a unique/random </a:t>
            </a:r>
            <a:r>
              <a:rPr lang="en-US" dirty="0"/>
              <a:t>nonce</a:t>
            </a:r>
            <a:endParaRPr lang="en-US" b="0" dirty="0"/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/>
              <a:t>:  </a:t>
            </a:r>
            <a:r>
              <a:rPr lang="en-US" b="0" dirty="0"/>
              <a:t>HMAC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encrypt-then-MAC using AES-GCM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and compression 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990600" y="18859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BA75-42D5-BE42-A451-CA24A19D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Encryption and compression:   oil and vinegar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2755-845F-754A-BD60-CFE4E267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  uses compression to reduce bandwidth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1</a:t>
            </a:r>
            <a:r>
              <a:rPr lang="en-US" dirty="0"/>
              <a:t>:   first encrypt and then compress</a:t>
            </a:r>
          </a:p>
          <a:p>
            <a:pPr>
              <a:spcBef>
                <a:spcPts val="1854"/>
              </a:spcBef>
            </a:pPr>
            <a:r>
              <a:rPr lang="en-US" dirty="0"/>
              <a:t>Does not work </a:t>
            </a:r>
            <a:r>
              <a:rPr lang="is-IS" dirty="0"/>
              <a:t>…  </a:t>
            </a:r>
            <a:r>
              <a:rPr lang="en-US" dirty="0"/>
              <a:t>ciphertext looks like a random string</a:t>
            </a:r>
          </a:p>
          <a:p>
            <a:pPr>
              <a:spcBef>
                <a:spcPts val="1854"/>
              </a:spcBef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2</a:t>
            </a:r>
            <a:r>
              <a:rPr lang="en-US" b="1" dirty="0"/>
              <a:t>:  </a:t>
            </a:r>
            <a:r>
              <a:rPr lang="en-US" dirty="0"/>
              <a:t>first compress and then encrypt</a:t>
            </a:r>
          </a:p>
          <a:p>
            <a:r>
              <a:rPr lang="en-US" dirty="0"/>
              <a:t>Used in many Internet protocols  </a:t>
            </a:r>
            <a:r>
              <a:rPr lang="en-US" sz="1800" dirty="0"/>
              <a:t>(TLS, HTTP, QUIC, </a:t>
            </a:r>
            <a:r>
              <a:rPr lang="is-IS" sz="1800" dirty="0"/>
              <a:t>…)</a:t>
            </a:r>
          </a:p>
          <a:p>
            <a:r>
              <a:rPr lang="en-US" dirty="0"/>
              <a:t>Trouble  …</a:t>
            </a:r>
          </a:p>
          <a:p>
            <a:pPr marL="0" indent="0">
              <a:spcBef>
                <a:spcPts val="1854"/>
              </a:spcBef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</a:t>
            </a:r>
            <a:r>
              <a:rPr lang="is-IS" dirty="0"/>
              <a:t>…     </a:t>
            </a:r>
            <a:r>
              <a:rPr lang="is-IS" sz="1350" dirty="0"/>
              <a:t>[Kelsey’02]</a:t>
            </a: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5350"/>
            <a:ext cx="6172200" cy="444854"/>
          </a:xfrm>
        </p:spPr>
        <p:txBody>
          <a:bodyPr>
            <a:normAutofit lnSpcReduction="1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/>
              <a:t>Compress-then-encrypt reveals information:</a:t>
            </a: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70" y="1543381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52" y="1403844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63313" y="1752599"/>
            <a:ext cx="3552985" cy="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0984" y="1879380"/>
            <a:ext cx="3213508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aapl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97" y="2903195"/>
            <a:ext cx="944429" cy="764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79" y="2763658"/>
            <a:ext cx="913553" cy="10440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28440" y="3100952"/>
            <a:ext cx="3587858" cy="11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6112" y="3239195"/>
            <a:ext cx="3216714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g</a:t>
            </a:r>
            <a:r>
              <a:rPr lang="en-US" b="1" dirty="0" err="1">
                <a:solidFill>
                  <a:srgbClr val="FF0000"/>
                </a:solidFill>
              </a:rPr>
              <a:t>oo</a:t>
            </a:r>
            <a:r>
              <a:rPr lang="en-US" dirty="0" err="1"/>
              <a:t>g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</a:t>
            </a:r>
            <a:r>
              <a:rPr lang="en-US" b="1" dirty="0">
                <a:solidFill>
                  <a:srgbClr val="FF0000"/>
                </a:solidFill>
              </a:rPr>
              <a:t>oo</a:t>
            </a:r>
            <a:r>
              <a:rPr lang="en-US" dirty="0"/>
              <a:t>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288306"/>
            <a:ext cx="8574783" cy="8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Second message compresses better than first: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		network observer can distinguish the two messages!</a:t>
            </a:r>
          </a:p>
        </p:txBody>
      </p:sp>
    </p:spTree>
    <p:extLst>
      <p:ext uri="{BB962C8B-B14F-4D97-AF65-F5344CB8AC3E}">
        <p14:creationId xmlns:p14="http://schemas.microsoft.com/office/powerpoint/2010/main" val="483844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91354" y="1906303"/>
            <a:ext cx="3661474" cy="894049"/>
            <a:chOff x="1797805" y="2541735"/>
            <a:chExt cx="4881965" cy="11920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97805" y="2541735"/>
              <a:ext cx="4881965" cy="1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61368" y="2786531"/>
              <a:ext cx="4284677" cy="9472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aapl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Cookie: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909446" y="3727863"/>
            <a:ext cx="48349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Javascript</a:t>
            </a:r>
            <a:r>
              <a:rPr lang="en-US" sz="2400" dirty="0"/>
              <a:t> can issue requests to Bank,</a:t>
            </a:r>
          </a:p>
          <a:p>
            <a:r>
              <a:rPr lang="en-US" sz="2400" dirty="0"/>
              <a:t>but cannot read Cookie value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9345" y="545289"/>
            <a:ext cx="978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871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79744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17003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292568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=b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ciphertext size</a:t>
            </a:r>
          </a:p>
        </p:txBody>
      </p:sp>
    </p:spTree>
    <p:extLst>
      <p:ext uri="{BB962C8B-B14F-4D97-AF65-F5344CB8AC3E}">
        <p14:creationId xmlns:p14="http://schemas.microsoft.com/office/powerpoint/2010/main" val="79367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24729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</a:t>
            </a:r>
            <a:r>
              <a:rPr lang="en-US" dirty="0"/>
              <a:t>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020629" y="4003929"/>
            <a:ext cx="471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  ⇒   first character of Cookie is “j”</a:t>
            </a:r>
          </a:p>
        </p:txBody>
      </p:sp>
    </p:spTree>
    <p:extLst>
      <p:ext uri="{BB962C8B-B14F-4D97-AF65-F5344CB8AC3E}">
        <p14:creationId xmlns:p14="http://schemas.microsoft.com/office/powerpoint/2010/main" val="197628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358292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26585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30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⇒   2</a:t>
            </a:r>
            <a:r>
              <a:rPr lang="en-US" sz="2400" baseline="30000" dirty="0"/>
              <a:t>nd</a:t>
            </a:r>
            <a:r>
              <a:rPr lang="en-US" sz="2400" dirty="0"/>
              <a:t> character of Cookie is “h”</a:t>
            </a:r>
          </a:p>
        </p:txBody>
      </p:sp>
    </p:spTree>
    <p:extLst>
      <p:ext uri="{BB962C8B-B14F-4D97-AF65-F5344CB8AC3E}">
        <p14:creationId xmlns:p14="http://schemas.microsoft.com/office/powerpoint/2010/main" val="45264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33576" y="3383947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Recover entire cookie after</a:t>
            </a:r>
            <a:br>
              <a:rPr lang="en-US" sz="2400" dirty="0"/>
            </a:br>
            <a:r>
              <a:rPr lang="en-US" sz="2400" dirty="0"/>
              <a:t>		256 × |Cookie|    tries</a:t>
            </a:r>
          </a:p>
          <a:p>
            <a:endParaRPr lang="en-US" sz="2400" dirty="0"/>
          </a:p>
          <a:p>
            <a:r>
              <a:rPr lang="en-US" sz="2400" dirty="0"/>
              <a:t>Takes several minutes (simplified)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1483" y="3318122"/>
            <a:ext cx="5186763" cy="1662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3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Disable compression   ☹️</a:t>
            </a:r>
          </a:p>
          <a:p>
            <a:endParaRPr lang="en-US" dirty="0"/>
          </a:p>
          <a:p>
            <a:r>
              <a:rPr lang="en-US" dirty="0"/>
              <a:t>Use a different compression context for parts </a:t>
            </a:r>
            <a:br>
              <a:rPr lang="en-US" dirty="0"/>
            </a:br>
            <a:r>
              <a:rPr lang="en-US" dirty="0"/>
              <a:t>under </a:t>
            </a:r>
            <a:r>
              <a:rPr lang="en-US" dirty="0" err="1"/>
              <a:t>Javascript</a:t>
            </a:r>
            <a:r>
              <a:rPr lang="en-US" dirty="0"/>
              <a:t> control and parts that are not</a:t>
            </a:r>
          </a:p>
          <a:p>
            <a:endParaRPr lang="en-US" dirty="0"/>
          </a:p>
          <a:p>
            <a:r>
              <a:rPr lang="en-US" dirty="0"/>
              <a:t>Change secret (Cookie) after every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045777"/>
            <a:ext cx="6071149" cy="2531738"/>
            <a:chOff x="1422399" y="2727702"/>
            <a:chExt cx="8094865" cy="3375651"/>
          </a:xfrm>
        </p:grpSpPr>
        <p:sp>
          <p:nvSpPr>
            <p:cNvPr id="4" name="TextBox 3"/>
            <p:cNvSpPr txBox="1"/>
            <p:nvPr/>
          </p:nvSpPr>
          <p:spPr>
            <a:xfrm>
              <a:off x="1422399" y="5569873"/>
              <a:ext cx="809486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Does not eliminate inherent leakage due to compression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619999" y="2727702"/>
              <a:ext cx="330632" cy="88174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18399" y="3168815"/>
              <a:ext cx="1348408" cy="2388397"/>
            </a:xfrm>
            <a:custGeom>
              <a:avLst/>
              <a:gdLst>
                <a:gd name="connsiteX0" fmla="*/ 0 w 1348408"/>
                <a:gd name="connsiteY0" fmla="*/ 2388397 h 2388397"/>
                <a:gd name="connsiteX1" fmla="*/ 991892 w 1348408"/>
                <a:gd name="connsiteY1" fmla="*/ 1412004 h 2388397"/>
                <a:gd name="connsiteX2" fmla="*/ 1332855 w 1348408"/>
                <a:gd name="connsiteY2" fmla="*/ 203136 h 2388397"/>
                <a:gd name="connsiteX3" fmla="*/ 557939 w 1348408"/>
                <a:gd name="connsiteY3" fmla="*/ 1658 h 238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408" h="2388397">
                  <a:moveTo>
                    <a:pt x="0" y="2388397"/>
                  </a:moveTo>
                  <a:cubicBezTo>
                    <a:pt x="384874" y="2082305"/>
                    <a:pt x="769749" y="1776214"/>
                    <a:pt x="991892" y="1412004"/>
                  </a:cubicBezTo>
                  <a:cubicBezTo>
                    <a:pt x="1214035" y="1047794"/>
                    <a:pt x="1405180" y="438194"/>
                    <a:pt x="1332855" y="203136"/>
                  </a:cubicBezTo>
                  <a:cubicBezTo>
                    <a:pt x="1260530" y="-31922"/>
                    <a:pt x="557939" y="1658"/>
                    <a:pt x="557939" y="165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527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>
              <a:spcBef>
                <a:spcPts val="2976"/>
              </a:spcBef>
              <a:buNone/>
            </a:pPr>
            <a:r>
              <a:rPr lang="en-US" b="1" dirty="0"/>
              <a:t>	</a:t>
            </a:r>
            <a:r>
              <a:rPr lang="en-US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(1) 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SK – </a:t>
            </a:r>
            <a:r>
              <a:rPr lang="en-US" u="sng" dirty="0"/>
              <a:t>Private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10366" y="1714500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21827" y="2001441"/>
            <a:ext cx="1363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35752" y="2658666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y,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1.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KeyGen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	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	   set    N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pq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       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set    e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2</a:t>
            </a:r>
            <a:r>
              <a:rPr lang="en-US" b="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16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+1 = 65537     ;      d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000" b="0" baseline="6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e)        ;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2.  RSA(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3.  RSA</a:t>
            </a:r>
            <a:r>
              <a:rPr lang="en-US" baseline="5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9944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 (cs255)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 rIns="91440"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04028-E6BE-B945-9797-E16243E991A4}"/>
              </a:ext>
            </a:extLst>
          </p:cNvPr>
          <p:cNvSpPr/>
          <p:nvPr/>
        </p:nvSpPr>
        <p:spPr>
          <a:xfrm>
            <a:off x="457200" y="1123950"/>
            <a:ext cx="822960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someone who knows </a:t>
            </a:r>
            <a:r>
              <a:rPr lang="en-US" sz="2400" b="1" dirty="0" err="1"/>
              <a:t>sk</a:t>
            </a:r>
            <a:r>
              <a:rPr lang="en-US" sz="2400" dirty="0"/>
              <a:t> can sign a message 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Anyone who has </a:t>
            </a:r>
            <a:r>
              <a:rPr lang="en-US" sz="2400" b="1" dirty="0"/>
              <a:t>pk</a:t>
            </a:r>
            <a:r>
              <a:rPr lang="en-US" sz="2400" dirty="0"/>
              <a:t> can verify a (msg, signature) pair</a:t>
            </a:r>
          </a:p>
        </p:txBody>
      </p:sp>
    </p:spTree>
    <p:extLst>
      <p:ext uri="{BB962C8B-B14F-4D97-AF65-F5344CB8AC3E}">
        <p14:creationId xmlns:p14="http://schemas.microsoft.com/office/powerpoint/2010/main" val="472874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Sigs. from a Trapdoor Permutation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a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AC7228-50C6-9B4B-B8CA-19F59D3E66CB}"/>
              </a:ext>
            </a:extLst>
          </p:cNvPr>
          <p:cNvSpPr/>
          <p:nvPr/>
        </p:nvSpPr>
        <p:spPr>
          <a:xfrm>
            <a:off x="5295500" y="325755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14C9A-306F-F0D2-850F-BECDF5C1E6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704"/>
          <a:stretch/>
        </p:blipFill>
        <p:spPr>
          <a:xfrm>
            <a:off x="2971800" y="136616"/>
            <a:ext cx="4267200" cy="7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/>
              <a:t>Key exchange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Server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5" y="971550"/>
            <a:ext cx="880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 Browser and Server want a shared secret, unknown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97AB96-7FC7-4C43-8295-229A0F3608A2}"/>
              </a:ext>
            </a:extLst>
          </p:cNvPr>
          <p:cNvSpPr txBox="1"/>
          <p:nvPr/>
        </p:nvSpPr>
        <p:spPr>
          <a:xfrm>
            <a:off x="1004482" y="3349103"/>
            <a:ext cx="6700654" cy="172354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Example:  </a:t>
            </a:r>
            <a:r>
              <a:rPr lang="en-US" sz="2400" b="1" dirty="0"/>
              <a:t>Diffie-Hellman key exchange</a:t>
            </a:r>
            <a:r>
              <a:rPr lang="en-US" sz="2400" dirty="0"/>
              <a:t>.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secure against eavesdropping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TLS 1.3:  enhances Diffie-Hellman key exchange </a:t>
            </a:r>
            <a:br>
              <a:rPr lang="en-US" sz="2400" dirty="0"/>
            </a:br>
            <a:r>
              <a:rPr lang="en-US" sz="2400" dirty="0"/>
              <a:t>		⟹  security against an active attacker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5"/>
            <a:ext cx="1919734" cy="571085"/>
            <a:chOff x="4277160" y="2762665"/>
            <a:chExt cx="1919734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548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0AED7-8DC8-8746-B760-7DD384B73C76}"/>
              </a:ext>
            </a:extLst>
          </p:cNvPr>
          <p:cNvGrpSpPr/>
          <p:nvPr/>
        </p:nvGrpSpPr>
        <p:grpSpPr>
          <a:xfrm>
            <a:off x="408783" y="2738795"/>
            <a:ext cx="499560" cy="819654"/>
            <a:chOff x="408783" y="2886730"/>
            <a:chExt cx="499560" cy="819654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DD3E9F4-9270-9F43-9D1A-EAC3A54D6EA5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3FDF8-CC86-474A-94BA-A453083C7590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A524F1-76AD-AF46-89D0-DFF32F2E5D2C}"/>
              </a:ext>
            </a:extLst>
          </p:cNvPr>
          <p:cNvGrpSpPr/>
          <p:nvPr/>
        </p:nvGrpSpPr>
        <p:grpSpPr>
          <a:xfrm flipH="1">
            <a:off x="7772400" y="2726072"/>
            <a:ext cx="499560" cy="819654"/>
            <a:chOff x="408783" y="2886730"/>
            <a:chExt cx="499560" cy="819654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E17DC0DC-B20D-8942-9854-CA5B10CDDFD9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29F4FC-C87A-0E42-B1B1-233E3C1AA868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14F1A-A8F8-5345-BE62-1EC23E72474C}"/>
              </a:ext>
            </a:extLst>
          </p:cNvPr>
          <p:cNvGrpSpPr/>
          <p:nvPr/>
        </p:nvGrpSpPr>
        <p:grpSpPr>
          <a:xfrm>
            <a:off x="1833561" y="1041797"/>
            <a:ext cx="3500438" cy="369093"/>
            <a:chOff x="1833561" y="1041797"/>
            <a:chExt cx="3500438" cy="36909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843086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833561" y="1041797"/>
              <a:ext cx="3500438" cy="3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2D3404-16C6-9945-A541-6113FF5FF97D}"/>
              </a:ext>
            </a:extLst>
          </p:cNvPr>
          <p:cNvGrpSpPr/>
          <p:nvPr/>
        </p:nvGrpSpPr>
        <p:grpSpPr>
          <a:xfrm>
            <a:off x="2133599" y="1538287"/>
            <a:ext cx="5314951" cy="721518"/>
            <a:chOff x="2133599" y="1538287"/>
            <a:chExt cx="5314951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33599" y="1907380"/>
              <a:ext cx="51816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471736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28585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3152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7610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804985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7312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8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794099" y="3833396"/>
            <a:ext cx="5509988" cy="795754"/>
            <a:chOff x="1894114" y="3833396"/>
            <a:chExt cx="5509988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615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00600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requires a client pk/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60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Certificates:   bind a public key to an identity using a CA</a:t>
            </a:r>
          </a:p>
          <a:p>
            <a:pPr lvl="1"/>
            <a:r>
              <a:rPr lang="en-US" dirty="0"/>
              <a:t>Used in TLS to identify server (and possibly client)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Modern crypto: </a:t>
            </a:r>
            <a:r>
              <a:rPr lang="en-US" b="0" dirty="0"/>
              <a:t> </a:t>
            </a:r>
            <a:r>
              <a:rPr lang="en-US" dirty="0"/>
              <a:t>goes far beyond basic encryption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 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used to encrypt multiple messages or multiple files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  same key used to encrypt many frames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</a:t>
            </a:r>
            <a:r>
              <a:rPr lang="en-US" dirty="0" err="1">
                <a:sym typeface="Symbol" pitchFamily="18" charset="2"/>
              </a:rPr>
              <a:t>ciphertext</a:t>
            </a:r>
            <a:r>
              <a:rPr lang="en-US" dirty="0">
                <a:sym typeface="Symbol" pitchFamily="18" charset="2"/>
              </a:rPr>
              <a:t>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57150" indent="0">
              <a:buNone/>
            </a:pPr>
            <a:r>
              <a:rPr lang="en-US" b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4030</TotalTime>
  <Words>3360</Words>
  <Application>Microsoft Macintosh PowerPoint</Application>
  <PresentationFormat>On-screen Show (16:9)</PresentationFormat>
  <Paragraphs>725</Paragraphs>
  <Slides>61</Slides>
  <Notes>20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AES-NI:   AES in hardware  (Intel, AMD, ARM)</vt:lpstr>
      <vt:lpstr>Incorrect use of block ciphers</vt:lpstr>
      <vt:lpstr>In pictures</vt:lpstr>
      <vt:lpstr>CTR mode encryption (eavesdropping security)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functions</vt:lpstr>
      <vt:lpstr>Generating Randomness    (e.g. keys, nonces)</vt:lpstr>
      <vt:lpstr>Summary</vt:lpstr>
      <vt:lpstr>encryption and compression problems</vt:lpstr>
      <vt:lpstr>Encryption and compression:   oil and vinegar</vt:lpstr>
      <vt:lpstr>Trouble …     [Kelsey’02]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What to do?</vt:lpstr>
      <vt:lpstr>Public key cryptography</vt:lpstr>
      <vt:lpstr>(1) Public-key encryption</vt:lpstr>
      <vt:lpstr>Building block:   trapdoor permutations</vt:lpstr>
      <vt:lpstr>Example:   RSA</vt:lpstr>
      <vt:lpstr>Public Key Encryption with a TDF</vt:lpstr>
      <vt:lpstr>(2) Digital signatures</vt:lpstr>
      <vt:lpstr>Digital signatures</vt:lpstr>
      <vt:lpstr>Digital Sigs. from a Trapdoor Permutation</vt:lpstr>
      <vt:lpstr>Certificates:   bind Bob’s ID to a PK</vt:lpstr>
      <vt:lpstr>PowerPoint Presentation</vt:lpstr>
      <vt:lpstr>Signature schemes used in the real world</vt:lpstr>
      <vt:lpstr>(3) Key exchange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377</cp:revision>
  <dcterms:created xsi:type="dcterms:W3CDTF">2010-11-06T18:36:35Z</dcterms:created>
  <dcterms:modified xsi:type="dcterms:W3CDTF">2022-04-27T04:24:32Z</dcterms:modified>
</cp:coreProperties>
</file>