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2" r:id="rId3"/>
  </p:sldMasterIdLst>
  <p:notesMasterIdLst>
    <p:notesMasterId r:id="rId42"/>
  </p:notesMasterIdLst>
  <p:sldIdLst>
    <p:sldId id="300" r:id="rId4"/>
    <p:sldId id="428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59" r:id="rId17"/>
    <p:sldId id="462" r:id="rId18"/>
    <p:sldId id="463" r:id="rId19"/>
    <p:sldId id="455" r:id="rId20"/>
    <p:sldId id="464" r:id="rId21"/>
    <p:sldId id="429" r:id="rId22"/>
    <p:sldId id="379" r:id="rId23"/>
    <p:sldId id="403" r:id="rId24"/>
    <p:sldId id="382" r:id="rId25"/>
    <p:sldId id="412" r:id="rId26"/>
    <p:sldId id="416" r:id="rId27"/>
    <p:sldId id="405" r:id="rId28"/>
    <p:sldId id="456" r:id="rId29"/>
    <p:sldId id="457" r:id="rId30"/>
    <p:sldId id="458" r:id="rId31"/>
    <p:sldId id="448" r:id="rId32"/>
    <p:sldId id="374" r:id="rId33"/>
    <p:sldId id="460" r:id="rId34"/>
    <p:sldId id="452" r:id="rId35"/>
    <p:sldId id="467" r:id="rId36"/>
    <p:sldId id="402" r:id="rId37"/>
    <p:sldId id="453" r:id="rId38"/>
    <p:sldId id="465" r:id="rId39"/>
    <p:sldId id="466" r:id="rId40"/>
    <p:sldId id="342" r:id="rId41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8" autoAdjust="0"/>
    <p:restoredTop sz="94640"/>
  </p:normalViewPr>
  <p:slideViewPr>
    <p:cSldViewPr>
      <p:cViewPr varScale="1">
        <p:scale>
          <a:sx n="121" d="100"/>
          <a:sy n="121" d="100"/>
        </p:scale>
        <p:origin x="184" y="4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600" units="cm"/>
        </inkml:traceFormat>
        <inkml:channelProperties>
          <inkml:channelProperty channel="X" name="resolution" value="28.34995" units="1/cm"/>
          <inkml:channelProperty channel="Y" name="resolution" value="28.36879" units="1/cm"/>
        </inkml:channelProperties>
      </inkml:inkSource>
      <inkml:timestamp xml:id="ts0" timeString="2010-11-03T01:15:33.9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4723 1509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8008F-8C0F-4F63-86DC-E7B67385E4BD}" type="datetimeFigureOut">
              <a:rPr lang="en-US" smtClean="0"/>
              <a:pPr/>
              <a:t>5/25/21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38DAD-5F37-4EA5-A798-26ED1E4539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51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AMD SME (secure memory encryption) and SEV (secure encrypted virtualization)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8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stored encrypted in DRAM.   Processor prevents access to data in cache outside of enclave.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8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history:  branch predictor.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6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LLVM hardening:    https://</a:t>
            </a:r>
            <a:r>
              <a:rPr lang="en-US" dirty="0" err="1"/>
              <a:t>llvm.org</a:t>
            </a:r>
            <a:r>
              <a:rPr lang="en-US" dirty="0"/>
              <a:t>/docs/</a:t>
            </a:r>
            <a:r>
              <a:rPr lang="en-US" dirty="0" err="1"/>
              <a:t>SpeculativeLoadHardening.html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38DAD-5F37-4EA5-A798-26ED1E45393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3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65066" y="4819650"/>
            <a:ext cx="76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0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6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42970" y="1814280"/>
            <a:ext cx="4143829" cy="6096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42969" y="2942524"/>
            <a:ext cx="4143829" cy="744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spc="0" baseline="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42969" y="2598051"/>
            <a:ext cx="4143829" cy="1451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19" y="1329947"/>
            <a:ext cx="3036948" cy="3036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6750"/>
            <a:ext cx="2438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4987178"/>
            <a:ext cx="9144000" cy="162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0" y="4942723"/>
            <a:ext cx="9144001" cy="4949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038668" y="4992222"/>
            <a:ext cx="984019" cy="15127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8DB43-2B2C-452E-9A0B-5DE23E83C7DF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15" name="Text Placeholder 2"/>
          <p:cNvSpPr>
            <a:spLocks noGrp="1"/>
          </p:cNvSpPr>
          <p:nvPr>
            <p:ph idx="1"/>
          </p:nvPr>
        </p:nvSpPr>
        <p:spPr>
          <a:xfrm>
            <a:off x="373552" y="1086573"/>
            <a:ext cx="8446037" cy="37048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94214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70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41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3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0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1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1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51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46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0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19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6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38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61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75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3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83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593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6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9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1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8229600" cy="4095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1" r:id="rId12"/>
    <p:sldLayoutId id="2147483736" r:id="rId13"/>
    <p:sldLayoutId id="21474837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29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vertLeftWhite2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18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346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490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0624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FE4B-17F2-49B1-A8CD-48A7230178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3A558-56C3-499B-89A2-59E5853E6B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72599" y="666750"/>
            <a:ext cx="137056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Template</a:t>
            </a:r>
          </a:p>
          <a:p>
            <a:r>
              <a:rPr lang="en-US" sz="1400" dirty="0">
                <a:solidFill>
                  <a:prstClr val="black"/>
                </a:solidFill>
              </a:rPr>
              <a:t>block2x2White1</a:t>
            </a:r>
          </a:p>
          <a:p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Ordering of</a:t>
            </a:r>
            <a:r>
              <a:rPr lang="en-US" sz="1400" baseline="0" dirty="0">
                <a:solidFill>
                  <a:prstClr val="black"/>
                </a:solidFill>
              </a:rPr>
              <a:t> </a:t>
            </a:r>
          </a:p>
          <a:p>
            <a:r>
              <a:rPr lang="en-US" sz="1400" baseline="0" dirty="0">
                <a:solidFill>
                  <a:prstClr val="black"/>
                </a:solidFill>
              </a:rPr>
              <a:t>buttons is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13</a:t>
            </a:r>
          </a:p>
          <a:p>
            <a:r>
              <a:rPr lang="en-US" sz="1400" dirty="0">
                <a:solidFill>
                  <a:prstClr val="black"/>
                </a:solidFill>
              </a:rPr>
              <a:t>24</a:t>
            </a:r>
          </a:p>
        </p:txBody>
      </p:sp>
      <p:pic>
        <p:nvPicPr>
          <p:cNvPr id="13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168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arun Singh\Desktop\whiteRadio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1920"/>
            <a:ext cx="254471" cy="256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224865" y="2190750"/>
            <a:ext cx="42976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886200" y="2535772"/>
            <a:ext cx="5029200" cy="1905000"/>
          </a:xfrm>
        </p:spPr>
        <p:txBody>
          <a:bodyPr anchor="t">
            <a:noAutofit/>
          </a:bodyPr>
          <a:lstStyle/>
          <a:p>
            <a:pPr algn="l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Processor security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700280" y="54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90920" y="5338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741"/>
            <a:ext cx="3200400" cy="3198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6667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CS155</a:t>
            </a:r>
          </a:p>
        </p:txBody>
      </p:sp>
    </p:spTree>
    <p:extLst>
      <p:ext uri="{BB962C8B-B14F-4D97-AF65-F5344CB8AC3E}">
        <p14:creationId xmlns:p14="http://schemas.microsoft.com/office/powerpoint/2010/main" val="338817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19150"/>
            <a:ext cx="8592457" cy="51437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Part of process memory holds the enclave: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80571" y="1791607"/>
            <a:ext cx="7953829" cy="164011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64112" y="3431725"/>
            <a:ext cx="2255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0857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app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09543" y="1936750"/>
            <a:ext cx="943429" cy="1393371"/>
          </a:xfrm>
          <a:prstGeom prst="round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OS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24663" y="1443265"/>
            <a:ext cx="6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low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563349" y="142875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5771" y="1891808"/>
            <a:ext cx="3439886" cy="148185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1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12457" y="1428750"/>
            <a:ext cx="113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enclave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040742" y="1936051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code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12343" y="1936049"/>
            <a:ext cx="1313544" cy="1393371"/>
          </a:xfrm>
          <a:prstGeom prst="roundRect">
            <a:avLst/>
          </a:prstGeom>
          <a:solidFill>
            <a:srgbClr val="FF000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enclave</a:t>
            </a:r>
          </a:p>
          <a:p>
            <a:pPr algn="ctr"/>
            <a:r>
              <a:rPr lang="en-US" sz="2400" dirty="0"/>
              <a:t>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7B5841-8484-FA4C-A510-9F2BF1907EAE}"/>
              </a:ext>
            </a:extLst>
          </p:cNvPr>
          <p:cNvSpPr txBox="1"/>
          <p:nvPr/>
        </p:nvSpPr>
        <p:spPr>
          <a:xfrm>
            <a:off x="76200" y="4095750"/>
            <a:ext cx="9062096" cy="95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Enclave code and data are written encrypted to main memory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Processor prevents access to cached enclave data outside of enclave.</a:t>
            </a:r>
          </a:p>
        </p:txBody>
      </p:sp>
    </p:spTree>
    <p:extLst>
      <p:ext uri="{BB962C8B-B14F-4D97-AF65-F5344CB8AC3E}">
        <p14:creationId xmlns:p14="http://schemas.microsoft.com/office/powerpoint/2010/main" val="576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enclave:  new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895350"/>
            <a:ext cx="8534400" cy="414575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ECREATE</a:t>
            </a:r>
            <a:r>
              <a:rPr lang="en-US" sz="2400" dirty="0">
                <a:solidFill>
                  <a:schemeClr val="tx1"/>
                </a:solidFill>
              </a:rPr>
              <a:t>:	establish memory address for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EADD</a:t>
            </a:r>
            <a:r>
              <a:rPr lang="en-US" sz="2400" dirty="0">
                <a:solidFill>
                  <a:schemeClr val="tx1"/>
                </a:solidFill>
              </a:rPr>
              <a:t>:	copies memory pages into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EEXTEND</a:t>
            </a:r>
            <a:r>
              <a:rPr lang="en-US" sz="2400" dirty="0">
                <a:solidFill>
                  <a:schemeClr val="tx1"/>
                </a:solidFill>
              </a:rPr>
              <a:t>:	computes hash of enclave contents </a:t>
            </a:r>
            <a:r>
              <a:rPr lang="en-US" sz="1800" dirty="0">
                <a:solidFill>
                  <a:schemeClr val="tx1"/>
                </a:solidFill>
              </a:rPr>
              <a:t>(256 bytes at a time)</a:t>
            </a:r>
          </a:p>
          <a:p>
            <a:pPr marL="342900" indent="-342900">
              <a:spcBef>
                <a:spcPts val="1200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EINIT</a:t>
            </a:r>
            <a:r>
              <a:rPr lang="en-US" sz="2400" dirty="0">
                <a:solidFill>
                  <a:schemeClr val="tx1"/>
                </a:solidFill>
              </a:rPr>
              <a:t>:	verifies that hashed content is properly signed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if so, initializes enclave   </a:t>
            </a:r>
            <a:r>
              <a:rPr lang="en-US" sz="2000" dirty="0">
                <a:solidFill>
                  <a:schemeClr val="tx1"/>
                </a:solidFill>
              </a:rPr>
              <a:t>(signature = RSA-3072)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EENTER</a:t>
            </a:r>
            <a:r>
              <a:rPr lang="en-US" sz="2400" dirty="0">
                <a:solidFill>
                  <a:schemeClr val="tx1"/>
                </a:solidFill>
              </a:rPr>
              <a:t>:	call a function inside enclave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EEXIT</a:t>
            </a:r>
            <a:r>
              <a:rPr lang="en-US" sz="2400" dirty="0">
                <a:solidFill>
                  <a:schemeClr val="tx1"/>
                </a:solidFill>
              </a:rPr>
              <a:t>:	return from enclave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8D17F3-E63A-4C47-BB07-9AD56DD2B917}"/>
              </a:ext>
            </a:extLst>
          </p:cNvPr>
          <p:cNvGrpSpPr/>
          <p:nvPr/>
        </p:nvGrpSpPr>
        <p:grpSpPr>
          <a:xfrm>
            <a:off x="6718434" y="775608"/>
            <a:ext cx="2245894" cy="1231232"/>
            <a:chOff x="6718434" y="838200"/>
            <a:chExt cx="2245894" cy="1231232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73FD22-D2FF-AD42-BDE7-6859ECA69C2A}"/>
                </a:ext>
              </a:extLst>
            </p:cNvPr>
            <p:cNvSpPr/>
            <p:nvPr/>
          </p:nvSpPr>
          <p:spPr>
            <a:xfrm>
              <a:off x="6830728" y="838200"/>
              <a:ext cx="2133600" cy="6096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Enclave </a:t>
              </a:r>
              <a:r>
                <a:rPr lang="en-US" dirty="0" err="1"/>
                <a:t>init</a:t>
              </a:r>
              <a:r>
                <a:rPr lang="en-US" dirty="0"/>
                <a:t> code</a:t>
              </a:r>
              <a:br>
                <a:rPr lang="en-US" dirty="0"/>
              </a:br>
              <a:r>
                <a:rPr lang="en-US" dirty="0"/>
                <a:t>loaded as cleartext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E567FA5-981E-8E46-AF27-E9DC07256307}"/>
                </a:ext>
              </a:extLst>
            </p:cNvPr>
            <p:cNvSpPr/>
            <p:nvPr/>
          </p:nvSpPr>
          <p:spPr>
            <a:xfrm>
              <a:off x="6718434" y="1453415"/>
              <a:ext cx="1213095" cy="616017"/>
            </a:xfrm>
            <a:custGeom>
              <a:avLst/>
              <a:gdLst>
                <a:gd name="connsiteX0" fmla="*/ 1174282 w 1213095"/>
                <a:gd name="connsiteY0" fmla="*/ 0 h 616017"/>
                <a:gd name="connsiteX1" fmla="*/ 1068404 w 1213095"/>
                <a:gd name="connsiteY1" fmla="*/ 413886 h 616017"/>
                <a:gd name="connsiteX2" fmla="*/ 0 w 1213095"/>
                <a:gd name="connsiteY2" fmla="*/ 616017 h 61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095" h="616017">
                  <a:moveTo>
                    <a:pt x="1174282" y="0"/>
                  </a:moveTo>
                  <a:cubicBezTo>
                    <a:pt x="1219200" y="155608"/>
                    <a:pt x="1264118" y="311217"/>
                    <a:pt x="1068404" y="413886"/>
                  </a:cubicBezTo>
                  <a:cubicBezTo>
                    <a:pt x="872690" y="516556"/>
                    <a:pt x="436345" y="566286"/>
                    <a:pt x="0" y="616017"/>
                  </a:cubicBezTo>
                </a:path>
              </a:pathLst>
            </a:custGeom>
            <a:noFill/>
            <a:ln w="3810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2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837" y="2734861"/>
            <a:ext cx="7134819" cy="23455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837" y="-190500"/>
            <a:ext cx="8876529" cy="857250"/>
          </a:xfrm>
        </p:spPr>
        <p:txBody>
          <a:bodyPr>
            <a:normAutofit/>
          </a:bodyPr>
          <a:lstStyle/>
          <a:p>
            <a:r>
              <a:rPr lang="en-US" sz="3600" dirty="0"/>
              <a:t>Provisioning enclave with secrets:  </a:t>
            </a:r>
            <a:r>
              <a:rPr lang="en-US" sz="3600" u="sng" dirty="0"/>
              <a:t>attestation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1127" y="836502"/>
            <a:ext cx="8882873" cy="1652965"/>
          </a:xfrm>
        </p:spPr>
        <p:txBody>
          <a:bodyPr anchor="t"/>
          <a:lstStyle/>
          <a:p>
            <a:r>
              <a:rPr lang="en-US" sz="2400" dirty="0">
                <a:solidFill>
                  <a:schemeClr val="tx1"/>
                </a:solidFill>
              </a:rPr>
              <a:t>The problem: enclave memory is </a:t>
            </a:r>
            <a:r>
              <a:rPr lang="en-US" sz="2400" u="sng" dirty="0">
                <a:solidFill>
                  <a:schemeClr val="tx1"/>
                </a:solidFill>
              </a:rPr>
              <a:t>in the clear</a:t>
            </a:r>
            <a:r>
              <a:rPr lang="en-US" sz="2400" dirty="0">
                <a:solidFill>
                  <a:schemeClr val="tx1"/>
                </a:solidFill>
              </a:rPr>
              <a:t> prior to activation (EINIT)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to get secrets into enclave?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Remote Attestation </a:t>
            </a:r>
            <a:r>
              <a:rPr lang="en-US" sz="2400" dirty="0">
                <a:solidFill>
                  <a:schemeClr val="tx1"/>
                </a:solidFill>
              </a:rPr>
              <a:t>(simplified):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09" y="2943216"/>
            <a:ext cx="979457" cy="166952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66020" y="3226242"/>
            <a:ext cx="1930400" cy="1146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6527" y="2928699"/>
            <a:ext cx="2394858" cy="87085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  enclave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6527" y="406699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9441" y="3108757"/>
            <a:ext cx="2226579" cy="690800"/>
            <a:chOff x="2739441" y="3108757"/>
            <a:chExt cx="2226579" cy="690800"/>
          </a:xfrm>
        </p:grpSpPr>
        <p:cxnSp>
          <p:nvCxnSpPr>
            <p:cNvPr id="11" name="Straight Arrow Connector 10"/>
            <p:cNvCxnSpPr>
              <a:stCxn id="5" idx="1"/>
            </p:cNvCxnSpPr>
            <p:nvPr/>
          </p:nvCxnSpPr>
          <p:spPr>
            <a:xfrm flipH="1" flipV="1">
              <a:off x="2739441" y="3226242"/>
              <a:ext cx="2226579" cy="573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892495">
              <a:off x="3055350" y="3108757"/>
              <a:ext cx="1615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 report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8439" y="282849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</a:rPr>
              <a:t>pk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b="1" dirty="0" err="1">
                <a:solidFill>
                  <a:srgbClr val="7030A0"/>
                </a:solidFill>
              </a:rPr>
              <a:t>sk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</a:p>
        </p:txBody>
      </p:sp>
      <p:cxnSp>
        <p:nvCxnSpPr>
          <p:cNvPr id="17" name="Straight Arrow Connector 16"/>
          <p:cNvCxnSpPr>
            <a:stCxn id="7" idx="2"/>
            <a:endCxn id="9" idx="0"/>
          </p:cNvCxnSpPr>
          <p:nvPr/>
        </p:nvCxnSpPr>
        <p:spPr>
          <a:xfrm>
            <a:off x="1483956" y="3799557"/>
            <a:ext cx="0" cy="267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651548" y="4081504"/>
            <a:ext cx="2733293" cy="573695"/>
            <a:chOff x="2651548" y="4081504"/>
            <a:chExt cx="2733293" cy="5736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681385" y="4081504"/>
              <a:ext cx="2226579" cy="4702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20835513">
              <a:off x="2651548" y="4193534"/>
              <a:ext cx="2733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c</a:t>
              </a:r>
              <a:r>
                <a:rPr lang="en-US" sz="2400">
                  <a:solidFill>
                    <a:srgbClr val="7030A0"/>
                  </a:solidFill>
                </a:rPr>
                <a:t>ert </a:t>
              </a:r>
              <a:r>
                <a:rPr lang="en-US" sz="2400" dirty="0">
                  <a:solidFill>
                    <a:srgbClr val="7030A0"/>
                  </a:solidFill>
                </a:rPr>
                <a:t>= [</a:t>
              </a:r>
              <a:r>
                <a:rPr lang="en-US" sz="2400" dirty="0" err="1">
                  <a:solidFill>
                    <a:srgbClr val="7030A0"/>
                  </a:solidFill>
                </a:rPr>
                <a:t>pk</a:t>
              </a:r>
              <a:r>
                <a:rPr lang="en-US" sz="2400" dirty="0">
                  <a:solidFill>
                    <a:srgbClr val="7030A0"/>
                  </a:solidFill>
                </a:rPr>
                <a:t>, report]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V="1">
            <a:off x="6896420" y="3865063"/>
            <a:ext cx="1137489" cy="21576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66020" y="1959429"/>
            <a:ext cx="37632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report:  contains  hash(code)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1656" y="4467908"/>
            <a:ext cx="17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validate cert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02099" y="555968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9" name="Rectangular Callout 28"/>
          <p:cNvSpPr/>
          <p:nvPr/>
        </p:nvSpPr>
        <p:spPr>
          <a:xfrm>
            <a:off x="6212114" y="1335317"/>
            <a:ext cx="2017486" cy="612648"/>
          </a:xfrm>
          <a:prstGeom prst="wedgeRectCallout">
            <a:avLst>
              <a:gd name="adj1" fmla="val 15138"/>
              <a:gd name="adj2" fmla="val 349162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E(</a:t>
            </a:r>
            <a:r>
              <a:rPr lang="en-US" sz="2400" dirty="0" err="1">
                <a:solidFill>
                  <a:schemeClr val="tx1"/>
                </a:solidFill>
              </a:rPr>
              <a:t>pk</a:t>
            </a:r>
            <a:r>
              <a:rPr lang="en-US" sz="2400" dirty="0">
                <a:solidFill>
                  <a:schemeClr val="tx1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03697" y="3950878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data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FF10E-C66D-3C41-9084-3393B3B44524}"/>
              </a:ext>
            </a:extLst>
          </p:cNvPr>
          <p:cNvSpPr txBox="1"/>
          <p:nvPr/>
        </p:nvSpPr>
        <p:spPr>
          <a:xfrm>
            <a:off x="381000" y="418361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26" grpId="1" animBg="1"/>
      <p:bldP spid="27" grpId="0"/>
      <p:bldP spid="29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1002374"/>
            <a:ext cx="8592457" cy="393157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SGX:  an architecture for managing secret data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Intended to process data that cannot be read by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anyone, except for code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Attestation:  proves what code is running in enclave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Minimal TCB:  nothing trusted except for x86 processor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Not suitable for legacy applications</a:t>
            </a:r>
          </a:p>
        </p:txBody>
      </p:sp>
    </p:spTree>
    <p:extLst>
      <p:ext uri="{BB962C8B-B14F-4D97-AF65-F5344CB8AC3E}">
        <p14:creationId xmlns:p14="http://schemas.microsoft.com/office/powerpoint/2010/main" val="990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8534CE-1123-2648-A48D-4E0FC0393DA8}"/>
              </a:ext>
            </a:extLst>
          </p:cNvPr>
          <p:cNvGrpSpPr/>
          <p:nvPr/>
        </p:nvGrpSpPr>
        <p:grpSpPr>
          <a:xfrm>
            <a:off x="2819400" y="2291422"/>
            <a:ext cx="2819400" cy="432728"/>
            <a:chOff x="2819400" y="2291422"/>
            <a:chExt cx="2819400" cy="43272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B68560B-4528-E143-B34C-4B62BC9C606A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2291422"/>
              <a:ext cx="2768263" cy="2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B886B3-1F5B-A04F-B5EB-D4B34C957A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2724150"/>
              <a:ext cx="2819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CED6D8-B11D-E54F-9892-2B5647E4BB30}"/>
                </a:ext>
              </a:extLst>
            </p:cNvPr>
            <p:cNvSpPr txBox="1"/>
            <p:nvPr/>
          </p:nvSpPr>
          <p:spPr>
            <a:xfrm>
              <a:off x="3537102" y="2326761"/>
              <a:ext cx="20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MPC protocol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547147" y="3748724"/>
            <a:ext cx="681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we run analysis on  union(dataset1, dataset2)  ??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4E4D1-AE63-7548-8B19-7272A68F021F}"/>
              </a:ext>
            </a:extLst>
          </p:cNvPr>
          <p:cNvSpPr txBox="1"/>
          <p:nvPr/>
        </p:nvSpPr>
        <p:spPr>
          <a:xfrm>
            <a:off x="533400" y="4369587"/>
            <a:ext cx="8243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simple computations, can use multiparty computation (MPC)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D72EE85-B07F-2845-A6E4-E3C810427D54}"/>
              </a:ext>
            </a:extLst>
          </p:cNvPr>
          <p:cNvGrpSpPr/>
          <p:nvPr/>
        </p:nvGrpSpPr>
        <p:grpSpPr>
          <a:xfrm>
            <a:off x="3505200" y="2958367"/>
            <a:ext cx="1545596" cy="665989"/>
            <a:chOff x="3505200" y="2958367"/>
            <a:chExt cx="1545596" cy="665989"/>
          </a:xfrm>
        </p:grpSpPr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C323D940-5B27-D447-A091-8CF29B43F76A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315BC2-92A0-8C40-A886-041FDE005775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01332" y="2230219"/>
            <a:ext cx="915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analysis</a:t>
            </a:r>
            <a:br>
              <a:rPr lang="en-US" dirty="0"/>
            </a:br>
            <a:r>
              <a:rPr lang="en-US" dirty="0"/>
              <a:t>code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42054"/>
            <a:ext cx="1218125" cy="369332"/>
            <a:chOff x="4877875" y="1942054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42054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53722"/>
            <a:ext cx="1311607" cy="369332"/>
            <a:chOff x="4953000" y="1915795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1579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0E628C-0B99-AB40-B01D-B6480C290EC4}"/>
              </a:ext>
            </a:extLst>
          </p:cNvPr>
          <p:cNvSpPr txBox="1"/>
          <p:nvPr/>
        </p:nvSpPr>
        <p:spPr>
          <a:xfrm>
            <a:off x="3628179" y="3112689"/>
            <a:ext cx="1391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untrusted</a:t>
            </a:r>
            <a:br>
              <a:rPr lang="en-US" dirty="0"/>
            </a:br>
            <a:r>
              <a:rPr lang="en-US" dirty="0"/>
              <a:t>environment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FC21E7C9-5AE5-954E-903C-EF43CDE6B158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6202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FE528-036F-A74C-8BA3-3A4B262AD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71D5-9F94-764A-92F3-8D9AB9EC2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Data science on federated data: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9BC92-028C-B346-A68D-EB2171B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2244" y="1866900"/>
            <a:ext cx="2330265" cy="1201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A88B3-4984-A147-B7DD-CCBE8EE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67008"/>
            <a:ext cx="2330055" cy="120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6526-E033-AE42-996E-05533A7B265C}"/>
              </a:ext>
            </a:extLst>
          </p:cNvPr>
          <p:cNvSpPr txBox="1"/>
          <p:nvPr/>
        </p:nvSpPr>
        <p:spPr>
          <a:xfrm>
            <a:off x="838200" y="3093454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6AA0E-00A1-BD48-9D24-50A149D13A06}"/>
              </a:ext>
            </a:extLst>
          </p:cNvPr>
          <p:cNvSpPr txBox="1"/>
          <p:nvPr/>
        </p:nvSpPr>
        <p:spPr>
          <a:xfrm>
            <a:off x="6477000" y="3114597"/>
            <a:ext cx="99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dataset2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7FD390-690F-814B-8B58-551CF1587EC3}"/>
              </a:ext>
            </a:extLst>
          </p:cNvPr>
          <p:cNvSpPr txBox="1"/>
          <p:nvPr/>
        </p:nvSpPr>
        <p:spPr>
          <a:xfrm>
            <a:off x="609600" y="4135370"/>
            <a:ext cx="786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more complex analysis, can use (secure) hardware 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497A21-0397-D641-9F07-9951A0562EBA}"/>
              </a:ext>
            </a:extLst>
          </p:cNvPr>
          <p:cNvSpPr/>
          <p:nvPr/>
        </p:nvSpPr>
        <p:spPr>
          <a:xfrm>
            <a:off x="3902054" y="2114550"/>
            <a:ext cx="914400" cy="914400"/>
          </a:xfrm>
          <a:prstGeom prst="rect">
            <a:avLst/>
          </a:prstGeom>
          <a:noFill/>
          <a:ln w="101600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AB993-43B0-8A43-BA13-5A2C770FED6E}"/>
              </a:ext>
            </a:extLst>
          </p:cNvPr>
          <p:cNvSpPr txBox="1"/>
          <p:nvPr/>
        </p:nvSpPr>
        <p:spPr>
          <a:xfrm>
            <a:off x="3922193" y="1657350"/>
            <a:ext cx="89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enclave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8E149-9115-1448-A69F-B6BE7FF6F26D}"/>
              </a:ext>
            </a:extLst>
          </p:cNvPr>
          <p:cNvSpPr txBox="1"/>
          <p:nvPr/>
        </p:nvSpPr>
        <p:spPr>
          <a:xfrm>
            <a:off x="3970358" y="2230219"/>
            <a:ext cx="7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data1</a:t>
            </a:r>
          </a:p>
          <a:p>
            <a:pPr algn="ctr"/>
            <a:r>
              <a:rPr lang="en-US" sz="2000" dirty="0"/>
              <a:t>data2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EBB8D-9A3C-EB41-8694-2B892C5232C8}"/>
              </a:ext>
            </a:extLst>
          </p:cNvPr>
          <p:cNvGrpSpPr/>
          <p:nvPr/>
        </p:nvGrpSpPr>
        <p:grpSpPr>
          <a:xfrm>
            <a:off x="4877875" y="1926142"/>
            <a:ext cx="1218125" cy="369332"/>
            <a:chOff x="4877875" y="1926142"/>
            <a:chExt cx="1218125" cy="3693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942EE8-E3BE-6C45-A5F7-DFC8BA2C7D19}"/>
                </a:ext>
              </a:extLst>
            </p:cNvPr>
            <p:cNvCxnSpPr>
              <a:cxnSpLocks/>
            </p:cNvCxnSpPr>
            <p:nvPr/>
          </p:nvCxnSpPr>
          <p:spPr>
            <a:xfrm>
              <a:off x="4877875" y="2248584"/>
              <a:ext cx="1218125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1C8690-8715-4F48-8D0A-01F7C9265217}"/>
                </a:ext>
              </a:extLst>
            </p:cNvPr>
            <p:cNvSpPr txBox="1"/>
            <p:nvPr/>
          </p:nvSpPr>
          <p:spPr>
            <a:xfrm>
              <a:off x="4939296" y="1926142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FB81F-203A-A24E-82AF-1322D3AE8005}"/>
              </a:ext>
            </a:extLst>
          </p:cNvPr>
          <p:cNvGrpSpPr/>
          <p:nvPr/>
        </p:nvGrpSpPr>
        <p:grpSpPr>
          <a:xfrm flipH="1">
            <a:off x="2514600" y="1973818"/>
            <a:ext cx="1311607" cy="369332"/>
            <a:chOff x="4953000" y="1935891"/>
            <a:chExt cx="1311607" cy="36933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BEF6F36-09E9-4E45-B29B-CAE5054874F7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DD5E0-740E-EF45-8642-3FB237E19732}"/>
                </a:ext>
              </a:extLst>
            </p:cNvPr>
            <p:cNvSpPr txBox="1"/>
            <p:nvPr/>
          </p:nvSpPr>
          <p:spPr>
            <a:xfrm>
              <a:off x="5162306" y="1935891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pk, cert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997BC8-41AF-154F-B960-69E249787F88}"/>
              </a:ext>
            </a:extLst>
          </p:cNvPr>
          <p:cNvGrpSpPr/>
          <p:nvPr/>
        </p:nvGrpSpPr>
        <p:grpSpPr>
          <a:xfrm>
            <a:off x="2477960" y="2487303"/>
            <a:ext cx="1355098" cy="369332"/>
            <a:chOff x="4909509" y="1935891"/>
            <a:chExt cx="1355098" cy="36933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EAA7B95-0609-1549-A6C6-6195696CBC60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248584"/>
              <a:ext cx="1311607" cy="5323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1F112EE-9121-834B-B116-DE68FA49BE13}"/>
                </a:ext>
              </a:extLst>
            </p:cNvPr>
            <p:cNvSpPr txBox="1"/>
            <p:nvPr/>
          </p:nvSpPr>
          <p:spPr>
            <a:xfrm>
              <a:off x="49095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data1)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CD26E6-F6F2-C04D-BAA5-C34C6008A680}"/>
              </a:ext>
            </a:extLst>
          </p:cNvPr>
          <p:cNvGrpSpPr/>
          <p:nvPr/>
        </p:nvGrpSpPr>
        <p:grpSpPr>
          <a:xfrm flipH="1">
            <a:off x="4877875" y="2430664"/>
            <a:ext cx="1441919" cy="369332"/>
            <a:chOff x="4871409" y="1935891"/>
            <a:chExt cx="1441919" cy="3693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E09251-6646-C84C-9791-03D2EFB001B3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9" y="2248584"/>
              <a:ext cx="1360329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A26C39-ECAD-E845-BC1A-CC5FFFA52A4C}"/>
                </a:ext>
              </a:extLst>
            </p:cNvPr>
            <p:cNvSpPr txBox="1"/>
            <p:nvPr/>
          </p:nvSpPr>
          <p:spPr>
            <a:xfrm>
              <a:off x="4871409" y="1935891"/>
              <a:ext cx="1306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E(pk, data2)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B40A91-A0A6-3841-9F4B-E5077A4331D2}"/>
              </a:ext>
            </a:extLst>
          </p:cNvPr>
          <p:cNvGrpSpPr/>
          <p:nvPr/>
        </p:nvGrpSpPr>
        <p:grpSpPr>
          <a:xfrm>
            <a:off x="4358893" y="3147478"/>
            <a:ext cx="1545596" cy="665989"/>
            <a:chOff x="3505200" y="2958367"/>
            <a:chExt cx="1545596" cy="665989"/>
          </a:xfrm>
        </p:grpSpPr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AB1C4162-2A71-564A-AF46-198BB1FA8EE8}"/>
                </a:ext>
              </a:extLst>
            </p:cNvPr>
            <p:cNvCxnSpPr/>
            <p:nvPr/>
          </p:nvCxnSpPr>
          <p:spPr>
            <a:xfrm>
              <a:off x="3505200" y="2958367"/>
              <a:ext cx="685800" cy="455624"/>
            </a:xfrm>
            <a:prstGeom prst="bentConnector3">
              <a:avLst>
                <a:gd name="adj1" fmla="val 183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1B16B8-D76A-E545-9294-174EF8D58836}"/>
                </a:ext>
              </a:extLst>
            </p:cNvPr>
            <p:cNvSpPr txBox="1"/>
            <p:nvPr/>
          </p:nvSpPr>
          <p:spPr>
            <a:xfrm>
              <a:off x="4153627" y="3162691"/>
              <a:ext cx="897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result</a:t>
              </a:r>
            </a:p>
          </p:txBody>
        </p:sp>
      </p:grp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D590D5B7-5B89-7A41-960F-CA32413EF2CB}"/>
              </a:ext>
            </a:extLst>
          </p:cNvPr>
          <p:cNvSpPr/>
          <p:nvPr/>
        </p:nvSpPr>
        <p:spPr>
          <a:xfrm>
            <a:off x="6088930" y="859120"/>
            <a:ext cx="2140670" cy="609600"/>
          </a:xfrm>
          <a:prstGeom prst="wedgeRectCallout">
            <a:avLst>
              <a:gd name="adj1" fmla="val -72204"/>
              <a:gd name="adj2" fmla="val 1367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Cert includes </a:t>
            </a:r>
            <a:br>
              <a:rPr lang="en-US" dirty="0"/>
            </a:br>
            <a:r>
              <a:rPr lang="en-US" dirty="0"/>
              <a:t>hash of enclave code</a:t>
            </a:r>
          </a:p>
        </p:txBody>
      </p:sp>
    </p:spTree>
    <p:extLst>
      <p:ext uri="{BB962C8B-B14F-4D97-AF65-F5344CB8AC3E}">
        <p14:creationId xmlns:p14="http://schemas.microsoft.com/office/powerpoint/2010/main" val="335696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 insecurity:  (1) side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F809-54F9-5840-895E-3A5B2F0D2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96684"/>
            <a:ext cx="8010659" cy="190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Attacker controls the OS.   OS sees lots of side-channel info:</a:t>
            </a:r>
          </a:p>
          <a:p>
            <a:r>
              <a:rPr lang="en-US" dirty="0"/>
              <a:t>Memory access patterns</a:t>
            </a:r>
          </a:p>
          <a:p>
            <a:r>
              <a:rPr lang="en-US" dirty="0"/>
              <a:t>State of processor caches as enclave executes</a:t>
            </a:r>
          </a:p>
          <a:p>
            <a:r>
              <a:rPr lang="en-US" dirty="0"/>
              <a:t>State of branch predictor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1381DC-D032-644F-BD6D-1D6EE94E99EE}"/>
              </a:ext>
            </a:extLst>
          </p:cNvPr>
          <p:cNvSpPr/>
          <p:nvPr/>
        </p:nvSpPr>
        <p:spPr>
          <a:xfrm>
            <a:off x="1905000" y="1194316"/>
            <a:ext cx="2057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5A18A-499D-AB4D-B9A9-0E91C7FD04BE}"/>
              </a:ext>
            </a:extLst>
          </p:cNvPr>
          <p:cNvSpPr txBox="1"/>
          <p:nvPr/>
        </p:nvSpPr>
        <p:spPr>
          <a:xfrm>
            <a:off x="2345878" y="2126218"/>
            <a:ext cx="10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16E82D-E0D6-1842-8827-E81C768E8FCA}"/>
              </a:ext>
            </a:extLst>
          </p:cNvPr>
          <p:cNvSpPr/>
          <p:nvPr/>
        </p:nvSpPr>
        <p:spPr>
          <a:xfrm>
            <a:off x="2057400" y="1803916"/>
            <a:ext cx="1752600" cy="381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795C7-BCCD-BB4C-9AF5-19F07664A65E}"/>
              </a:ext>
            </a:extLst>
          </p:cNvPr>
          <p:cNvSpPr/>
          <p:nvPr/>
        </p:nvSpPr>
        <p:spPr>
          <a:xfrm>
            <a:off x="2057400" y="1422916"/>
            <a:ext cx="17526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enclave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52471-8EC3-B342-8EC9-626E6667E2D5}"/>
              </a:ext>
            </a:extLst>
          </p:cNvPr>
          <p:cNvSpPr/>
          <p:nvPr/>
        </p:nvSpPr>
        <p:spPr>
          <a:xfrm>
            <a:off x="5486400" y="1205853"/>
            <a:ext cx="1524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DRAM</a:t>
            </a:r>
            <a:br>
              <a:rPr lang="en-US" sz="2000" dirty="0"/>
            </a:br>
            <a:r>
              <a:rPr lang="en-US" sz="2000" dirty="0"/>
              <a:t>memory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22753-4AD0-3148-A347-A4B980012E38}"/>
              </a:ext>
            </a:extLst>
          </p:cNvPr>
          <p:cNvSpPr/>
          <p:nvPr/>
        </p:nvSpPr>
        <p:spPr>
          <a:xfrm>
            <a:off x="1524000" y="984766"/>
            <a:ext cx="6324600" cy="1510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2E078E-1539-2040-9828-E27928E260F9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3962400" y="1689616"/>
            <a:ext cx="1524000" cy="115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D2D54-F4DC-E843-920F-1890AC8403E5}"/>
              </a:ext>
            </a:extLst>
          </p:cNvPr>
          <p:cNvSpPr txBox="1"/>
          <p:nvPr/>
        </p:nvSpPr>
        <p:spPr>
          <a:xfrm>
            <a:off x="4034952" y="1370826"/>
            <a:ext cx="1362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memory bus</a:t>
            </a:r>
          </a:p>
          <a:p>
            <a:pPr algn="ctr"/>
            <a:r>
              <a:rPr lang="en-US" dirty="0"/>
              <a:t> (enc data)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2CE0A8-8E39-754B-B4B8-674D7819B3B3}"/>
              </a:ext>
            </a:extLst>
          </p:cNvPr>
          <p:cNvGrpSpPr/>
          <p:nvPr/>
        </p:nvGrpSpPr>
        <p:grpSpPr>
          <a:xfrm>
            <a:off x="6248400" y="3434834"/>
            <a:ext cx="2819400" cy="1466850"/>
            <a:chOff x="6477000" y="3434834"/>
            <a:chExt cx="2819400" cy="1466850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EA50D24E-57A1-864A-ABC6-3B33101E3547}"/>
                </a:ext>
              </a:extLst>
            </p:cNvPr>
            <p:cNvSpPr/>
            <p:nvPr/>
          </p:nvSpPr>
          <p:spPr>
            <a:xfrm>
              <a:off x="6477000" y="3434834"/>
              <a:ext cx="381000" cy="146685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995E6D-630A-2A48-AFD4-F4FAF9279D85}"/>
                </a:ext>
              </a:extLst>
            </p:cNvPr>
            <p:cNvSpPr txBox="1"/>
            <p:nvPr/>
          </p:nvSpPr>
          <p:spPr>
            <a:xfrm>
              <a:off x="6990576" y="3533685"/>
              <a:ext cx="230582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All can leak </a:t>
              </a:r>
              <a:br>
                <a:rPr lang="en-US" sz="2400" dirty="0"/>
              </a:br>
              <a:r>
                <a:rPr lang="en-US" sz="2400" dirty="0"/>
                <a:t>enclave data.</a:t>
              </a:r>
            </a:p>
            <a:p>
              <a:r>
                <a:rPr lang="en-US" sz="2400" dirty="0"/>
                <a:t>Difficult to block.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09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83BE0-1035-1B40-9875-0E92500D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SGX insecurity:  (2) extract quoting key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D5C2CC4-97B5-8344-A18D-1305166B2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5550"/>
            <a:ext cx="8229600" cy="2647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Attestation:  proves to 3</a:t>
            </a:r>
            <a:r>
              <a:rPr lang="en-US" baseline="30000" dirty="0"/>
              <a:t>rd</a:t>
            </a:r>
            <a:r>
              <a:rPr lang="en-US" dirty="0"/>
              <a:t> party what code is running in enclave</a:t>
            </a:r>
          </a:p>
          <a:p>
            <a:r>
              <a:rPr lang="en-US" dirty="0"/>
              <a:t>Quoting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dirty="0"/>
              <a:t> stored in Intel enclave on untrusted machines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if attacker extracts </a:t>
            </a:r>
            <a:r>
              <a:rPr lang="en-US" b="1" dirty="0" err="1">
                <a:solidFill>
                  <a:srgbClr val="FF0000"/>
                </a:solidFill>
              </a:rPr>
              <a:t>sk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from </a:t>
            </a:r>
            <a:r>
              <a:rPr lang="en-US" u="sng" dirty="0"/>
              <a:t>some</a:t>
            </a:r>
            <a:r>
              <a:rPr lang="en-US" dirty="0"/>
              <a:t> quoting enclave?</a:t>
            </a:r>
          </a:p>
          <a:p>
            <a:r>
              <a:rPr lang="en-US" dirty="0"/>
              <a:t>Can attest to arbitrary non-enclave code</a:t>
            </a:r>
          </a:p>
          <a:p>
            <a:pPr marL="0" indent="0">
              <a:buNone/>
            </a:pPr>
            <a:r>
              <a:rPr lang="en-US" dirty="0"/>
              <a:t>	… see Foreshadow attack and Intel’s response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CE80B8C-28AD-2C40-A7FE-38D8D3DE5E55}"/>
              </a:ext>
            </a:extLst>
          </p:cNvPr>
          <p:cNvSpPr/>
          <p:nvPr/>
        </p:nvSpPr>
        <p:spPr>
          <a:xfrm>
            <a:off x="2286000" y="1123950"/>
            <a:ext cx="2394858" cy="940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Intel’s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quoting enclave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A81AAE-5AAC-5C47-873A-8E472920AFB5}"/>
              </a:ext>
            </a:extLst>
          </p:cNvPr>
          <p:cNvGrpSpPr/>
          <p:nvPr/>
        </p:nvGrpSpPr>
        <p:grpSpPr>
          <a:xfrm>
            <a:off x="4680858" y="1209800"/>
            <a:ext cx="2253342" cy="830997"/>
            <a:chOff x="2681385" y="4152840"/>
            <a:chExt cx="2253342" cy="8309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B905F17-0FEF-8544-ABBB-774B5F290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1385" y="4545760"/>
              <a:ext cx="2253342" cy="596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6180B-7098-FA4E-8673-187A7A6CF194}"/>
                </a:ext>
              </a:extLst>
            </p:cNvPr>
            <p:cNvSpPr txBox="1"/>
            <p:nvPr/>
          </p:nvSpPr>
          <p:spPr>
            <a:xfrm>
              <a:off x="2964720" y="4152840"/>
              <a:ext cx="16652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attestation</a:t>
              </a:r>
            </a:p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772ACDB-1C44-3E48-A4C6-16CEEDD4271C}"/>
              </a:ext>
            </a:extLst>
          </p:cNvPr>
          <p:cNvSpPr txBox="1"/>
          <p:nvPr/>
        </p:nvSpPr>
        <p:spPr>
          <a:xfrm>
            <a:off x="2380473" y="1240578"/>
            <a:ext cx="40267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</a:rPr>
              <a:t>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70E084-C750-2C44-AAB7-63CCF81C2157}"/>
              </a:ext>
            </a:extLst>
          </p:cNvPr>
          <p:cNvSpPr/>
          <p:nvPr/>
        </p:nvSpPr>
        <p:spPr>
          <a:xfrm>
            <a:off x="1752600" y="819150"/>
            <a:ext cx="55626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Spectre</a:t>
            </a:r>
            <a:r>
              <a:rPr lang="en-US" dirty="0"/>
              <a:t> attack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Speed vs. security in HW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0DC4-B6BC-1F4F-8016-555B384475B1}"/>
              </a:ext>
            </a:extLst>
          </p:cNvPr>
          <p:cNvSpPr txBox="1"/>
          <p:nvPr/>
        </p:nvSpPr>
        <p:spPr>
          <a:xfrm>
            <a:off x="6172200" y="4764777"/>
            <a:ext cx="2941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[slides credit: Paul Kocher]</a:t>
            </a:r>
          </a:p>
        </p:txBody>
      </p:sp>
    </p:spTree>
    <p:extLst>
      <p:ext uri="{BB962C8B-B14F-4D97-AF65-F5344CB8AC3E}">
        <p14:creationId xmlns:p14="http://schemas.microsoft.com/office/powerpoint/2010/main" val="3649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EB4FE-3BF9-A547-9CC2-22B3E98F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The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22C-20CE-BE46-A496-D56B3147F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050"/>
            <a:ext cx="8229600" cy="430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Part of the trusted computing base (TCB):</a:t>
            </a:r>
          </a:p>
          <a:p>
            <a:pPr>
              <a:spcBef>
                <a:spcPts val="1176"/>
              </a:spcBef>
            </a:pPr>
            <a:r>
              <a:rPr lang="en-US" dirty="0"/>
              <a:t>but is optimized for performance, </a:t>
            </a:r>
            <a:br>
              <a:rPr lang="en-US" dirty="0"/>
            </a:br>
            <a:r>
              <a:rPr lang="en-US" dirty="0"/>
              <a:t>			… security may be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Processor design and security:</a:t>
            </a:r>
          </a:p>
          <a:p>
            <a:pPr>
              <a:spcBef>
                <a:spcPts val="1176"/>
              </a:spcBef>
            </a:pPr>
            <a:r>
              <a:rPr lang="en-US" dirty="0"/>
              <a:t>Important security features, such as hardware enclaves</a:t>
            </a:r>
          </a:p>
          <a:p>
            <a:pPr>
              <a:spcBef>
                <a:spcPts val="1176"/>
              </a:spcBef>
            </a:pPr>
            <a:r>
              <a:rPr lang="en-US" dirty="0"/>
              <a:t>Some features can be exploited for attacks: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Speculative execution,   transactional memory,  …</a:t>
            </a:r>
          </a:p>
          <a:p>
            <a:pPr lvl="1">
              <a:spcBef>
                <a:spcPts val="1176"/>
              </a:spcBef>
            </a:pPr>
            <a:r>
              <a:rPr lang="en-US" dirty="0"/>
              <a:t>An active area of research!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9ADE1-4A98-9F44-9F27-500FB00A8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3" b="26296"/>
          <a:stretch/>
        </p:blipFill>
        <p:spPr>
          <a:xfrm>
            <a:off x="7010400" y="57150"/>
            <a:ext cx="2133600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8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71750" algn="l"/>
              </a:tabLst>
            </a:pPr>
            <a:r>
              <a:rPr lang="en-US" dirty="0"/>
              <a:t>Performance drives CPU purchases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90950"/>
          </a:xfrm>
        </p:spPr>
        <p:txBody>
          <a:bodyPr>
            <a:noAutofit/>
          </a:bodyPr>
          <a:lstStyle/>
          <a:p>
            <a:pPr marL="0" indent="0">
              <a:spcBef>
                <a:spcPts val="1224"/>
              </a:spcBef>
              <a:buNone/>
              <a:tabLst>
                <a:tab pos="2571750" algn="l"/>
              </a:tabLst>
            </a:pPr>
            <a:r>
              <a:rPr lang="en-US" sz="2400" dirty="0"/>
              <a:t>Clock speed maxed out:</a:t>
            </a:r>
            <a:endParaRPr lang="en-US" sz="2400" b="1" u="sng" dirty="0"/>
          </a:p>
          <a:p>
            <a:pPr lvl="1">
              <a:tabLst>
                <a:tab pos="2571750" algn="l"/>
              </a:tabLst>
            </a:pPr>
            <a:r>
              <a:rPr lang="en-US" dirty="0"/>
              <a:t>Pentium 4 reached 3.8 GHz in 2004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Memory latency is slow and not improving much</a:t>
            </a:r>
          </a:p>
          <a:p>
            <a:pPr lvl="1">
              <a:tabLst>
                <a:tab pos="2571750" algn="l"/>
              </a:tabLst>
            </a:pPr>
            <a:endParaRPr lang="en-US" dirty="0"/>
          </a:p>
          <a:p>
            <a:pPr marL="0" indent="0">
              <a:buNone/>
              <a:tabLst>
                <a:tab pos="2571750" algn="l"/>
              </a:tabLst>
            </a:pPr>
            <a:r>
              <a:rPr lang="en-US" sz="2400" dirty="0"/>
              <a:t>To gain performance, need to do more per cycle!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Reduce memory delays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c</a:t>
            </a:r>
            <a:r>
              <a:rPr lang="en-US" dirty="0">
                <a:sym typeface="Wingdings" panose="05000000000000000000" pitchFamily="2" charset="2"/>
              </a:rPr>
              <a:t>aches</a:t>
            </a:r>
          </a:p>
          <a:p>
            <a:pPr lvl="1">
              <a:tabLst>
                <a:tab pos="2571750" algn="l"/>
              </a:tabLst>
            </a:pPr>
            <a:r>
              <a:rPr lang="en-US" dirty="0"/>
              <a:t>Work during delays 	 	</a:t>
            </a:r>
            <a:r>
              <a:rPr lang="en-US" dirty="0">
                <a:sym typeface="Wingdings" panose="05000000000000000000" pitchFamily="2" charset="2"/>
              </a:rPr>
              <a:t>⟶</a:t>
            </a:r>
            <a:r>
              <a:rPr lang="en-US" dirty="0"/>
              <a:t>  speculative execution</a:t>
            </a:r>
          </a:p>
        </p:txBody>
      </p:sp>
    </p:spTree>
    <p:extLst>
      <p:ext uri="{BB962C8B-B14F-4D97-AF65-F5344CB8AC3E}">
        <p14:creationId xmlns:p14="http://schemas.microsoft.com/office/powerpoint/2010/main" val="18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D27B6E-A81E-47D7-9A4D-550EF9D417AB}"/>
              </a:ext>
            </a:extLst>
          </p:cNvPr>
          <p:cNvSpPr/>
          <p:nvPr/>
        </p:nvSpPr>
        <p:spPr>
          <a:xfrm>
            <a:off x="2376422" y="1292160"/>
            <a:ext cx="3946421" cy="3543299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FEF9E-ACE5-4E49-93C4-294E011CC626}"/>
              </a:ext>
            </a:extLst>
          </p:cNvPr>
          <p:cNvSpPr/>
          <p:nvPr/>
        </p:nvSpPr>
        <p:spPr>
          <a:xfrm>
            <a:off x="255656" y="1276350"/>
            <a:ext cx="1918607" cy="3559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Memory caches    </a:t>
            </a:r>
            <a:r>
              <a:rPr lang="en-US" sz="2000" dirty="0"/>
              <a:t>(4-way associative)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26241"/>
            <a:ext cx="8631345" cy="4095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Caches hold local (fast) copy of recently-accessed 64-byte chunks of memory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327B16-DA2C-4B1B-BCDB-A30C25C70D26}"/>
              </a:ext>
            </a:extLst>
          </p:cNvPr>
          <p:cNvSpPr txBox="1"/>
          <p:nvPr/>
        </p:nvSpPr>
        <p:spPr>
          <a:xfrm>
            <a:off x="7652647" y="1276350"/>
            <a:ext cx="1137331" cy="1697006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b="1" dirty="0"/>
              <a:t>MAIN MEMORY</a:t>
            </a:r>
          </a:p>
          <a:p>
            <a:endParaRPr lang="en-US" sz="788" b="1" dirty="0"/>
          </a:p>
          <a:p>
            <a:r>
              <a:rPr lang="en-US" sz="1350" dirty="0"/>
              <a:t>Big, slow</a:t>
            </a:r>
            <a:endParaRPr lang="en-US" sz="788" dirty="0"/>
          </a:p>
          <a:p>
            <a:r>
              <a:rPr lang="en-US" sz="900" dirty="0"/>
              <a:t>e.g. 16GB SDRAM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094A08-52EF-4BBB-8261-ED220E6E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64020"/>
              </p:ext>
            </p:extLst>
          </p:nvPr>
        </p:nvGraphicFramePr>
        <p:xfrm>
          <a:off x="3711479" y="1391728"/>
          <a:ext cx="2478274" cy="3364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3724">
                  <a:extLst>
                    <a:ext uri="{9D8B030D-6E8A-4147-A177-3AD203B41FA5}">
                      <a16:colId xmlns:a16="http://schemas.microsoft.com/office/drawing/2014/main" val="1762639685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194816327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90007147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b="1" dirty="0"/>
                        <a:t>Set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Addr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Cached Data ~64B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46587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F0016280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31C6F4C0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339DD740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614F8480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9A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F2..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A7..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48098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71685100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132A4880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2A1C0700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C017E9C0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C3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2873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311956C0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002D47C0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91507E80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55194040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43..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852707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9B27F8C0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8E771100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A001FB40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317178C0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BC..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58..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D9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82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91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8B..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6680156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6618E980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BA0CDB40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89E92C00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090F9C40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35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4A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2E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F1..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5A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1C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50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A4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F8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6F..</a:t>
                      </a:r>
                    </a:p>
                    <a:p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71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ED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07</a:t>
                      </a:r>
                      <a:r>
                        <a:rPr lang="en-US" sz="600" b="1" dirty="0">
                          <a:solidFill>
                            <a:prstClr val="black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9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1F..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514005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9967B9E-5CC5-4CA2-991C-18220E10D6BF}"/>
              </a:ext>
            </a:extLst>
          </p:cNvPr>
          <p:cNvSpPr txBox="1"/>
          <p:nvPr/>
        </p:nvSpPr>
        <p:spPr>
          <a:xfrm>
            <a:off x="381000" y="2292519"/>
            <a:ext cx="1614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2A1C0700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44D1B-45D4-4388-AE94-540FF5AFC7B3}"/>
              </a:ext>
            </a:extLst>
          </p:cNvPr>
          <p:cNvSpPr txBox="1"/>
          <p:nvPr/>
        </p:nvSpPr>
        <p:spPr>
          <a:xfrm>
            <a:off x="391545" y="2745001"/>
            <a:ext cx="1762377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9E</a:t>
            </a:r>
            <a:r>
              <a:rPr lang="en-US" sz="4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C3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EE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D3..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9C07-B00C-4433-8C72-DA21057101C3}"/>
              </a:ext>
            </a:extLst>
          </p:cNvPr>
          <p:cNvSpPr txBox="1"/>
          <p:nvPr/>
        </p:nvSpPr>
        <p:spPr>
          <a:xfrm>
            <a:off x="381000" y="3105150"/>
            <a:ext cx="160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603EB4-63EA-4441-849C-5775020CBFFE}"/>
              </a:ext>
            </a:extLst>
          </p:cNvPr>
          <p:cNvCxnSpPr>
            <a:cxnSpLocks/>
          </p:cNvCxnSpPr>
          <p:nvPr/>
        </p:nvCxnSpPr>
        <p:spPr>
          <a:xfrm>
            <a:off x="6367729" y="212744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C475B9-2AAC-4E66-9656-E00C7A9D6C41}"/>
              </a:ext>
            </a:extLst>
          </p:cNvPr>
          <p:cNvSpPr txBox="1"/>
          <p:nvPr/>
        </p:nvSpPr>
        <p:spPr>
          <a:xfrm>
            <a:off x="6373178" y="1687461"/>
            <a:ext cx="1229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Address: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F37CD1-80B1-4688-B8DF-EB19B54FAA0D}"/>
              </a:ext>
            </a:extLst>
          </p:cNvPr>
          <p:cNvCxnSpPr>
            <a:cxnSpLocks/>
          </p:cNvCxnSpPr>
          <p:nvPr/>
        </p:nvCxnSpPr>
        <p:spPr>
          <a:xfrm flipH="1">
            <a:off x="6367729" y="2240692"/>
            <a:ext cx="1234585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4CAA44-CF71-42AD-A6A9-EC7D1F5FACB3}"/>
              </a:ext>
            </a:extLst>
          </p:cNvPr>
          <p:cNvSpPr txBox="1"/>
          <p:nvPr/>
        </p:nvSpPr>
        <p:spPr>
          <a:xfrm>
            <a:off x="381000" y="3532030"/>
            <a:ext cx="1824423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99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17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8F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44</a:t>
            </a:r>
            <a:r>
              <a:rPr lang="en-US" sz="7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09..</a:t>
            </a: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F9594-E2AB-4F61-ACD3-EA0D30781D47}"/>
              </a:ext>
            </a:extLst>
          </p:cNvPr>
          <p:cNvSpPr txBox="1"/>
          <p:nvPr/>
        </p:nvSpPr>
        <p:spPr>
          <a:xfrm>
            <a:off x="327247" y="3943350"/>
            <a:ext cx="157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: 132E1340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EF4AB-7EB5-43B5-81F5-AEE7208715A4}"/>
              </a:ext>
            </a:extLst>
          </p:cNvPr>
          <p:cNvSpPr txBox="1"/>
          <p:nvPr/>
        </p:nvSpPr>
        <p:spPr>
          <a:xfrm>
            <a:off x="381000" y="4345201"/>
            <a:ext cx="1768556" cy="2077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/>
            <a:r>
              <a:rPr lang="en-US" sz="9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Data: AC 99 17 8F 44 09..</a:t>
            </a:r>
            <a:endParaRPr lang="en-US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B7AA8-C2EC-42EB-BC55-83B613AE37D1}"/>
              </a:ext>
            </a:extLst>
          </p:cNvPr>
          <p:cNvSpPr txBox="1"/>
          <p:nvPr/>
        </p:nvSpPr>
        <p:spPr>
          <a:xfrm>
            <a:off x="2529593" y="2435159"/>
            <a:ext cx="974474" cy="1866604"/>
          </a:xfrm>
          <a:prstGeom prst="rect">
            <a:avLst/>
          </a:prstGeom>
          <a:solidFill>
            <a:srgbClr val="C8E6FF">
              <a:alpha val="85882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r>
              <a:rPr lang="en-US" sz="1350" dirty="0"/>
              <a:t>hash(</a:t>
            </a:r>
            <a:r>
              <a:rPr lang="en-US" sz="1350" dirty="0" err="1"/>
              <a:t>addr</a:t>
            </a:r>
            <a:r>
              <a:rPr lang="en-US" sz="1350" dirty="0"/>
              <a:t>) to map to cache set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BAAFE3-E547-4173-B57C-045DC7C4FECC}"/>
              </a:ext>
            </a:extLst>
          </p:cNvPr>
          <p:cNvSpPr txBox="1"/>
          <p:nvPr/>
        </p:nvSpPr>
        <p:spPr>
          <a:xfrm>
            <a:off x="4125921" y="3985693"/>
            <a:ext cx="59232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132E1340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23285-6DBA-4B96-B76E-7198C073E730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Evict</a:t>
            </a:r>
            <a:r>
              <a:rPr lang="en-US" sz="675" dirty="0"/>
              <a:t> </a:t>
            </a:r>
            <a:r>
              <a:rPr lang="en-US" sz="900" dirty="0"/>
              <a:t>to</a:t>
            </a:r>
            <a:r>
              <a:rPr lang="en-US" sz="600" dirty="0"/>
              <a:t> </a:t>
            </a:r>
            <a:r>
              <a:rPr lang="en-US" sz="900" dirty="0"/>
              <a:t>make</a:t>
            </a:r>
            <a:r>
              <a:rPr lang="en-US" sz="675" dirty="0"/>
              <a:t> </a:t>
            </a:r>
            <a:r>
              <a:rPr lang="en-US" sz="900" dirty="0"/>
              <a:t>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EDB952-D3C8-4EA7-8214-2CDB09D6E5DB}"/>
              </a:ext>
            </a:extLst>
          </p:cNvPr>
          <p:cNvSpPr txBox="1"/>
          <p:nvPr/>
        </p:nvSpPr>
        <p:spPr>
          <a:xfrm>
            <a:off x="4863540" y="3981144"/>
            <a:ext cx="1234494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algn="ctr"/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600" dirty="0"/>
              <a:t> </a:t>
            </a:r>
            <a:r>
              <a:rPr lang="en-US" sz="900" dirty="0"/>
              <a:t>17</a:t>
            </a:r>
            <a:r>
              <a:rPr lang="en-US" sz="600" dirty="0"/>
              <a:t> </a:t>
            </a:r>
            <a:r>
              <a:rPr lang="en-US" sz="900" dirty="0"/>
              <a:t>8F</a:t>
            </a:r>
            <a:r>
              <a:rPr lang="en-US" sz="600" dirty="0"/>
              <a:t> </a:t>
            </a:r>
            <a:r>
              <a:rPr lang="en-US" sz="900" dirty="0"/>
              <a:t>44</a:t>
            </a:r>
            <a:r>
              <a:rPr lang="en-US" sz="600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FE8D3-09A1-4C82-AC32-F62CD83F40A1}"/>
              </a:ext>
            </a:extLst>
          </p:cNvPr>
          <p:cNvSpPr/>
          <p:nvPr/>
        </p:nvSpPr>
        <p:spPr>
          <a:xfrm>
            <a:off x="2346025" y="1297092"/>
            <a:ext cx="1159543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MEMORY </a:t>
            </a:r>
          </a:p>
          <a:p>
            <a:pPr algn="ctr"/>
            <a:r>
              <a:rPr lang="en-US" sz="1350" b="1" dirty="0">
                <a:solidFill>
                  <a:schemeClr val="tx1"/>
                </a:solidFill>
              </a:rPr>
              <a:t>CACHE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509642D-E87B-4F02-BFDB-F0A4260880F4}"/>
              </a:ext>
            </a:extLst>
          </p:cNvPr>
          <p:cNvSpPr txBox="1"/>
          <p:nvPr/>
        </p:nvSpPr>
        <p:spPr>
          <a:xfrm>
            <a:off x="4124476" y="2589844"/>
            <a:ext cx="576553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Courier New" panose="02070309020205020404" pitchFamily="49" charset="0"/>
                <a:cs typeface="Courier New" panose="02070309020205020404" pitchFamily="49" charset="0"/>
              </a:rPr>
              <a:t>2A1C0700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852516-BAB9-4135-8DCE-0F1A9215856C}"/>
              </a:ext>
            </a:extLst>
          </p:cNvPr>
          <p:cNvSpPr txBox="1"/>
          <p:nvPr/>
        </p:nvSpPr>
        <p:spPr>
          <a:xfrm>
            <a:off x="6446097" y="2281295"/>
            <a:ext cx="1126912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200" b="1"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en-US" sz="1350" dirty="0"/>
              <a:t>Data:</a:t>
            </a:r>
          </a:p>
          <a:p>
            <a:r>
              <a:rPr lang="en-US" sz="900" dirty="0"/>
              <a:t>AC</a:t>
            </a:r>
            <a:r>
              <a:rPr lang="en-US" sz="600" dirty="0"/>
              <a:t> </a:t>
            </a:r>
            <a:r>
              <a:rPr lang="en-US" sz="900" dirty="0"/>
              <a:t>99</a:t>
            </a:r>
            <a:r>
              <a:rPr lang="en-US" sz="375" dirty="0"/>
              <a:t> </a:t>
            </a:r>
            <a:r>
              <a:rPr lang="en-US" sz="900" dirty="0"/>
              <a:t>17</a:t>
            </a:r>
            <a:r>
              <a:rPr lang="en-US" sz="375" dirty="0"/>
              <a:t> </a:t>
            </a:r>
            <a:r>
              <a:rPr lang="en-US" sz="900" dirty="0"/>
              <a:t>8F</a:t>
            </a:r>
            <a:r>
              <a:rPr lang="en-US" sz="375" dirty="0"/>
              <a:t> </a:t>
            </a:r>
            <a:r>
              <a:rPr lang="en-US" sz="900" dirty="0"/>
              <a:t>44</a:t>
            </a:r>
            <a:r>
              <a:rPr lang="en-US" sz="375" dirty="0"/>
              <a:t> </a:t>
            </a:r>
            <a:r>
              <a:rPr lang="en-US" sz="900" dirty="0"/>
              <a:t>09..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9A8281-2D8B-4CBB-A005-D53CB72A77FA}"/>
              </a:ext>
            </a:extLst>
          </p:cNvPr>
          <p:cNvSpPr/>
          <p:nvPr/>
        </p:nvSpPr>
        <p:spPr>
          <a:xfrm>
            <a:off x="384730" y="1369933"/>
            <a:ext cx="1596470" cy="498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CPU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Sends address,</a:t>
            </a:r>
            <a:br>
              <a:rPr lang="en-US" sz="1350" dirty="0">
                <a:solidFill>
                  <a:schemeClr val="tx1"/>
                </a:solidFill>
              </a:rPr>
            </a:br>
            <a:r>
              <a:rPr lang="en-US" sz="1350" dirty="0">
                <a:solidFill>
                  <a:schemeClr val="tx1"/>
                </a:solidFill>
              </a:rPr>
              <a:t>Receives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8DC3C4-E1F3-4766-ADA1-0CD8A45AE324}"/>
              </a:ext>
            </a:extLst>
          </p:cNvPr>
          <p:cNvSpPr txBox="1"/>
          <p:nvPr/>
        </p:nvSpPr>
        <p:spPr>
          <a:xfrm>
            <a:off x="6385403" y="3366385"/>
            <a:ext cx="2834797" cy="14556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30969" indent="-130969"/>
            <a:r>
              <a:rPr lang="en-US" dirty="0"/>
              <a:t>Reads </a:t>
            </a:r>
            <a:r>
              <a:rPr lang="en-US" u="sng" dirty="0"/>
              <a:t>change</a:t>
            </a:r>
            <a:r>
              <a:rPr lang="en-US" dirty="0"/>
              <a:t> system state: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newly-cached</a:t>
            </a:r>
            <a:r>
              <a:rPr lang="en-US" dirty="0"/>
              <a:t> location is fast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to </a:t>
            </a:r>
            <a:r>
              <a:rPr lang="en-US" u="sng" dirty="0"/>
              <a:t>evicted</a:t>
            </a:r>
            <a:r>
              <a:rPr lang="en-US" dirty="0"/>
              <a:t> location </a:t>
            </a:r>
            <a:br>
              <a:rPr lang="en-US" dirty="0"/>
            </a:br>
            <a:r>
              <a:rPr lang="en-US" dirty="0"/>
              <a:t>is slow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C709FE-BF3C-48EC-8681-A0DB405D776F}"/>
              </a:ext>
            </a:extLst>
          </p:cNvPr>
          <p:cNvCxnSpPr>
            <a:cxnSpLocks/>
          </p:cNvCxnSpPr>
          <p:nvPr/>
        </p:nvCxnSpPr>
        <p:spPr>
          <a:xfrm flipV="1">
            <a:off x="2157296" y="2463001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73433B-85A6-4EFB-A752-BCE3A68C6A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33386" y="2659093"/>
            <a:ext cx="1537001" cy="4986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3AB535-9F57-453F-9294-4EFD43B53B49}"/>
              </a:ext>
            </a:extLst>
          </p:cNvPr>
          <p:cNvCxnSpPr>
            <a:cxnSpLocks/>
          </p:cNvCxnSpPr>
          <p:nvPr/>
        </p:nvCxnSpPr>
        <p:spPr>
          <a:xfrm>
            <a:off x="2157296" y="3445903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181961-4564-4A21-A3F8-91D9F9932448}"/>
              </a:ext>
            </a:extLst>
          </p:cNvPr>
          <p:cNvCxnSpPr>
            <a:cxnSpLocks/>
          </p:cNvCxnSpPr>
          <p:nvPr/>
        </p:nvCxnSpPr>
        <p:spPr>
          <a:xfrm rot="10800000">
            <a:off x="2157296" y="3622051"/>
            <a:ext cx="1525388" cy="160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8A862-7BD0-4FA6-A1EF-01A89D08FC1D}"/>
              </a:ext>
            </a:extLst>
          </p:cNvPr>
          <p:cNvCxnSpPr>
            <a:cxnSpLocks/>
          </p:cNvCxnSpPr>
          <p:nvPr/>
        </p:nvCxnSpPr>
        <p:spPr>
          <a:xfrm flipV="1">
            <a:off x="2157296" y="3902154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ED85B6-6C42-4D95-AC62-3BAD57CBCC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44999" y="4053470"/>
            <a:ext cx="1537001" cy="537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AA7F97-0867-4B75-A15F-3CB5C8837A2A}"/>
              </a:ext>
            </a:extLst>
          </p:cNvPr>
          <p:cNvSpPr txBox="1"/>
          <p:nvPr/>
        </p:nvSpPr>
        <p:spPr>
          <a:xfrm rot="20510556">
            <a:off x="3317045" y="2445030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CDAAB4-2CE6-4A26-8D27-EFD32F5DD542}"/>
              </a:ext>
            </a:extLst>
          </p:cNvPr>
          <p:cNvSpPr txBox="1"/>
          <p:nvPr/>
        </p:nvSpPr>
        <p:spPr>
          <a:xfrm rot="347578">
            <a:off x="3236128" y="353181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Slow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79A3F9-2520-450E-BB72-3FEE7DDD1611}"/>
              </a:ext>
            </a:extLst>
          </p:cNvPr>
          <p:cNvSpPr txBox="1"/>
          <p:nvPr/>
        </p:nvSpPr>
        <p:spPr>
          <a:xfrm rot="21400848">
            <a:off x="3236128" y="3833541"/>
            <a:ext cx="515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45513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0" grpId="0"/>
      <p:bldP spid="29" grpId="0"/>
      <p:bldP spid="31" grpId="0"/>
      <p:bldP spid="32" grpId="0"/>
      <p:bldP spid="27" grpId="0" animBg="1"/>
      <p:bldP spid="45" grpId="0" animBg="1"/>
      <p:bldP spid="34" grpId="0" animBg="1"/>
      <p:bldP spid="40" grpId="0" animBg="1"/>
      <p:bldP spid="41" grpId="0"/>
      <p:bldP spid="28" grpId="0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5250"/>
            <a:ext cx="8229600" cy="857250"/>
          </a:xfrm>
        </p:spPr>
        <p:txBody>
          <a:bodyPr/>
          <a:lstStyle/>
          <a:p>
            <a:r>
              <a:rPr lang="en-US" dirty="0"/>
              <a:t>Speculative execution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287DD-EB6C-42C2-B943-76C5D7B13CFB}"/>
              </a:ext>
            </a:extLst>
          </p:cNvPr>
          <p:cNvSpPr txBox="1"/>
          <p:nvPr/>
        </p:nvSpPr>
        <p:spPr>
          <a:xfrm>
            <a:off x="2209799" y="1390810"/>
            <a:ext cx="6574596" cy="965580"/>
          </a:xfrm>
          <a:prstGeom prst="rect">
            <a:avLst/>
          </a:prstGeom>
          <a:solidFill>
            <a:srgbClr val="A6E4AD">
              <a:alpha val="85000"/>
            </a:srgbClr>
          </a:solidFill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ctr"/>
          </a:lstStyle>
          <a:p>
            <a:pPr marL="150876" lvl="1"/>
            <a:r>
              <a:rPr lang="en-US" sz="2400" dirty="0"/>
              <a:t>if  (</a:t>
            </a:r>
            <a:r>
              <a:rPr lang="en-US" sz="2400" dirty="0" err="1"/>
              <a:t>uncached_value</a:t>
            </a:r>
            <a:r>
              <a:rPr lang="en-US" sz="2400" dirty="0"/>
              <a:t> == 1)     // load from memory</a:t>
            </a:r>
          </a:p>
          <a:p>
            <a:pPr marL="150876" lvl="1"/>
            <a:r>
              <a:rPr lang="en-US" sz="2400" dirty="0"/>
              <a:t>       a = compute(b)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AE253F-2EC6-481B-9CC7-BE9AA04CAB6D}"/>
              </a:ext>
            </a:extLst>
          </p:cNvPr>
          <p:cNvSpPr txBox="1">
            <a:spLocks/>
          </p:cNvSpPr>
          <p:nvPr/>
        </p:nvSpPr>
        <p:spPr>
          <a:xfrm>
            <a:off x="359605" y="859139"/>
            <a:ext cx="8380328" cy="91889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CPUs can </a:t>
            </a:r>
            <a:r>
              <a:rPr lang="en-US" i="1" dirty="0"/>
              <a:t>guess</a:t>
            </a:r>
            <a:r>
              <a:rPr lang="en-US" dirty="0"/>
              <a:t> likely program path and do </a:t>
            </a:r>
            <a:r>
              <a:rPr lang="en-US" u="sng" dirty="0"/>
              <a:t>speculative execution</a:t>
            </a:r>
          </a:p>
          <a:p>
            <a:pPr lvl="1"/>
            <a:r>
              <a:rPr lang="en-US" sz="2400" dirty="0"/>
              <a:t>Example: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1997CA-1705-4F41-91B7-4F719D6EC149}"/>
              </a:ext>
            </a:extLst>
          </p:cNvPr>
          <p:cNvSpPr txBox="1">
            <a:spLocks/>
          </p:cNvSpPr>
          <p:nvPr/>
        </p:nvSpPr>
        <p:spPr>
          <a:xfrm>
            <a:off x="286374" y="2584888"/>
            <a:ext cx="8705225" cy="96558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Branch predictor guesses if() is ‘true’  (based on prior history)</a:t>
            </a:r>
          </a:p>
          <a:p>
            <a:pPr lvl="1"/>
            <a:r>
              <a:rPr lang="en-US" sz="2400" dirty="0"/>
              <a:t>Starts executing </a:t>
            </a:r>
            <a:r>
              <a:rPr lang="en-US" sz="2400" i="1" dirty="0"/>
              <a:t>compute(b)</a:t>
            </a:r>
            <a:r>
              <a:rPr lang="en-US" sz="2400" dirty="0"/>
              <a:t> speculatively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9F0886-0785-4F85-B94A-F62664566F5B}"/>
              </a:ext>
            </a:extLst>
          </p:cNvPr>
          <p:cNvSpPr txBox="1">
            <a:spLocks/>
          </p:cNvSpPr>
          <p:nvPr/>
        </p:nvSpPr>
        <p:spPr>
          <a:xfrm>
            <a:off x="271301" y="3663873"/>
            <a:ext cx="8380328" cy="1270077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When value arrives from memory, check if guess was correct:</a:t>
            </a:r>
          </a:p>
          <a:p>
            <a:pPr lvl="3"/>
            <a:r>
              <a:rPr lang="en-US" sz="2200" b="1" dirty="0"/>
              <a:t>Correct</a:t>
            </a:r>
            <a:r>
              <a:rPr lang="en-US" sz="2200" dirty="0"/>
              <a:t>:      Save speculative work  ⇒  performance gain</a:t>
            </a:r>
          </a:p>
          <a:p>
            <a:pPr lvl="3"/>
            <a:r>
              <a:rPr lang="en-US" sz="2200" b="1" dirty="0"/>
              <a:t>Incorrect</a:t>
            </a:r>
            <a:r>
              <a:rPr lang="en-US" sz="2200" dirty="0"/>
              <a:t>:   Discard speculative work  ⇒  no harm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E2518-6308-9F45-8D66-E2FC89FD8326}"/>
              </a:ext>
            </a:extLst>
          </p:cNvPr>
          <p:cNvSpPr txBox="1"/>
          <p:nvPr/>
        </p:nvSpPr>
        <p:spPr>
          <a:xfrm>
            <a:off x="6757149" y="4426863"/>
            <a:ext cx="7104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24048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9D8399-420D-4CA7-8E1D-766C0311F1AF}"/>
              </a:ext>
            </a:extLst>
          </p:cNvPr>
          <p:cNvSpPr txBox="1">
            <a:spLocks/>
          </p:cNvSpPr>
          <p:nvPr/>
        </p:nvSpPr>
        <p:spPr>
          <a:xfrm>
            <a:off x="4724400" y="301381"/>
            <a:ext cx="3931748" cy="1986635"/>
          </a:xfrm>
          <a:prstGeom prst="rect">
            <a:avLst/>
          </a:prstGeom>
          <a:solidFill>
            <a:schemeClr val="tx1"/>
          </a:solidFill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b="1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2700" b="1" dirty="0">
                <a:solidFill>
                  <a:srgbClr val="FF8080"/>
                </a:solidFill>
              </a:rPr>
              <a:t>Speculative Execution</a:t>
            </a:r>
          </a:p>
          <a:p>
            <a:pPr marL="0" indent="0" algn="ctr">
              <a:buNone/>
            </a:pPr>
            <a:endParaRPr lang="en-US" sz="1800" dirty="0">
              <a:solidFill>
                <a:srgbClr val="FF8080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FF8080"/>
                </a:solidFill>
              </a:rPr>
              <a:t>CPU regularly performs incorrect calculations, then deletes mistakes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1381"/>
            <a:ext cx="4038600" cy="1987550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2700" b="1" dirty="0"/>
              <a:t>Architectural Guarantee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Register values eventually match </a:t>
            </a:r>
            <a:br>
              <a:rPr lang="en-US" dirty="0"/>
            </a:br>
            <a:r>
              <a:rPr lang="en-US" dirty="0"/>
              <a:t>result of in-order execution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E19FF-6932-4588-ADF1-BFD562D7745E}"/>
              </a:ext>
            </a:extLst>
          </p:cNvPr>
          <p:cNvSpPr txBox="1"/>
          <p:nvPr/>
        </p:nvSpPr>
        <p:spPr>
          <a:xfrm>
            <a:off x="262976" y="2715311"/>
            <a:ext cx="8618047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Is making + discarding mistakes the same as in-order execution?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F10EF-7648-0549-9A54-76E73DA1C493}"/>
              </a:ext>
            </a:extLst>
          </p:cNvPr>
          <p:cNvSpPr txBox="1"/>
          <p:nvPr/>
        </p:nvSpPr>
        <p:spPr>
          <a:xfrm>
            <a:off x="262976" y="3486150"/>
            <a:ext cx="8827738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processor executed instructions that were not supposed to run !!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problem:  instructions can have observable side-effects</a:t>
            </a:r>
          </a:p>
        </p:txBody>
      </p:sp>
    </p:spTree>
    <p:extLst>
      <p:ext uri="{BB962C8B-B14F-4D97-AF65-F5344CB8AC3E}">
        <p14:creationId xmlns:p14="http://schemas.microsoft.com/office/powerpoint/2010/main" val="3182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752600" y="1123878"/>
            <a:ext cx="54864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65D29E2-BE89-428B-B7DC-A88C8F7CE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8686800" cy="2800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Suppose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unsigned  int x   </a:t>
            </a:r>
            <a:r>
              <a:rPr lang="en-US" sz="2400" dirty="0"/>
              <a:t>comes from untrusted caller</a:t>
            </a:r>
          </a:p>
          <a:p>
            <a:pPr lvl="1">
              <a:buClr>
                <a:prstClr val="black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dirty="0"/>
              <a:t>Execution </a:t>
            </a:r>
            <a:r>
              <a:rPr lang="en-US" sz="2400" u="sng" dirty="0"/>
              <a:t>without</a:t>
            </a:r>
            <a:r>
              <a:rPr lang="en-US" sz="2400" dirty="0"/>
              <a:t> speculation is safe:</a:t>
            </a:r>
          </a:p>
          <a:p>
            <a:pPr marL="457200" lvl="1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array2[array1[x]*4096] </a:t>
            </a:r>
            <a:r>
              <a:rPr lang="en-US" dirty="0">
                <a:cs typeface="Courier New" panose="02070309020205020404" pitchFamily="49" charset="0"/>
              </a:rPr>
              <a:t>not eval </a:t>
            </a:r>
            <a:r>
              <a:rPr lang="en-US" dirty="0"/>
              <a:t>unless</a:t>
            </a:r>
            <a:r>
              <a:rPr lang="en-US" dirty="0">
                <a:cs typeface="Courier New" panose="02070309020205020404" pitchFamily="49" charset="0"/>
              </a:rPr>
              <a:t> 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&lt; array1_size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What about with speculative execution?</a:t>
            </a:r>
          </a:p>
        </p:txBody>
      </p:sp>
    </p:spTree>
    <p:extLst>
      <p:ext uri="{BB962C8B-B14F-4D97-AF65-F5344CB8AC3E}">
        <p14:creationId xmlns:p14="http://schemas.microsoft.com/office/powerpoint/2010/main" val="1573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6EBE63-29DC-094A-9774-A81D708C00CA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94A1E1-D835-4644-9273-E5D9277C9004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F4184-0C5B-1A45-B51A-574D5E841274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14E58-D460-4C79-9424-7FE4B8071D97}"/>
              </a:ext>
            </a:extLst>
          </p:cNvPr>
          <p:cNvSpPr txBox="1"/>
          <p:nvPr/>
        </p:nvSpPr>
        <p:spPr>
          <a:xfrm>
            <a:off x="131885" y="2333161"/>
            <a:ext cx="501424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-6858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DDDDDD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000" b="1" dirty="0"/>
              <a:t>Before attack: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Train branch predictor to expect if() is true</a:t>
            </a:r>
            <a:br>
              <a:rPr lang="en-US" sz="2000" dirty="0"/>
            </a:br>
            <a:r>
              <a:rPr lang="en-US" sz="2000" dirty="0"/>
              <a:t>(e.g. call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&lt;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)</a:t>
            </a:r>
          </a:p>
          <a:p>
            <a:pPr marL="409575" lvl="1" indent="-258763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Evict	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</a:t>
            </a:r>
            <a:r>
              <a:rPr lang="en-US" sz="2000" dirty="0"/>
              <a:t> and </a:t>
            </a:r>
            <a:br>
              <a:rPr lang="en-US" sz="2000" dirty="0"/>
            </a:br>
            <a:r>
              <a:rPr lang="en-US" sz="2000" dirty="0"/>
              <a:t>	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array2[]</a:t>
            </a:r>
            <a:r>
              <a:rPr lang="en-US" sz="2000" dirty="0"/>
              <a:t> from cache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2618241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0" y="2266950"/>
            <a:ext cx="5437906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Speculative exec while waiting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array1_size:</a:t>
            </a:r>
            <a:endParaRPr lang="en-US" sz="2000" dirty="0"/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Predict that if() is true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address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2000" dirty="0"/>
              <a:t> base +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)  </a:t>
            </a:r>
            <a:br>
              <a:rPr lang="en-US" sz="2000" dirty="0"/>
            </a:br>
            <a:r>
              <a:rPr lang="en-US" sz="2000" dirty="0"/>
              <a:t>  (using out-of-bounds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>
                <a:cs typeface="Courier New" panose="02070309020205020404" pitchFamily="49" charset="0"/>
              </a:rPr>
              <a:t>=1000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/>
              <a:t> </a:t>
            </a:r>
          </a:p>
          <a:p>
            <a:pPr marL="630936" lvl="2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Read returns secret byte =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</a:t>
            </a:r>
            <a:br>
              <a:rPr lang="en-US" sz="2000" dirty="0"/>
            </a:br>
            <a:r>
              <a:rPr lang="en-US" sz="2000" dirty="0"/>
              <a:t>  (in cache ⇒  fast )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CC31C0-7211-6845-8F8D-820E870D897C}"/>
              </a:ext>
            </a:extLst>
          </p:cNvPr>
          <p:cNvSpPr/>
          <p:nvPr/>
        </p:nvSpPr>
        <p:spPr>
          <a:xfrm>
            <a:off x="5651679" y="222938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C93A45-DAD8-5C4D-9EB1-6B919CFACE50}"/>
              </a:ext>
            </a:extLst>
          </p:cNvPr>
          <p:cNvCxnSpPr>
            <a:cxnSpLocks/>
          </p:cNvCxnSpPr>
          <p:nvPr/>
        </p:nvCxnSpPr>
        <p:spPr>
          <a:xfrm flipH="1">
            <a:off x="8001000" y="1465546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190750"/>
            <a:ext cx="54379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 marL="36576" lvl="1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Next: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Request mem at  (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</a:t>
            </a:r>
            <a:r>
              <a:rPr lang="en-US" sz="2000" dirty="0"/>
              <a:t> base + 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*4096)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Brings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*4096]</a:t>
            </a:r>
            <a:r>
              <a:rPr lang="en-US" sz="2000" dirty="0"/>
              <a:t> into the cache</a:t>
            </a:r>
          </a:p>
          <a:p>
            <a:pPr marL="173736" lvl="1" indent="-13716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Wingdings 3" panose="05040102010807070707" pitchFamily="18" charset="2"/>
              <a:buChar char=""/>
            </a:pPr>
            <a:r>
              <a:rPr lang="en-US" sz="2000" dirty="0"/>
              <a:t>Realize if() is false:  discard speculative work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proceed to next instruction</a:t>
            </a:r>
            <a:endParaRPr lang="en-US" sz="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446027-247E-A743-93E3-AF70325E4911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8B6A25E-3305-4C5E-AC0D-C2504BDBC9CD}"/>
              </a:ext>
            </a:extLst>
          </p:cNvPr>
          <p:cNvSpPr/>
          <p:nvPr/>
        </p:nvSpPr>
        <p:spPr>
          <a:xfrm>
            <a:off x="5410200" y="1405258"/>
            <a:ext cx="2362200" cy="174198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BF81F9-BE0D-4754-8824-E74D47FAEDCC}"/>
              </a:ext>
            </a:extLst>
          </p:cNvPr>
          <p:cNvSpPr/>
          <p:nvPr/>
        </p:nvSpPr>
        <p:spPr>
          <a:xfrm>
            <a:off x="5716951" y="2333161"/>
            <a:ext cx="1483949" cy="1741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5DAA5-2B0D-834E-B7D4-516EA6B4CD99}"/>
              </a:ext>
            </a:extLst>
          </p:cNvPr>
          <p:cNvSpPr/>
          <p:nvPr/>
        </p:nvSpPr>
        <p:spPr>
          <a:xfrm>
            <a:off x="5396112" y="2632171"/>
            <a:ext cx="1414210" cy="248722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AFC3B-689C-1647-A311-F425D4252F3B}"/>
              </a:ext>
            </a:extLst>
          </p:cNvPr>
          <p:cNvSpPr/>
          <p:nvPr/>
        </p:nvSpPr>
        <p:spPr>
          <a:xfrm>
            <a:off x="5389603" y="4337653"/>
            <a:ext cx="1421085" cy="1743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endParaRPr lang="en-US" sz="13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212598"/>
            <a:ext cx="8449056" cy="58293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branch (Variant 1) attack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A0A9B-71CA-4478-85B9-0A725314195A}"/>
              </a:ext>
            </a:extLst>
          </p:cNvPr>
          <p:cNvSpPr txBox="1"/>
          <p:nvPr/>
        </p:nvSpPr>
        <p:spPr>
          <a:xfrm>
            <a:off x="123093" y="1099957"/>
            <a:ext cx="4906107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array2[array1[x]*4096];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517891-2C8E-4FD6-BF62-0EB1D988B1E5}"/>
              </a:ext>
            </a:extLst>
          </p:cNvPr>
          <p:cNvSpPr txBox="1"/>
          <p:nvPr/>
        </p:nvSpPr>
        <p:spPr>
          <a:xfrm>
            <a:off x="5273044" y="993047"/>
            <a:ext cx="3855711" cy="412635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marL="84535">
              <a:tabLst>
                <a:tab pos="385763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&amp; Cache Status</a:t>
            </a:r>
          </a:p>
          <a:p>
            <a:pPr marL="84535">
              <a:tabLst>
                <a:tab pos="385763" algn="l"/>
              </a:tabLst>
            </a:pPr>
            <a:endParaRPr lang="en-US" sz="450" dirty="0">
              <a:solidFill>
                <a:schemeClr val="tx1">
                  <a:lumMod val="75000"/>
                  <a:lumOff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array1_size = 00000008</a:t>
            </a:r>
          </a:p>
          <a:p>
            <a:pPr marL="84535">
              <a:tabLst>
                <a:tab pos="385763" algn="l"/>
              </a:tabLst>
            </a:pPr>
            <a:endParaRPr lang="en-US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base:</a:t>
            </a:r>
            <a:endParaRPr lang="en-US" sz="135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4535">
              <a:tabLst>
                <a:tab pos="385763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8 bytes of data (value doesn’t matter)</a:t>
            </a:r>
            <a:b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350" dirty="0">
                <a:cs typeface="Courier New" panose="02070309020205020404" pitchFamily="49" charset="0"/>
              </a:rPr>
              <a:t>Memory at 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array1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base+1000:</a:t>
            </a:r>
          </a:p>
          <a:p>
            <a:pPr marL="84535">
              <a:tabLst>
                <a:tab pos="385763" algn="l"/>
              </a:tabLst>
            </a:pPr>
            <a:r>
              <a:rPr lang="en-US" sz="135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09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</a:rPr>
              <a:t> F1 98 CC 90...</a:t>
            </a:r>
            <a:r>
              <a:rPr lang="en-US" sz="1350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something secret)</a:t>
            </a:r>
          </a:p>
          <a:p>
            <a:pPr marL="84535">
              <a:tabLst>
                <a:tab pos="385763" algn="l"/>
              </a:tabLst>
            </a:pP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array2[ 1*4096]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array2[ 2*4096]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array2[ 3*4096]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array2[ 4*4096]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array2[ 5*4096]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array2[ 6*4096]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array2[ 7*4096]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array2[ 8*4096]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array2[ 9*4096]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array2[10*4096]</a:t>
            </a:r>
          </a:p>
          <a:p>
            <a:pPr marL="84535">
              <a:tabLst>
                <a:tab pos="385763" algn="l"/>
              </a:tabLst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array2[11*4096]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A3BBA13-94ED-40F1-A7B5-31CDFD0FE4D1}"/>
              </a:ext>
            </a:extLst>
          </p:cNvPr>
          <p:cNvSpPr/>
          <p:nvPr/>
        </p:nvSpPr>
        <p:spPr>
          <a:xfrm>
            <a:off x="6814688" y="2627909"/>
            <a:ext cx="114299" cy="2452583"/>
          </a:xfrm>
          <a:prstGeom prst="rightBrace">
            <a:avLst>
              <a:gd name="adj1" fmla="val 49999"/>
              <a:gd name="adj2" fmla="val 50000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BFE77D-E388-49B5-85DF-D5262D54140F}"/>
              </a:ext>
            </a:extLst>
          </p:cNvPr>
          <p:cNvSpPr txBox="1"/>
          <p:nvPr/>
        </p:nvSpPr>
        <p:spPr>
          <a:xfrm>
            <a:off x="6952486" y="3712376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Contents don’t matter</a:t>
            </a:r>
            <a:endParaRPr lang="en-US" sz="1350" b="1" i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EEF3B6-D8F1-40BB-8657-68B80A9FCAEE}"/>
              </a:ext>
            </a:extLst>
          </p:cNvPr>
          <p:cNvSpPr txBox="1"/>
          <p:nvPr/>
        </p:nvSpPr>
        <p:spPr>
          <a:xfrm>
            <a:off x="7292355" y="4172196"/>
            <a:ext cx="855511" cy="276999"/>
          </a:xfrm>
          <a:prstGeom prst="rect">
            <a:avLst/>
          </a:prstGeom>
          <a:solidFill>
            <a:srgbClr val="FF99CC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Uncached</a:t>
            </a:r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57E7F0-53CE-4076-8DC7-C42B62FDC4F8}"/>
              </a:ext>
            </a:extLst>
          </p:cNvPr>
          <p:cNvSpPr txBox="1"/>
          <p:nvPr/>
        </p:nvSpPr>
        <p:spPr>
          <a:xfrm>
            <a:off x="8290030" y="4172196"/>
            <a:ext cx="672218" cy="28550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noAutofit/>
          </a:bodyPr>
          <a:lstStyle/>
          <a:p>
            <a:pPr algn="ctr">
              <a:tabLst>
                <a:tab pos="257175" algn="l"/>
              </a:tabLst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Cached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BFC096-4708-4B95-80C9-28835DB15C7C}"/>
              </a:ext>
            </a:extLst>
          </p:cNvPr>
          <p:cNvSpPr txBox="1"/>
          <p:nvPr/>
        </p:nvSpPr>
        <p:spPr>
          <a:xfrm>
            <a:off x="5488352" y="4888569"/>
            <a:ext cx="45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ym typeface="Wingdings" panose="05000000000000000000" pitchFamily="2" charset="2"/>
              </a:rPr>
              <a:t>  </a:t>
            </a:r>
            <a:endParaRPr lang="en-US" sz="9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267612-DFD5-464F-BA38-A61B90E7873A}"/>
              </a:ext>
            </a:extLst>
          </p:cNvPr>
          <p:cNvSpPr txBox="1"/>
          <p:nvPr/>
        </p:nvSpPr>
        <p:spPr>
          <a:xfrm>
            <a:off x="6952486" y="3920170"/>
            <a:ext cx="21915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only care about cache </a:t>
            </a:r>
            <a:r>
              <a:rPr lang="en-US" sz="1350" b="1" i="1" dirty="0"/>
              <a:t>status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AB21C-B94B-7A43-AFFC-F4DFC012ABA7}"/>
              </a:ext>
            </a:extLst>
          </p:cNvPr>
          <p:cNvSpPr txBox="1"/>
          <p:nvPr/>
        </p:nvSpPr>
        <p:spPr>
          <a:xfrm>
            <a:off x="136881" y="2266950"/>
            <a:ext cx="5117067" cy="269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dirty="0"/>
              <a:t>Attacker calls victim with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=1000</a:t>
            </a:r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endParaRPr lang="en-US" dirty="0"/>
          </a:p>
          <a:p>
            <a:pPr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</a:pPr>
            <a:r>
              <a:rPr lang="en-US" sz="2000" b="1" dirty="0"/>
              <a:t>Attacker</a:t>
            </a:r>
            <a:r>
              <a:rPr lang="en-US" sz="2000" dirty="0"/>
              <a:t>:   (another process or core)</a:t>
            </a:r>
          </a:p>
          <a:p>
            <a:pPr marL="285750" indent="-285750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=0 to 255:  </a:t>
            </a:r>
            <a:br>
              <a:rPr lang="en-US" sz="2000" dirty="0"/>
            </a:br>
            <a:r>
              <a:rPr lang="en-US" sz="2000" dirty="0"/>
              <a:t>   measure read time 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array2[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2000" dirty="0"/>
              <a:t>4096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When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09</a:t>
            </a:r>
            <a:r>
              <a:rPr lang="en-US" sz="2000" dirty="0"/>
              <a:t>  read is fast (cached), </a:t>
            </a:r>
            <a:br>
              <a:rPr lang="en-US" sz="2000" dirty="0"/>
            </a:br>
            <a:r>
              <a:rPr lang="en-US" sz="2000" dirty="0"/>
              <a:t>reveals secret byte !!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Repeat with many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dirty="0"/>
              <a:t>   (10KB/s)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F5391-27C6-4D4D-91CD-507A37E079A5}"/>
              </a:ext>
            </a:extLst>
          </p:cNvPr>
          <p:cNvSpPr/>
          <p:nvPr/>
        </p:nvSpPr>
        <p:spPr>
          <a:xfrm>
            <a:off x="5651679" y="2226497"/>
            <a:ext cx="381000" cy="37101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/>
          <a:lstStyle/>
          <a:p>
            <a:r>
              <a:rPr lang="en-US" dirty="0"/>
              <a:t>Violating JavaScript’s sandbox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7D7ED-41F3-49AE-8709-F04DBBBB2E63}"/>
              </a:ext>
            </a:extLst>
          </p:cNvPr>
          <p:cNvSpPr/>
          <p:nvPr/>
        </p:nvSpPr>
        <p:spPr>
          <a:xfrm>
            <a:off x="2210897" y="2328713"/>
            <a:ext cx="229915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A0210E-8553-4C1B-A987-4F5DCF35ADEA}"/>
              </a:ext>
            </a:extLst>
          </p:cNvPr>
          <p:cNvSpPr/>
          <p:nvPr/>
        </p:nvSpPr>
        <p:spPr>
          <a:xfrm>
            <a:off x="1407082" y="2328713"/>
            <a:ext cx="57725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E6545-D74F-494F-9871-9946885E28D0}"/>
              </a:ext>
            </a:extLst>
          </p:cNvPr>
          <p:cNvSpPr txBox="1"/>
          <p:nvPr/>
        </p:nvSpPr>
        <p:spPr>
          <a:xfrm>
            <a:off x="534907" y="1720078"/>
            <a:ext cx="3695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will be in-bounds on training passes,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and out-of-bounds on attack passes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C35FF-39BA-42C4-B172-366865E7C7CE}"/>
              </a:ext>
            </a:extLst>
          </p:cNvPr>
          <p:cNvSpPr txBox="1"/>
          <p:nvPr/>
        </p:nvSpPr>
        <p:spPr>
          <a:xfrm>
            <a:off x="4073288" y="1581150"/>
            <a:ext cx="49721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JIT thinks this check ensures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&lt;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, so it omits bounds check in next line.  Separate code evicts </a:t>
            </a:r>
            <a:r>
              <a:rPr lang="en-US" sz="135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 for attack passes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0DE23-A157-4F24-94E7-5D49D634D093}"/>
              </a:ext>
            </a:extLst>
          </p:cNvPr>
          <p:cNvSpPr/>
          <p:nvPr/>
        </p:nvSpPr>
        <p:spPr>
          <a:xfrm>
            <a:off x="1984338" y="2549844"/>
            <a:ext cx="271359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A78F0-D594-4249-93CE-37AA9866150E}"/>
              </a:ext>
            </a:extLst>
          </p:cNvPr>
          <p:cNvSpPr txBox="1"/>
          <p:nvPr/>
        </p:nvSpPr>
        <p:spPr>
          <a:xfrm>
            <a:off x="5138689" y="2141224"/>
            <a:ext cx="3723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Do the out-of-bounds read on attack passes!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BF0D5D-2869-4771-8501-DE840964BE91}"/>
              </a:ext>
            </a:extLst>
          </p:cNvPr>
          <p:cNvSpPr/>
          <p:nvPr/>
        </p:nvSpPr>
        <p:spPr>
          <a:xfrm>
            <a:off x="4974228" y="2740822"/>
            <a:ext cx="1845247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553870-FD8D-49DD-82B1-60EFE44133A5}"/>
              </a:ext>
            </a:extLst>
          </p:cNvPr>
          <p:cNvSpPr txBox="1"/>
          <p:nvPr/>
        </p:nvSpPr>
        <p:spPr>
          <a:xfrm>
            <a:off x="5161326" y="3476594"/>
            <a:ext cx="3085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Keeps the JIT from adding unwanted bounds checks on the next line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73340-9889-48D3-B3D1-4EECE5104C87}"/>
              </a:ext>
            </a:extLst>
          </p:cNvPr>
          <p:cNvSpPr/>
          <p:nvPr/>
        </p:nvSpPr>
        <p:spPr>
          <a:xfrm>
            <a:off x="2509789" y="2954608"/>
            <a:ext cx="196612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1AB1C-EB14-4AE0-A08C-FFD756ACE8D7}"/>
              </a:ext>
            </a:extLst>
          </p:cNvPr>
          <p:cNvSpPr txBox="1"/>
          <p:nvPr/>
        </p:nvSpPr>
        <p:spPr>
          <a:xfrm>
            <a:off x="3569356" y="3979418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Leak out-of-bounds read result into cache state!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E54E2C5-DFD3-44A7-84D9-290739E1A31C}"/>
              </a:ext>
            </a:extLst>
          </p:cNvPr>
          <p:cNvSpPr/>
          <p:nvPr/>
        </p:nvSpPr>
        <p:spPr>
          <a:xfrm>
            <a:off x="1139423" y="2954608"/>
            <a:ext cx="1037334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9971E8-8358-4371-BFC9-246666247866}"/>
              </a:ext>
            </a:extLst>
          </p:cNvPr>
          <p:cNvSpPr txBox="1"/>
          <p:nvPr/>
        </p:nvSpPr>
        <p:spPr>
          <a:xfrm>
            <a:off x="828169" y="3534400"/>
            <a:ext cx="25359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Need to use the result so the operations aren’t optimized 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948-6A63-462F-972F-0C8DDC735C6C}"/>
              </a:ext>
            </a:extLst>
          </p:cNvPr>
          <p:cNvSpPr txBox="1"/>
          <p:nvPr/>
        </p:nvSpPr>
        <p:spPr>
          <a:xfrm>
            <a:off x="6996205" y="3013841"/>
            <a:ext cx="19940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“|0” is a JS optimizer trick </a:t>
            </a:r>
            <a:br>
              <a:rPr lang="en-US" sz="135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(makes result an integer)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573A6A-92E4-45E8-9E01-B4D0DFD41E3B}"/>
              </a:ext>
            </a:extLst>
          </p:cNvPr>
          <p:cNvCxnSpPr>
            <a:cxnSpLocks/>
          </p:cNvCxnSpPr>
          <p:nvPr/>
        </p:nvCxnSpPr>
        <p:spPr>
          <a:xfrm flipH="1" flipV="1">
            <a:off x="1441619" y="2146413"/>
            <a:ext cx="133212" cy="15150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33248D-0B65-45D4-9146-814868A188F6}"/>
              </a:ext>
            </a:extLst>
          </p:cNvPr>
          <p:cNvCxnSpPr>
            <a:cxnSpLocks/>
          </p:cNvCxnSpPr>
          <p:nvPr/>
        </p:nvCxnSpPr>
        <p:spPr>
          <a:xfrm flipV="1">
            <a:off x="4264473" y="2010842"/>
            <a:ext cx="383727" cy="31787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797C44-7EF3-4301-85DE-65B9EF24F912}"/>
              </a:ext>
            </a:extLst>
          </p:cNvPr>
          <p:cNvCxnSpPr>
            <a:cxnSpLocks/>
          </p:cNvCxnSpPr>
          <p:nvPr/>
        </p:nvCxnSpPr>
        <p:spPr>
          <a:xfrm flipV="1">
            <a:off x="4698489" y="2373234"/>
            <a:ext cx="501605" cy="21410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625EC-141C-4223-AE59-3F0EEC55A19C}"/>
              </a:ext>
            </a:extLst>
          </p:cNvPr>
          <p:cNvSpPr/>
          <p:nvPr/>
        </p:nvSpPr>
        <p:spPr>
          <a:xfrm>
            <a:off x="7019446" y="2740822"/>
            <a:ext cx="242579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B88EA4-E6CB-4B3D-8FC2-2E0F6775EE65}"/>
              </a:ext>
            </a:extLst>
          </p:cNvPr>
          <p:cNvCxnSpPr>
            <a:cxnSpLocks/>
          </p:cNvCxnSpPr>
          <p:nvPr/>
        </p:nvCxnSpPr>
        <p:spPr>
          <a:xfrm>
            <a:off x="7263668" y="2937625"/>
            <a:ext cx="203932" cy="10324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22A5F0-6E6E-4A1F-B7CB-C3CBF5087C04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6266579" y="2936919"/>
            <a:ext cx="437329" cy="53967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6A1C1F-37FD-40F8-BA79-A69DB5C70157}"/>
              </a:ext>
            </a:extLst>
          </p:cNvPr>
          <p:cNvCxnSpPr>
            <a:cxnSpLocks/>
          </p:cNvCxnSpPr>
          <p:nvPr/>
        </p:nvCxnSpPr>
        <p:spPr>
          <a:xfrm flipH="1" flipV="1">
            <a:off x="3158940" y="3154219"/>
            <a:ext cx="663143" cy="86492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9C2D65-F50F-4AC2-BA1A-02AE59FA56EB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1658091" y="3144948"/>
            <a:ext cx="161606" cy="43555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51A167-DD8D-459B-893D-93F30BF6F786}"/>
              </a:ext>
            </a:extLst>
          </p:cNvPr>
          <p:cNvSpPr/>
          <p:nvPr/>
        </p:nvSpPr>
        <p:spPr>
          <a:xfrm>
            <a:off x="3158940" y="2746579"/>
            <a:ext cx="1312866" cy="1903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F8F3FA-82BA-4E97-84E9-DC6EA4D4D00D}"/>
              </a:ext>
            </a:extLst>
          </p:cNvPr>
          <p:cNvSpPr/>
          <p:nvPr/>
        </p:nvSpPr>
        <p:spPr>
          <a:xfrm>
            <a:off x="933436" y="2289241"/>
            <a:ext cx="711949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if (index &lt;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simpleByteArray.length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simpleByteArray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 | 0];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index = (((index * TABLE1_STRIDE)|0) &amp; (TABLE1_BYTES-1))|0;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localJunk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^= </a:t>
            </a:r>
            <a:r>
              <a:rPr 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probeTable</a:t>
            </a:r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[index|0]|0;</a:t>
            </a:r>
          </a:p>
          <a:p>
            <a:r>
              <a:rPr 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0B392-460D-4082-AF48-AA2F3F28F7B1}"/>
              </a:ext>
            </a:extLst>
          </p:cNvPr>
          <p:cNvSpPr txBox="1"/>
          <p:nvPr/>
        </p:nvSpPr>
        <p:spPr>
          <a:xfrm>
            <a:off x="3868455" y="3241372"/>
            <a:ext cx="35770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75000"/>
                  </a:schemeClr>
                </a:solidFill>
              </a:rPr>
              <a:t>4096 bytes = memory page size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1B948F-098F-4BF1-9903-F9238B62E01A}"/>
              </a:ext>
            </a:extLst>
          </p:cNvPr>
          <p:cNvCxnSpPr>
            <a:cxnSpLocks/>
          </p:cNvCxnSpPr>
          <p:nvPr/>
        </p:nvCxnSpPr>
        <p:spPr>
          <a:xfrm flipH="1" flipV="1">
            <a:off x="4471320" y="2893722"/>
            <a:ext cx="207131" cy="41642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51BB4F6-1361-4993-ACF4-1B3DC006F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427" y="590550"/>
            <a:ext cx="8158307" cy="930977"/>
          </a:xfrm>
        </p:spPr>
        <p:txBody>
          <a:bodyPr>
            <a:noAutofit/>
          </a:bodyPr>
          <a:lstStyle/>
          <a:p>
            <a:r>
              <a:rPr lang="en-US" sz="1800" dirty="0"/>
              <a:t>Browsers run JavaScript from untrusted websites</a:t>
            </a:r>
          </a:p>
          <a:p>
            <a:pPr lvl="1"/>
            <a:r>
              <a:rPr lang="en-US" sz="1600" dirty="0"/>
              <a:t>JIT compiler inserts safety checks, including bounds checks on array accesses</a:t>
            </a:r>
          </a:p>
          <a:p>
            <a:r>
              <a:rPr lang="en-US" sz="1800" dirty="0"/>
              <a:t>Speculative execution runs through safety checks…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84B2C44-EC27-447F-A8BE-B8DE91601FD5}"/>
              </a:ext>
            </a:extLst>
          </p:cNvPr>
          <p:cNvSpPr txBox="1">
            <a:spLocks/>
          </p:cNvSpPr>
          <p:nvPr/>
        </p:nvSpPr>
        <p:spPr>
          <a:xfrm>
            <a:off x="207427" y="4457403"/>
            <a:ext cx="8479373" cy="8649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Can evict length/</a:t>
            </a:r>
            <a:r>
              <a:rPr lang="en-US" sz="1800" dirty="0" err="1"/>
              <a:t>probeTable</a:t>
            </a:r>
            <a:r>
              <a:rPr lang="en-US" sz="1800" dirty="0"/>
              <a:t> from JavaScript (easy)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   … then use timing to detect newly-cached location in </a:t>
            </a:r>
            <a:r>
              <a:rPr lang="en-US" sz="1800" dirty="0" err="1"/>
              <a:t>probeTable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75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/>
      <p:bldP spid="26" grpId="0" animBg="1"/>
      <p:bldP spid="42" grpId="0" animBg="1"/>
      <p:bldP spid="2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  SGX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An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7945-7E11-6943-BAB2-34E83AFE8E41}"/>
              </a:ext>
            </a:extLst>
          </p:cNvPr>
          <p:cNvSpPr txBox="1"/>
          <p:nvPr/>
        </p:nvSpPr>
        <p:spPr>
          <a:xfrm>
            <a:off x="5257800" y="4219154"/>
            <a:ext cx="292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(Software Guard </a:t>
            </a:r>
            <a:r>
              <a:rPr lang="en-US" dirty="0" err="1"/>
              <a:t>eXtensions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98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16" y="1046723"/>
            <a:ext cx="9009081" cy="39634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Indirect branches:  can go anywhere ,   e.g.   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lvl="1"/>
            <a:r>
              <a:rPr lang="en-US" dirty="0"/>
              <a:t>If destination is delayed, CPU guesses and proceeds speculatively</a:t>
            </a:r>
          </a:p>
          <a:p>
            <a:pPr lvl="1"/>
            <a:r>
              <a:rPr lang="en-US" dirty="0"/>
              <a:t>Find an indirect </a:t>
            </a:r>
            <a:r>
              <a:rPr lang="en-US" dirty="0" err="1"/>
              <a:t>jmp</a:t>
            </a:r>
            <a:r>
              <a:rPr lang="en-US" dirty="0"/>
              <a:t> with attacker controlled register(s)</a:t>
            </a:r>
            <a:br>
              <a:rPr lang="en-US" dirty="0"/>
            </a:br>
            <a:r>
              <a:rPr lang="en-US" dirty="0"/>
              <a:t>… then cause </a:t>
            </a:r>
            <a:r>
              <a:rPr lang="en-US" dirty="0" err="1"/>
              <a:t>mispredict</a:t>
            </a:r>
            <a:r>
              <a:rPr lang="en-US" dirty="0"/>
              <a:t> to a useful ‘gadget’  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y = array2[array1[x]*4096];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1776"/>
              </a:spcBef>
              <a:buNone/>
            </a:pPr>
            <a:r>
              <a:rPr lang="en-US" sz="2400" dirty="0"/>
              <a:t>Attack steps:</a:t>
            </a:r>
          </a:p>
          <a:p>
            <a:pPr lvl="1"/>
            <a:r>
              <a:rPr lang="en-US" sz="2000" b="1" u="sng" dirty="0"/>
              <a:t>Mistrain</a:t>
            </a:r>
            <a:r>
              <a:rPr lang="en-US" sz="2000" b="1" dirty="0"/>
              <a:t> </a:t>
            </a:r>
            <a:r>
              <a:rPr lang="en-US" sz="2000" dirty="0"/>
              <a:t>branch prediction so speculative execution will go to gadget</a:t>
            </a:r>
          </a:p>
          <a:p>
            <a:pPr lvl="1"/>
            <a:r>
              <a:rPr lang="en-US" sz="2000" b="1" u="sng" dirty="0"/>
              <a:t>Evict</a:t>
            </a:r>
            <a:r>
              <a:rPr lang="en-US" sz="2000" dirty="0"/>
              <a:t> address [</a:t>
            </a:r>
            <a:r>
              <a:rPr lang="en-US" sz="2000" dirty="0" err="1"/>
              <a:t>rax</a:t>
            </a:r>
            <a:r>
              <a:rPr lang="en-US" sz="2000" dirty="0"/>
              <a:t>] from cache to cause speculative execution</a:t>
            </a:r>
          </a:p>
          <a:p>
            <a:pPr lvl="1"/>
            <a:r>
              <a:rPr lang="en-US" sz="2000" b="1" u="sng" dirty="0"/>
              <a:t>Execute</a:t>
            </a:r>
            <a:r>
              <a:rPr lang="en-US" sz="2000" dirty="0"/>
              <a:t> victim so it runs gadget speculatively</a:t>
            </a:r>
          </a:p>
          <a:p>
            <a:pPr lvl="1"/>
            <a:r>
              <a:rPr lang="en-US" sz="2000" b="1" u="sng" dirty="0"/>
              <a:t>Detect</a:t>
            </a:r>
            <a:r>
              <a:rPr lang="en-US" sz="2000" dirty="0"/>
              <a:t> change in cache state to determine memory data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2:  indirect branches</a:t>
            </a:r>
          </a:p>
        </p:txBody>
      </p:sp>
    </p:spTree>
    <p:extLst>
      <p:ext uri="{BB962C8B-B14F-4D97-AF65-F5344CB8AC3E}">
        <p14:creationId xmlns:p14="http://schemas.microsoft.com/office/powerpoint/2010/main" val="191537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FF416D-6D05-A84C-8F8F-06FF9384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Non-mitigations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361CD-C46C-D349-B7C7-631481AE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4095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we prevent </a:t>
            </a:r>
            <a:r>
              <a:rPr lang="en-US" dirty="0" err="1"/>
              <a:t>Spectre</a:t>
            </a:r>
            <a:r>
              <a:rPr lang="en-US" dirty="0"/>
              <a:t> without a huge cost in performance?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b="1" dirty="0"/>
              <a:t>Idea 1:</a:t>
            </a:r>
            <a:r>
              <a:rPr lang="en-US" dirty="0"/>
              <a:t>  fully restore cache state when speculation fails.    </a:t>
            </a:r>
          </a:p>
          <a:p>
            <a:pPr marL="0" indent="0">
              <a:spcBef>
                <a:spcPts val="1776"/>
              </a:spcBef>
              <a:buNone/>
            </a:pPr>
            <a:r>
              <a:rPr lang="en-US" b="1" dirty="0"/>
              <a:t>Problem: </a:t>
            </a:r>
            <a:r>
              <a:rPr lang="en-US" dirty="0"/>
              <a:t>Insecure!</a:t>
            </a:r>
          </a:p>
          <a:p>
            <a:pPr marL="922338" indent="-922338">
              <a:buNone/>
            </a:pPr>
            <a:r>
              <a:rPr lang="en-US" dirty="0"/>
              <a:t>	Speculative execution can have observable </a:t>
            </a:r>
            <a:br>
              <a:rPr lang="en-US" dirty="0"/>
            </a:br>
            <a:r>
              <a:rPr lang="en-US" dirty="0"/>
              <a:t>side effects beyond the cache state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BCEBB-15C9-9148-85D4-11954420D701}"/>
              </a:ext>
            </a:extLst>
          </p:cNvPr>
          <p:cNvSpPr txBox="1"/>
          <p:nvPr/>
        </p:nvSpPr>
        <p:spPr>
          <a:xfrm>
            <a:off x="609600" y="3610511"/>
            <a:ext cx="4906107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 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array1[x];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do_something_observable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(y);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CAA7B1-3115-A745-9257-3D4AFB40289C}"/>
              </a:ext>
            </a:extLst>
          </p:cNvPr>
          <p:cNvCxnSpPr>
            <a:cxnSpLocks/>
          </p:cNvCxnSpPr>
          <p:nvPr/>
        </p:nvCxnSpPr>
        <p:spPr>
          <a:xfrm flipH="1">
            <a:off x="5638800" y="4448711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18201F4-C308-5F42-A68C-BBC3965B006C}"/>
              </a:ext>
            </a:extLst>
          </p:cNvPr>
          <p:cNvSpPr/>
          <p:nvPr/>
        </p:nvSpPr>
        <p:spPr>
          <a:xfrm>
            <a:off x="6172200" y="3943349"/>
            <a:ext cx="2590800" cy="990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788" indent="-458788"/>
            <a:r>
              <a:rPr lang="en-US" dirty="0">
                <a:solidFill>
                  <a:schemeClr val="tx1"/>
                </a:solidFill>
              </a:rPr>
              <a:t>occupy a bus:  detectable from another core,</a:t>
            </a:r>
          </a:p>
          <a:p>
            <a:r>
              <a:rPr lang="en-US" dirty="0">
                <a:solidFill>
                  <a:schemeClr val="tx1"/>
                </a:solidFill>
              </a:rPr>
              <a:t>or cause EM radiation</a:t>
            </a:r>
          </a:p>
        </p:txBody>
      </p:sp>
    </p:spTree>
    <p:extLst>
      <p:ext uri="{BB962C8B-B14F-4D97-AF65-F5344CB8AC3E}">
        <p14:creationId xmlns:p14="http://schemas.microsoft.com/office/powerpoint/2010/main" val="2852775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1400"/>
              </a:spcBef>
            </a:pPr>
            <a:endParaRPr lang="en-US" sz="2400" dirty="0"/>
          </a:p>
          <a:p>
            <a:pPr lvl="1">
              <a:spcBef>
                <a:spcPts val="1400"/>
              </a:spcBef>
            </a:pPr>
            <a:r>
              <a:rPr lang="en-US" sz="2400" dirty="0"/>
              <a:t>Idea:  insert 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400" dirty="0"/>
              <a:t> on </a:t>
            </a:r>
            <a:r>
              <a:rPr lang="en-US" sz="2400" u="sng" dirty="0"/>
              <a:t>all</a:t>
            </a:r>
            <a:r>
              <a:rPr lang="en-US" sz="2400" dirty="0"/>
              <a:t> vuln. code paths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DBD31F-2C56-1744-B33D-C510F466D246}"/>
              </a:ext>
            </a:extLst>
          </p:cNvPr>
          <p:cNvSpPr txBox="1"/>
          <p:nvPr/>
        </p:nvSpPr>
        <p:spPr>
          <a:xfrm>
            <a:off x="1676400" y="2844834"/>
            <a:ext cx="54864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if (x &lt; array1_size)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000" dirty="0">
                <a:cs typeface="Courier New" panose="02070309020205020404" pitchFamily="49" charset="0"/>
              </a:rPr>
              <a:t>// processor instruction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y = array2[ array1[x]*4096 ];</a:t>
            </a:r>
          </a:p>
        </p:txBody>
      </p:sp>
    </p:spTree>
    <p:extLst>
      <p:ext uri="{BB962C8B-B14F-4D97-AF65-F5344CB8AC3E}">
        <p14:creationId xmlns:p14="http://schemas.microsoft.com/office/powerpoint/2010/main" val="975384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26FD6CF3-1CB8-4690-988D-389FBEFD2752}"/>
              </a:ext>
            </a:extLst>
          </p:cNvPr>
          <p:cNvSpPr/>
          <p:nvPr/>
        </p:nvSpPr>
        <p:spPr>
          <a:xfrm>
            <a:off x="1012988" y="2811791"/>
            <a:ext cx="7750011" cy="575460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F00EF11-F85F-4D8F-BA6A-CC5DB4720436}"/>
              </a:ext>
            </a:extLst>
          </p:cNvPr>
          <p:cNvSpPr/>
          <p:nvPr/>
        </p:nvSpPr>
        <p:spPr>
          <a:xfrm>
            <a:off x="1012988" y="3425143"/>
            <a:ext cx="7750011" cy="932099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A7E84-5CCA-48DD-A2AA-9F3BF1A09B95}"/>
              </a:ext>
            </a:extLst>
          </p:cNvPr>
          <p:cNvSpPr/>
          <p:nvPr/>
        </p:nvSpPr>
        <p:spPr>
          <a:xfrm>
            <a:off x="1012988" y="1827103"/>
            <a:ext cx="7750011" cy="923478"/>
          </a:xfrm>
          <a:prstGeom prst="rect">
            <a:avLst/>
          </a:prstGeom>
          <a:solidFill>
            <a:srgbClr val="E6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B075626B-368B-42FC-871E-3B037D2FABAB}"/>
              </a:ext>
            </a:extLst>
          </p:cNvPr>
          <p:cNvSpPr txBox="1">
            <a:spLocks/>
          </p:cNvSpPr>
          <p:nvPr/>
        </p:nvSpPr>
        <p:spPr>
          <a:xfrm>
            <a:off x="214737" y="251744"/>
            <a:ext cx="8929263" cy="1539091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Variant 1 mitigation:  </a:t>
            </a:r>
            <a:r>
              <a:rPr lang="en-US" dirty="0"/>
              <a:t>Speculation stopping instruction (e.g.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/>
              <a:t>)</a:t>
            </a:r>
          </a:p>
          <a:p>
            <a:pPr lvl="1">
              <a:spcBef>
                <a:spcPts val="2600"/>
              </a:spcBef>
            </a:pPr>
            <a:r>
              <a:rPr lang="en-US" sz="2400" dirty="0"/>
              <a:t>Claim:  efficient, no performance impact on benchmark software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43A44002-984D-428A-8A46-5E1C01E04F85}"/>
              </a:ext>
            </a:extLst>
          </p:cNvPr>
          <p:cNvSpPr txBox="1">
            <a:spLocks/>
          </p:cNvSpPr>
          <p:nvPr/>
        </p:nvSpPr>
        <p:spPr>
          <a:xfrm>
            <a:off x="914400" y="2114550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LFENCEs manually?</a:t>
            </a:r>
            <a:endParaRPr lang="en-US" sz="1400" dirty="0"/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533ADFDF-9819-4E3A-BB45-672C24A2F867}"/>
              </a:ext>
            </a:extLst>
          </p:cNvPr>
          <p:cNvSpPr txBox="1">
            <a:spLocks/>
          </p:cNvSpPr>
          <p:nvPr/>
        </p:nvSpPr>
        <p:spPr>
          <a:xfrm>
            <a:off x="3333172" y="1921002"/>
            <a:ext cx="5277428" cy="726948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Often millions of control flow paths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confusing - speculation runs 188++ instructions, crosses modules</a:t>
            </a:r>
          </a:p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Too risky – miss one and attacker can read entire process memory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0E0A0C8E-9451-4A4F-AB0C-79D86C767EE4}"/>
              </a:ext>
            </a:extLst>
          </p:cNvPr>
          <p:cNvSpPr txBox="1">
            <a:spLocks/>
          </p:cNvSpPr>
          <p:nvPr/>
        </p:nvSpPr>
        <p:spPr>
          <a:xfrm>
            <a:off x="914400" y="2907247"/>
            <a:ext cx="281517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Put LFENCES everywhere?</a:t>
            </a:r>
            <a:endParaRPr lang="en-US" sz="1400" dirty="0"/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636DD7F3-45DB-4888-BA39-80B4920DDB6E}"/>
              </a:ext>
            </a:extLst>
          </p:cNvPr>
          <p:cNvSpPr txBox="1">
            <a:spLocks/>
          </p:cNvSpPr>
          <p:nvPr/>
        </p:nvSpPr>
        <p:spPr>
          <a:xfrm>
            <a:off x="3345807" y="2876550"/>
            <a:ext cx="5264793" cy="430786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400" dirty="0">
                <a:solidFill>
                  <a:schemeClr val="tx1"/>
                </a:solidFill>
              </a:rPr>
              <a:t>Abysmal performance - LFENCE is </a:t>
            </a:r>
            <a:r>
              <a:rPr lang="en-US" sz="1400" u="sng" dirty="0">
                <a:solidFill>
                  <a:schemeClr val="tx1"/>
                </a:solidFill>
              </a:rPr>
              <a:t>very</a:t>
            </a:r>
            <a:r>
              <a:rPr lang="en-US" sz="1400" dirty="0">
                <a:solidFill>
                  <a:schemeClr val="tx1"/>
                </a:solidFill>
              </a:rPr>
              <a:t> slow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99A45E37-1B0A-4927-A0E5-956C9A99A16E}"/>
              </a:ext>
            </a:extLst>
          </p:cNvPr>
          <p:cNvSpPr txBox="1">
            <a:spLocks/>
          </p:cNvSpPr>
          <p:nvPr/>
        </p:nvSpPr>
        <p:spPr>
          <a:xfrm>
            <a:off x="914400" y="3679426"/>
            <a:ext cx="2617732" cy="263924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876" lvl="1" indent="0">
              <a:buNone/>
            </a:pPr>
            <a:r>
              <a:rPr lang="en-US" sz="1600" dirty="0"/>
              <a:t>Insert by smart compiler?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A6AAB66-775F-4E56-8F33-01D751BA2733}"/>
              </a:ext>
            </a:extLst>
          </p:cNvPr>
          <p:cNvSpPr/>
          <p:nvPr/>
        </p:nvSpPr>
        <p:spPr>
          <a:xfrm>
            <a:off x="304800" y="464081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Transfer of blame (CPU -&gt; SW):   “you should have put an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LFENCE</a:t>
            </a:r>
            <a:r>
              <a:rPr lang="en-US" dirty="0">
                <a:solidFill>
                  <a:srgbClr val="C00000"/>
                </a:solidFill>
              </a:rPr>
              <a:t> there”</a:t>
            </a:r>
            <a:endParaRPr lang="en-US" dirty="0"/>
          </a:p>
        </p:txBody>
      </p:sp>
      <p:sp>
        <p:nvSpPr>
          <p:cNvPr id="119" name="Content Placeholder 2">
            <a:extLst>
              <a:ext uri="{FF2B5EF4-FFF2-40B4-BE49-F238E27FC236}">
                <a16:creationId xmlns:a16="http://schemas.microsoft.com/office/drawing/2014/main" id="{19BCA638-E59F-4EEB-98B8-D617B3CB917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61411" y="3534057"/>
            <a:ext cx="5699753" cy="823185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1400" dirty="0"/>
              <a:t>Must protect against all potentially-exploitable patterns</a:t>
            </a:r>
          </a:p>
          <a:p>
            <a:pPr marL="150876" lvl="1" indent="0">
              <a:buNone/>
            </a:pPr>
            <a:r>
              <a:rPr lang="en-US" sz="1400" dirty="0"/>
              <a:t>Supported in LLVM, along with other mitigations</a:t>
            </a:r>
          </a:p>
          <a:p>
            <a:pPr marL="150876" lvl="1" indent="0">
              <a:buNone/>
            </a:pPr>
            <a:r>
              <a:rPr lang="en-US" sz="1400" dirty="0"/>
              <a:t>	⟹ protects all LLVM-based compilers</a:t>
            </a:r>
          </a:p>
        </p:txBody>
      </p:sp>
      <p:sp>
        <p:nvSpPr>
          <p:cNvPr id="107" name="&quot;Not Allowed&quot; Symbol 106">
            <a:extLst>
              <a:ext uri="{FF2B5EF4-FFF2-40B4-BE49-F238E27FC236}">
                <a16:creationId xmlns:a16="http://schemas.microsoft.com/office/drawing/2014/main" id="{50DCC49C-E9DA-4914-9296-136C1F43E878}"/>
              </a:ext>
            </a:extLst>
          </p:cNvPr>
          <p:cNvSpPr/>
          <p:nvPr/>
        </p:nvSpPr>
        <p:spPr>
          <a:xfrm>
            <a:off x="1625598" y="2038350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08" name="&quot;Not Allowed&quot; Symbol 107">
            <a:extLst>
              <a:ext uri="{FF2B5EF4-FFF2-40B4-BE49-F238E27FC236}">
                <a16:creationId xmlns:a16="http://schemas.microsoft.com/office/drawing/2014/main" id="{E1ACCEBB-8732-4430-BCE9-8E425601EF96}"/>
              </a:ext>
            </a:extLst>
          </p:cNvPr>
          <p:cNvSpPr/>
          <p:nvPr/>
        </p:nvSpPr>
        <p:spPr>
          <a:xfrm>
            <a:off x="1625598" y="2850792"/>
            <a:ext cx="612067" cy="517962"/>
          </a:xfrm>
          <a:prstGeom prst="noSmoking">
            <a:avLst>
              <a:gd name="adj" fmla="val 13445"/>
            </a:avLst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1F61E0-6D00-4AF3-ABD3-80F42892F615}"/>
              </a:ext>
            </a:extLst>
          </p:cNvPr>
          <p:cNvGrpSpPr/>
          <p:nvPr/>
        </p:nvGrpSpPr>
        <p:grpSpPr>
          <a:xfrm>
            <a:off x="1625598" y="3586804"/>
            <a:ext cx="612067" cy="565902"/>
            <a:chOff x="555796" y="6074571"/>
            <a:chExt cx="708660" cy="754535"/>
          </a:xfrm>
        </p:grpSpPr>
        <p:sp>
          <p:nvSpPr>
            <p:cNvPr id="3" name="Circle: Hollow 2">
              <a:extLst>
                <a:ext uri="{FF2B5EF4-FFF2-40B4-BE49-F238E27FC236}">
                  <a16:creationId xmlns:a16="http://schemas.microsoft.com/office/drawing/2014/main" id="{56EF5B4D-4969-4166-8A8F-79C9DDD43851}"/>
                </a:ext>
              </a:extLst>
            </p:cNvPr>
            <p:cNvSpPr/>
            <p:nvPr/>
          </p:nvSpPr>
          <p:spPr>
            <a:xfrm>
              <a:off x="555796" y="6074571"/>
              <a:ext cx="708660" cy="682576"/>
            </a:xfrm>
            <a:prstGeom prst="donut">
              <a:avLst>
                <a:gd name="adj" fmla="val 12481"/>
              </a:avLst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DE96B8-00EF-4885-8967-D854A8EDD5B6}"/>
                </a:ext>
              </a:extLst>
            </p:cNvPr>
            <p:cNvSpPr/>
            <p:nvPr/>
          </p:nvSpPr>
          <p:spPr>
            <a:xfrm>
              <a:off x="762948" y="6080184"/>
              <a:ext cx="289953" cy="748922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ED9090"/>
                  </a:solidFill>
                </a:rPr>
                <a:t>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63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4" grpId="0" animBg="1"/>
      <p:bldP spid="98" grpId="0"/>
      <p:bldP spid="100" grpId="0"/>
      <p:bldP spid="101" grpId="0"/>
      <p:bldP spid="103" grpId="0"/>
      <p:bldP spid="105" grpId="0"/>
      <p:bldP spid="27" grpId="0"/>
      <p:bldP spid="119" grpId="0" build="p"/>
      <p:bldP spid="107" grpId="0" animBg="1"/>
      <p:bldP spid="10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A4F01BE-060C-49A5-9C90-4FD0A047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57275"/>
            <a:ext cx="4523076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C1A38A-9564-4C82-B492-B3A4D80AA2D7}"/>
              </a:ext>
            </a:extLst>
          </p:cNvPr>
          <p:cNvSpPr txBox="1">
            <a:spLocks/>
          </p:cNvSpPr>
          <p:nvPr/>
        </p:nvSpPr>
        <p:spPr>
          <a:xfrm>
            <a:off x="457200" y="4619625"/>
            <a:ext cx="8077200" cy="45720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Oops!    Variant 4:  speculative store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11B7543-435A-694B-B19D-B2578B113917}"/>
              </a:ext>
            </a:extLst>
          </p:cNvPr>
          <p:cNvSpPr txBox="1">
            <a:spLocks/>
          </p:cNvSpPr>
          <p:nvPr/>
        </p:nvSpPr>
        <p:spPr>
          <a:xfrm>
            <a:off x="457200" y="-190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Mitigations: Indirect branch variant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D2ACC-6453-B34F-B307-ED015C425B8D}"/>
              </a:ext>
            </a:extLst>
          </p:cNvPr>
          <p:cNvSpPr txBox="1"/>
          <p:nvPr/>
        </p:nvSpPr>
        <p:spPr>
          <a:xfrm>
            <a:off x="317142" y="1352550"/>
            <a:ext cx="41024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Remove all branches?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DOOM with no branches: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One frame every ~7 hours</a:t>
            </a:r>
          </a:p>
        </p:txBody>
      </p:sp>
    </p:spTree>
    <p:extLst>
      <p:ext uri="{BB962C8B-B14F-4D97-AF65-F5344CB8AC3E}">
        <p14:creationId xmlns:p14="http://schemas.microsoft.com/office/powerpoint/2010/main" val="19338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D918053-E995-48F1-91AE-10A3698C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Mitigations: summary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CA7BDF-9688-4892-9897-06C77CFA2C57}"/>
              </a:ext>
            </a:extLst>
          </p:cNvPr>
          <p:cNvSpPr txBox="1">
            <a:spLocks/>
          </p:cNvSpPr>
          <p:nvPr/>
        </p:nvSpPr>
        <p:spPr>
          <a:xfrm>
            <a:off x="640080" y="971550"/>
            <a:ext cx="8077200" cy="381000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 3" panose="05040102010807070707" pitchFamily="18" charset="2"/>
              <a:buChar char="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Mitigations are messy for all </a:t>
            </a:r>
            <a:r>
              <a:rPr lang="en-US" dirty="0" err="1">
                <a:solidFill>
                  <a:schemeClr val="tx1"/>
                </a:solidFill>
              </a:rPr>
              <a:t>Spectre</a:t>
            </a:r>
            <a:r>
              <a:rPr lang="en-US" dirty="0">
                <a:solidFill>
                  <a:schemeClr val="tx1"/>
                </a:solidFill>
              </a:rPr>
              <a:t> variants: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Software must deal with microarchitectural complexity</a:t>
            </a:r>
          </a:p>
          <a:p>
            <a:pPr lvl="1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Mitigations for all variants are really hard to test:</a:t>
            </a:r>
          </a:p>
          <a:p>
            <a:pPr lvl="4">
              <a:spcBef>
                <a:spcPts val="2000"/>
              </a:spcBef>
            </a:pPr>
            <a:r>
              <a:rPr lang="en-US" sz="2400" dirty="0">
                <a:solidFill>
                  <a:schemeClr val="tx1"/>
                </a:solidFill>
              </a:rPr>
              <a:t>active area of research</a:t>
            </a:r>
          </a:p>
          <a:p>
            <a:pPr lvl="1">
              <a:spcBef>
                <a:spcPts val="2000"/>
              </a:spcBef>
            </a:pPr>
            <a:endParaRPr lang="en-US" sz="2400" dirty="0">
              <a:solidFill>
                <a:srgbClr val="C00000"/>
              </a:solidFill>
            </a:endParaRPr>
          </a:p>
          <a:p>
            <a:pPr marL="0">
              <a:spcBef>
                <a:spcPts val="200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More ideas needed !</a:t>
            </a:r>
          </a:p>
        </p:txBody>
      </p:sp>
    </p:spTree>
    <p:extLst>
      <p:ext uri="{BB962C8B-B14F-4D97-AF65-F5344CB8AC3E}">
        <p14:creationId xmlns:p14="http://schemas.microsoft.com/office/powerpoint/2010/main" val="31364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8EF8C-047D-B54B-83DD-93B8F35A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... but there is more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8D9864-A00D-8F48-8607-F0507116C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1018"/>
            <a:ext cx="8534400" cy="4095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More speculative execution attacks: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Meltdown</a:t>
            </a:r>
          </a:p>
          <a:p>
            <a:pPr>
              <a:spcBef>
                <a:spcPts val="1176"/>
              </a:spcBef>
            </a:pPr>
            <a:r>
              <a:rPr lang="en-US" dirty="0"/>
              <a:t>Rogue inflight data load (</a:t>
            </a:r>
            <a:r>
              <a:rPr lang="en-US" b="1" dirty="0"/>
              <a:t>RIDL</a:t>
            </a:r>
            <a:r>
              <a:rPr lang="en-US" dirty="0"/>
              <a:t>) and </a:t>
            </a:r>
            <a:r>
              <a:rPr lang="en-US" b="1" dirty="0"/>
              <a:t>Fallout</a:t>
            </a:r>
          </a:p>
          <a:p>
            <a:pPr>
              <a:spcBef>
                <a:spcPts val="1176"/>
              </a:spcBef>
            </a:pPr>
            <a:r>
              <a:rPr lang="en-US" b="1" dirty="0" err="1"/>
              <a:t>ZombieLoad</a:t>
            </a:r>
            <a:endParaRPr lang="en-US" b="1" dirty="0"/>
          </a:p>
          <a:p>
            <a:pPr>
              <a:spcBef>
                <a:spcPts val="1176"/>
              </a:spcBef>
            </a:pPr>
            <a:r>
              <a:rPr lang="en-US" b="1" dirty="0"/>
              <a:t>Store-to-leak forwarding</a:t>
            </a:r>
          </a:p>
          <a:p>
            <a:pPr>
              <a:spcBef>
                <a:spcPts val="1176"/>
              </a:spcBef>
            </a:pPr>
            <a:r>
              <a:rPr lang="en-US" b="1" dirty="0"/>
              <a:t>Micro-op caches </a:t>
            </a:r>
            <a:r>
              <a:rPr lang="en-US" sz="1600" dirty="0"/>
              <a:t>(June 2020)</a:t>
            </a:r>
          </a:p>
          <a:p>
            <a:pPr marL="0" indent="0">
              <a:spcBef>
                <a:spcPts val="2976"/>
              </a:spcBef>
              <a:buNone/>
            </a:pPr>
            <a:r>
              <a:rPr lang="en-US" dirty="0"/>
              <a:t>Enable reading unauthorized memory  (client, cloud, SGX)</a:t>
            </a:r>
          </a:p>
          <a:p>
            <a:pPr>
              <a:spcBef>
                <a:spcPts val="1176"/>
              </a:spcBef>
            </a:pPr>
            <a:r>
              <a:rPr lang="en-US" dirty="0"/>
              <a:t>Mitigating incurs significant performance costs</a:t>
            </a:r>
          </a:p>
        </p:txBody>
      </p:sp>
    </p:spTree>
    <p:extLst>
      <p:ext uri="{BB962C8B-B14F-4D97-AF65-F5344CB8AC3E}">
        <p14:creationId xmlns:p14="http://schemas.microsoft.com/office/powerpoint/2010/main" val="200709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10CA4-547E-1549-8FC3-9D916B95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a processor?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40F7-CEBB-064B-8215-5D4DB38B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Processors are measured by their performance on benchmarks:</a:t>
            </a:r>
          </a:p>
          <a:p>
            <a:pPr>
              <a:spcBef>
                <a:spcPts val="1600"/>
              </a:spcBef>
            </a:pPr>
            <a:r>
              <a:rPr lang="en-US" dirty="0"/>
              <a:t>Processor vendors add </a:t>
            </a:r>
            <a:r>
              <a:rPr lang="en-US" u="sng" dirty="0"/>
              <a:t>many</a:t>
            </a:r>
            <a:r>
              <a:rPr lang="en-US" dirty="0"/>
              <a:t> architectural features </a:t>
            </a:r>
            <a:br>
              <a:rPr lang="en-US" dirty="0"/>
            </a:br>
            <a:r>
              <a:rPr lang="en-US" dirty="0"/>
              <a:t>to speed-up benchmarks</a:t>
            </a:r>
          </a:p>
          <a:p>
            <a:pPr>
              <a:spcBef>
                <a:spcPts val="1600"/>
              </a:spcBef>
            </a:pPr>
            <a:r>
              <a:rPr lang="en-US" dirty="0"/>
              <a:t>Until recently:  security implications were secondary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⇒    lots of security issues found in last four years</a:t>
            </a:r>
          </a:p>
          <a:p>
            <a:pPr marL="0" indent="0">
              <a:spcBef>
                <a:spcPts val="1224"/>
              </a:spcBef>
              <a:buNone/>
            </a:pPr>
            <a:r>
              <a:rPr lang="en-US" dirty="0"/>
              <a:t>		   … likely more will be found in coming years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EA7E5E-7B5E-A545-BEB0-E62B5BF892A5}"/>
              </a:ext>
            </a:extLst>
          </p:cNvPr>
          <p:cNvSpPr/>
          <p:nvPr/>
        </p:nvSpPr>
        <p:spPr>
          <a:xfrm>
            <a:off x="1219200" y="3333750"/>
            <a:ext cx="72390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8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 END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3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SGX: 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90286" y="849973"/>
            <a:ext cx="8592457" cy="417196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Extension to Intel processors that support: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Enclaves</a:t>
            </a:r>
            <a:r>
              <a:rPr lang="en-US" sz="2400" dirty="0">
                <a:solidFill>
                  <a:schemeClr val="tx1"/>
                </a:solidFill>
              </a:rPr>
              <a:t>:   running code and memory </a:t>
            </a:r>
            <a:r>
              <a:rPr lang="en-US" sz="2400" u="sng" dirty="0">
                <a:solidFill>
                  <a:schemeClr val="tx1"/>
                </a:solidFill>
              </a:rPr>
              <a:t>isolated</a:t>
            </a:r>
            <a:r>
              <a:rPr lang="en-US" sz="2400" dirty="0">
                <a:solidFill>
                  <a:schemeClr val="tx1"/>
                </a:solidFill>
              </a:rPr>
              <a:t> from the rest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		of system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Attestation</a:t>
            </a:r>
            <a:r>
              <a:rPr lang="en-US" sz="2400" dirty="0">
                <a:solidFill>
                  <a:schemeClr val="tx1"/>
                </a:solidFill>
              </a:rPr>
              <a:t>:   prove to local/remote system what code is 			     running in enclave</a:t>
            </a:r>
          </a:p>
          <a:p>
            <a:pPr marL="457200" indent="-457200">
              <a:spcBef>
                <a:spcPts val="1776"/>
              </a:spcBef>
              <a:buFont typeface="Arial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Minimum TCB</a:t>
            </a:r>
            <a:r>
              <a:rPr lang="en-US" sz="2400" dirty="0">
                <a:solidFill>
                  <a:schemeClr val="tx1"/>
                </a:solidFill>
              </a:rPr>
              <a:t>:   only processor is 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nothing else:  DRAM and peripherals are untrusted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⇒  all writes to memory are encrypted</a:t>
            </a:r>
          </a:p>
        </p:txBody>
      </p:sp>
    </p:spTree>
    <p:extLst>
      <p:ext uri="{BB962C8B-B14F-4D97-AF65-F5344CB8AC3E}">
        <p14:creationId xmlns:p14="http://schemas.microsoft.com/office/powerpoint/2010/main" val="15968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740229"/>
            <a:ext cx="7369731" cy="4403271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chemeClr val="tx1"/>
                </a:solidFill>
              </a:rPr>
              <a:t>Server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Storing a Web server HTTPS secret key: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secret key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⇒ malware cannot get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Running a private job in the cloud:  job runs in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Cloud admin cannot get code or data of job</a:t>
            </a:r>
          </a:p>
          <a:p>
            <a:pPr>
              <a:spcBef>
                <a:spcPts val="1776"/>
              </a:spcBef>
            </a:pPr>
            <a:r>
              <a:rPr lang="en-US" sz="2400" b="1" u="sng" dirty="0">
                <a:solidFill>
                  <a:schemeClr val="tx1"/>
                </a:solidFill>
              </a:rPr>
              <a:t>Client side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Hide anti-virus (AV) signatures:</a:t>
            </a:r>
          </a:p>
          <a:p>
            <a:r>
              <a:rPr lang="en-US" sz="2400" dirty="0">
                <a:solidFill>
                  <a:schemeClr val="tx1"/>
                </a:solidFill>
              </a:rPr>
              <a:t>	AV signatures are only opened inside an enclave</a:t>
            </a:r>
          </a:p>
          <a:p>
            <a:r>
              <a:rPr lang="en-US" sz="2400" dirty="0">
                <a:solidFill>
                  <a:schemeClr val="tx1"/>
                </a:solidFill>
              </a:rPr>
              <a:t>	not exposed to adversary in the clear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509" y="3665153"/>
            <a:ext cx="1110992" cy="1269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286" y="740229"/>
            <a:ext cx="979457" cy="1669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958" y="187399"/>
            <a:ext cx="1074111" cy="4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SGX: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</p:spTree>
    <p:extLst>
      <p:ext uri="{BB962C8B-B14F-4D97-AF65-F5344CB8AC3E}">
        <p14:creationId xmlns:p14="http://schemas.microsoft.com/office/powerpoint/2010/main" val="176633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0" y="1640114"/>
            <a:ext cx="7242629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7" y="2153558"/>
            <a:ext cx="2264228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3120571"/>
            <a:ext cx="3435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isolated memory</a:t>
            </a:r>
            <a:br>
              <a:rPr lang="en-US" sz="2400" dirty="0"/>
            </a:br>
            <a:r>
              <a:rPr lang="en-US" sz="2400" dirty="0"/>
              <a:t>in process memory space</a:t>
            </a:r>
          </a:p>
        </p:txBody>
      </p:sp>
    </p:spTree>
    <p:extLst>
      <p:ext uri="{BB962C8B-B14F-4D97-AF65-F5344CB8AC3E}">
        <p14:creationId xmlns:p14="http://schemas.microsoft.com/office/powerpoint/2010/main" val="209083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90895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code runs</a:t>
            </a:r>
          </a:p>
          <a:p>
            <a:r>
              <a:rPr lang="en-US" sz="2400" dirty="0"/>
              <a:t>using enclave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2456" y="3061154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6B3474-8C7D-EB41-BB24-CD45BC93BC0D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357281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0286" y="849974"/>
            <a:ext cx="8592457" cy="528883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 application defines part of itself as an enclave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2171" y="1640114"/>
            <a:ext cx="6807200" cy="2844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64343" y="2177143"/>
            <a:ext cx="2264228" cy="2090057"/>
          </a:xfrm>
          <a:prstGeom prst="rect">
            <a:avLst/>
          </a:prstGeom>
          <a:solidFill>
            <a:srgbClr val="00B0F0"/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9508" y="1691892"/>
            <a:ext cx="2033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Untrusted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2456" y="2153558"/>
            <a:ext cx="2547257" cy="119788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49191" y="1691892"/>
            <a:ext cx="1130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Enclave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2370" y="2377203"/>
            <a:ext cx="19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create enclave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02369" y="2948703"/>
            <a:ext cx="2067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/>
              <a:t>all </a:t>
            </a:r>
            <a:r>
              <a:rPr lang="en-US" sz="2400" dirty="0" err="1"/>
              <a:t>TrustedFun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3569794" y="2414814"/>
            <a:ext cx="1212663" cy="7647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2457" y="2177143"/>
            <a:ext cx="2794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enclave data only</a:t>
            </a:r>
          </a:p>
          <a:p>
            <a:r>
              <a:rPr lang="en-US" sz="2400" dirty="0"/>
              <a:t>accessible to code</a:t>
            </a:r>
          </a:p>
          <a:p>
            <a:r>
              <a:rPr lang="en-US" sz="2400" dirty="0"/>
              <a:t>in enclave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628571" y="2838868"/>
            <a:ext cx="1153885" cy="673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782456" y="3365955"/>
            <a:ext cx="2547257" cy="4675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67g35bd954bt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8B2E6-5A5B-B34F-91BD-A35E234BAF58}"/>
              </a:ext>
            </a:extLst>
          </p:cNvPr>
          <p:cNvSpPr txBox="1"/>
          <p:nvPr/>
        </p:nvSpPr>
        <p:spPr>
          <a:xfrm>
            <a:off x="3276600" y="4542971"/>
            <a:ext cx="2255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Process memory</a:t>
            </a:r>
          </a:p>
        </p:txBody>
      </p:sp>
    </p:spTree>
    <p:extLst>
      <p:ext uri="{BB962C8B-B14F-4D97-AF65-F5344CB8AC3E}">
        <p14:creationId xmlns:p14="http://schemas.microsoft.com/office/powerpoint/2010/main" val="1259846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342"/>
</p:tagLst>
</file>

<file path=ppt/theme/theme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</Template>
  <TotalTime>5016</TotalTime>
  <Words>2850</Words>
  <Application>Microsoft Macintosh PowerPoint</Application>
  <PresentationFormat>On-screen Show (16:9)</PresentationFormat>
  <Paragraphs>529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Courier New</vt:lpstr>
      <vt:lpstr>Wingdings 3</vt:lpstr>
      <vt:lpstr>1_Lecture</vt:lpstr>
      <vt:lpstr>2_Office Theme</vt:lpstr>
      <vt:lpstr>3_Office Theme</vt:lpstr>
      <vt:lpstr>Processor security</vt:lpstr>
      <vt:lpstr>The processor</vt:lpstr>
      <vt:lpstr>Intel  SGX</vt:lpstr>
      <vt:lpstr>SGX:  Goals</vt:lpstr>
      <vt:lpstr>Applications</vt:lpstr>
      <vt:lpstr>Intel SGX: how does it work?</vt:lpstr>
      <vt:lpstr>How does it work?</vt:lpstr>
      <vt:lpstr>How does it work?</vt:lpstr>
      <vt:lpstr>How does it work?</vt:lpstr>
      <vt:lpstr>How does it work?</vt:lpstr>
      <vt:lpstr>Creating an enclave:  new instructions</vt:lpstr>
      <vt:lpstr>Provisioning enclave with secrets:  attestation</vt:lpstr>
      <vt:lpstr>Summary</vt:lpstr>
      <vt:lpstr>An example application</vt:lpstr>
      <vt:lpstr>An example application</vt:lpstr>
      <vt:lpstr>An example application</vt:lpstr>
      <vt:lpstr>SGX insecurity:  (1) side channels</vt:lpstr>
      <vt:lpstr>SGX insecurity:  (2) extract quoting key</vt:lpstr>
      <vt:lpstr>The Spectre attack</vt:lpstr>
      <vt:lpstr>Performance drives CPU purchases</vt:lpstr>
      <vt:lpstr>Memory caches    (4-way associative)</vt:lpstr>
      <vt:lpstr>Speculative execution</vt:lpstr>
      <vt:lpstr>PowerPoint Presentation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Conditional branch (Variant 1) attack</vt:lpstr>
      <vt:lpstr>Violating JavaScript’s sandbox</vt:lpstr>
      <vt:lpstr>Variant 2:  indirect branches</vt:lpstr>
      <vt:lpstr>Non-mitigations</vt:lpstr>
      <vt:lpstr>PowerPoint Presentation</vt:lpstr>
      <vt:lpstr>PowerPoint Presentation</vt:lpstr>
      <vt:lpstr>PowerPoint Presentation</vt:lpstr>
      <vt:lpstr>Mitigations: summary</vt:lpstr>
      <vt:lpstr>... but there is more</vt:lpstr>
      <vt:lpstr>How to evaluate a processor?</vt:lpstr>
      <vt:lpstr>THE 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Programming</dc:title>
  <dc:creator>OpenClassroom</dc:creator>
  <cp:lastModifiedBy>Dan Boneh</cp:lastModifiedBy>
  <cp:revision>388</cp:revision>
  <dcterms:created xsi:type="dcterms:W3CDTF">2010-11-06T18:36:35Z</dcterms:created>
  <dcterms:modified xsi:type="dcterms:W3CDTF">2021-05-25T23:11:24Z</dcterms:modified>
</cp:coreProperties>
</file>