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Lst>
  <p:notesMasterIdLst>
    <p:notesMasterId r:id="rId54"/>
  </p:notesMasterIdLst>
  <p:handoutMasterIdLst>
    <p:handoutMasterId r:id="rId55"/>
  </p:handoutMasterIdLst>
  <p:sldIdLst>
    <p:sldId id="429" r:id="rId4"/>
    <p:sldId id="1375" r:id="rId5"/>
    <p:sldId id="696" r:id="rId6"/>
    <p:sldId id="697" r:id="rId7"/>
    <p:sldId id="712" r:id="rId8"/>
    <p:sldId id="714" r:id="rId9"/>
    <p:sldId id="715" r:id="rId10"/>
    <p:sldId id="1377" r:id="rId11"/>
    <p:sldId id="446" r:id="rId12"/>
    <p:sldId id="448" r:id="rId13"/>
    <p:sldId id="467" r:id="rId14"/>
    <p:sldId id="451" r:id="rId15"/>
    <p:sldId id="457" r:id="rId16"/>
    <p:sldId id="465" r:id="rId17"/>
    <p:sldId id="1378" r:id="rId18"/>
    <p:sldId id="725" r:id="rId19"/>
    <p:sldId id="1381" r:id="rId20"/>
    <p:sldId id="1382" r:id="rId21"/>
    <p:sldId id="1380" r:id="rId22"/>
    <p:sldId id="1379" r:id="rId23"/>
    <p:sldId id="1376" r:id="rId24"/>
    <p:sldId id="416" r:id="rId25"/>
    <p:sldId id="417" r:id="rId26"/>
    <p:sldId id="418" r:id="rId27"/>
    <p:sldId id="419" r:id="rId28"/>
    <p:sldId id="420" r:id="rId29"/>
    <p:sldId id="421" r:id="rId30"/>
    <p:sldId id="726" r:id="rId31"/>
    <p:sldId id="727" r:id="rId32"/>
    <p:sldId id="422" r:id="rId33"/>
    <p:sldId id="423" r:id="rId34"/>
    <p:sldId id="728" r:id="rId35"/>
    <p:sldId id="718" r:id="rId36"/>
    <p:sldId id="719" r:id="rId37"/>
    <p:sldId id="720" r:id="rId38"/>
    <p:sldId id="721" r:id="rId39"/>
    <p:sldId id="722" r:id="rId40"/>
    <p:sldId id="723" r:id="rId41"/>
    <p:sldId id="729" r:id="rId42"/>
    <p:sldId id="730" r:id="rId43"/>
    <p:sldId id="1374" r:id="rId44"/>
    <p:sldId id="731" r:id="rId45"/>
    <p:sldId id="732" r:id="rId46"/>
    <p:sldId id="733" r:id="rId47"/>
    <p:sldId id="734" r:id="rId48"/>
    <p:sldId id="735" r:id="rId49"/>
    <p:sldId id="740" r:id="rId50"/>
    <p:sldId id="741" r:id="rId51"/>
    <p:sldId id="742" r:id="rId52"/>
    <p:sldId id="743" r:id="rId53"/>
  </p:sldIdLst>
  <p:sldSz cx="9144000" cy="5143500" type="screen16x9"/>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00CC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3049" autoAdjust="0"/>
  </p:normalViewPr>
  <p:slideViewPr>
    <p:cSldViewPr>
      <p:cViewPr varScale="1">
        <p:scale>
          <a:sx n="129" d="100"/>
          <a:sy n="129" d="100"/>
        </p:scale>
        <p:origin x="872" y="19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CA2F7B-37AB-E64A-BDC2-BD96FF957116}" type="datetimeFigureOut">
              <a:rPr lang="en-US" smtClean="0"/>
              <a:t>5/5/20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A5EBE8-F4B4-1840-AEB3-DB83FC3EE933}" type="slidenum">
              <a:rPr lang="en-US" smtClean="0"/>
              <a:t>‹#›</a:t>
            </a:fld>
            <a:endParaRPr lang="en-US"/>
          </a:p>
        </p:txBody>
      </p:sp>
    </p:spTree>
    <p:extLst>
      <p:ext uri="{BB962C8B-B14F-4D97-AF65-F5344CB8AC3E}">
        <p14:creationId xmlns:p14="http://schemas.microsoft.com/office/powerpoint/2010/main" val="9333657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5/5/20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dirty="0"/>
          </a:p>
        </p:txBody>
      </p:sp>
    </p:spTree>
    <p:extLst>
      <p:ext uri="{BB962C8B-B14F-4D97-AF65-F5344CB8AC3E}">
        <p14:creationId xmlns:p14="http://schemas.microsoft.com/office/powerpoint/2010/main"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hp.net/manual/en/function.output-add-rewrite-var.ph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dirty="0"/>
          </a:p>
        </p:txBody>
      </p:sp>
    </p:spTree>
    <p:extLst>
      <p:ext uri="{BB962C8B-B14F-4D97-AF65-F5344CB8AC3E}">
        <p14:creationId xmlns:p14="http://schemas.microsoft.com/office/powerpoint/2010/main" val="149291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102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8AB8489-811E-F548-9310-79C920302D86}" type="slidenum">
              <a:rPr lang="en-US" sz="1200">
                <a:latin typeface="Times New Roman" charset="0"/>
              </a:rPr>
              <a:pPr/>
              <a:t>22</a:t>
            </a:fld>
            <a:endParaRPr lang="en-US" sz="1200">
              <a:latin typeface="Times New Roman" charset="0"/>
            </a:endParaRPr>
          </a:p>
        </p:txBody>
      </p:sp>
    </p:spTree>
    <p:extLst>
      <p:ext uri="{BB962C8B-B14F-4D97-AF65-F5344CB8AC3E}">
        <p14:creationId xmlns:p14="http://schemas.microsoft.com/office/powerpoint/2010/main" val="36143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This is the “mixed content” warning from IE6.  It’s an example of a challenging decision that might have confronted an IE user.  </a:t>
            </a:r>
          </a:p>
        </p:txBody>
      </p:sp>
      <p:sp>
        <p:nvSpPr>
          <p:cNvPr id="122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1299A81-2616-7445-B87A-E37820552B22}" type="slidenum">
              <a:rPr lang="en-US" sz="1200">
                <a:latin typeface="Times New Roman" charset="0"/>
              </a:rPr>
              <a:pPr/>
              <a:t>23</a:t>
            </a:fld>
            <a:endParaRPr lang="en-US" sz="1200">
              <a:latin typeface="Times New Roman" charset="0"/>
            </a:endParaRPr>
          </a:p>
        </p:txBody>
      </p:sp>
    </p:spTree>
    <p:extLst>
      <p:ext uri="{BB962C8B-B14F-4D97-AF65-F5344CB8AC3E}">
        <p14:creationId xmlns:p14="http://schemas.microsoft.com/office/powerpoint/2010/main" val="207039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Here’s the mixed content warning for IE8.  Notice what’s changed… the logic has been reversed, so that now “Yes” does the safe thing by default, which is to load the secure content only.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Since it’s safe to load some of the content, the best experience from the user’s point of view might be to just load the safe stuff and provide a gold bar experience to get the rest.  If the safe content is all they need, then they don’t even need to be bothered with a security decision.  If they need to see more of the page, they can use the gold bar to load the rest of the page.  This is exactly what was done in IE9, as this talk will show in a few slides.</a:t>
            </a:r>
          </a:p>
          <a:p>
            <a:endParaRPr lang="en-US">
              <a:latin typeface="Times New Roman" charset="0"/>
              <a:ea typeface="ＭＳ Ｐゴシック" charset="0"/>
              <a:cs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3B0883D0-088A-614D-9C35-9CFA5DB5CD8F}" type="slidenum">
              <a:rPr lang="en-US" sz="1200">
                <a:latin typeface="Times New Roman" charset="0"/>
              </a:rPr>
              <a:pPr/>
              <a:t>24</a:t>
            </a:fld>
            <a:endParaRPr lang="en-US" sz="1200">
              <a:latin typeface="Times New Roman" charset="0"/>
            </a:endParaRPr>
          </a:p>
        </p:txBody>
      </p:sp>
    </p:spTree>
    <p:extLst>
      <p:ext uri="{BB962C8B-B14F-4D97-AF65-F5344CB8AC3E}">
        <p14:creationId xmlns:p14="http://schemas.microsoft.com/office/powerpoint/2010/main" val="313154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Examples of unique knowledge:   is the user at an Internet Café or at a known safe location?    User knows, but system does not.</a:t>
            </a:r>
          </a:p>
          <a:p>
            <a:r>
              <a:rPr lang="en-US">
                <a:latin typeface="Times New Roman" charset="0"/>
                <a:ea typeface="ＭＳ Ｐゴシック" charset="0"/>
                <a:cs typeface="ＭＳ Ｐゴシック" charset="0"/>
              </a:rPr>
              <a:t>Is the user doing their taxes or watching an Internet video? </a:t>
            </a:r>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456AAAF-B213-E847-ABDA-AE25CE412A9A}" type="slidenum">
              <a:rPr lang="en-US" sz="1200">
                <a:latin typeface="Times New Roman" charset="0"/>
              </a:rPr>
              <a:pPr/>
              <a:t>25</a:t>
            </a:fld>
            <a:endParaRPr lang="en-US" sz="1200">
              <a:latin typeface="Times New Roman" charset="0"/>
            </a:endParaRPr>
          </a:p>
        </p:txBody>
      </p:sp>
    </p:spTree>
    <p:extLst>
      <p:ext uri="{BB962C8B-B14F-4D97-AF65-F5344CB8AC3E}">
        <p14:creationId xmlns:p14="http://schemas.microsoft.com/office/powerpoint/2010/main" val="262644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E3CEAF8-42E7-544F-822C-BC0D360DDE91}" type="slidenum">
              <a:rPr lang="en-US" sz="1200">
                <a:latin typeface="Times New Roman" charset="0"/>
              </a:rPr>
              <a:pPr/>
              <a:t>26</a:t>
            </a:fld>
            <a:endParaRPr lang="en-US" sz="1200">
              <a:latin typeface="Times New Roman" charset="0"/>
            </a:endParaRPr>
          </a:p>
        </p:txBody>
      </p:sp>
    </p:spTree>
    <p:extLst>
      <p:ext uri="{BB962C8B-B14F-4D97-AF65-F5344CB8AC3E}">
        <p14:creationId xmlns:p14="http://schemas.microsoft.com/office/powerpoint/2010/main" val="146340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Source is about showing the user where this decision is coming from and what they have to make a decision about.  This dialog uses plain language to explain “there is a problem.”  It notes the problem is with “this website.” </a:t>
            </a:r>
          </a:p>
          <a:p>
            <a:pPr>
              <a:lnSpc>
                <a:spcPct val="90000"/>
              </a:lnSpc>
              <a:spcBef>
                <a:spcPct val="0"/>
              </a:spcBef>
              <a:spcAft>
                <a:spcPts val="252"/>
              </a:spcAft>
            </a:pPr>
            <a:endParaRPr lang="en-US">
              <a:latin typeface="Times New Roman" charset="0"/>
              <a:ea typeface="ＭＳ Ｐゴシック" charset="0"/>
              <a:cs typeface="ＭＳ Ｐゴシック" charset="0"/>
            </a:endParaRPr>
          </a:p>
          <a:p>
            <a:pPr>
              <a:lnSpc>
                <a:spcPct val="90000"/>
              </a:lnSpc>
              <a:spcBef>
                <a:spcPct val="0"/>
              </a:spcBef>
              <a:spcAft>
                <a:spcPts val="252"/>
              </a:spcAft>
            </a:pPr>
            <a:r>
              <a:rPr lang="en-US">
                <a:latin typeface="Times New Roman" charset="0"/>
                <a:ea typeface="ＭＳ Ｐゴシック" charset="0"/>
                <a:cs typeface="ＭＳ Ｐゴシック" charset="0"/>
              </a:rPr>
              <a:t>Process is about providing simple if/then steps any user could follow to usually make the right decision.  Here the steps are, for example, to add “www” to the address if trying to use https; anyone can do that.  The last bit of guidance says if you proceed, don’t share private info with the site; again, this is a simple bit of guidance any user can take to mitigate their risk. Statements like, “if you got this link from someone you don’t know, it’s probably an attempt to fool you, and we recommend you don’t proceed” can be very helpful to users.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Risk is about showing what bad thing might happen, and that’s plainly stated here with “an attempt to fool you or intercept any data” – concepts pretty much anyone can understand</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Choices is about showing the available options, which here are to close the page or proceed, and showing which the software recommends, usually the safer option; here we make the recommendation clear with the use of green and red shields, as well as the text “(not recommended)” for the less safe option</a:t>
            </a:r>
          </a:p>
          <a:p>
            <a:r>
              <a:rPr lang="en-US">
                <a:latin typeface="Times New Roman" charset="0"/>
                <a:ea typeface="ＭＳ Ｐゴシック" charset="0"/>
                <a:cs typeface="ＭＳ Ｐゴシック" charset="0"/>
              </a:rPr>
              <a:t>Semantics, skipping ahead to the end of CHARGES, is about explaining what will happen when each option is chosen.  Here I think the options are pretty clear, but be careful in cases like the mixed content warning I showed earlier where it wasn’t clear whether “No” would show everything or nothing</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Unique Knowledge User Has and Evidence don’t really apply here, but see the next slides…</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6813DDB0-9696-FA42-89DB-C0A09A443425}" type="slidenum">
              <a:rPr lang="en-US" sz="1200">
                <a:latin typeface="Times New Roman" charset="0"/>
              </a:rPr>
              <a:pPr/>
              <a:t>27</a:t>
            </a:fld>
            <a:endParaRPr lang="en-US" sz="1200">
              <a:latin typeface="Times New Roman" charset="0"/>
            </a:endParaRPr>
          </a:p>
        </p:txBody>
      </p:sp>
    </p:spTree>
    <p:extLst>
      <p:ext uri="{BB962C8B-B14F-4D97-AF65-F5344CB8AC3E}">
        <p14:creationId xmlns:p14="http://schemas.microsoft.com/office/powerpoint/2010/main" val="55582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Attacker created a file on USB called “Open folder to view files”</a:t>
            </a:r>
          </a:p>
        </p:txBody>
      </p:sp>
      <p:sp>
        <p:nvSpPr>
          <p:cNvPr id="22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EE75153F-C592-8441-92A2-B25DB58166E6}" type="slidenum">
              <a:rPr lang="en-US" sz="1200">
                <a:latin typeface="Times New Roman" charset="0"/>
              </a:rPr>
              <a:pPr/>
              <a:t>30</a:t>
            </a:fld>
            <a:endParaRPr lang="en-US" sz="1200">
              <a:latin typeface="Times New Roman" charset="0"/>
            </a:endParaRPr>
          </a:p>
        </p:txBody>
      </p:sp>
    </p:spTree>
    <p:extLst>
      <p:ext uri="{BB962C8B-B14F-4D97-AF65-F5344CB8AC3E}">
        <p14:creationId xmlns:p14="http://schemas.microsoft.com/office/powerpoint/2010/main" val="288411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32</a:t>
            </a:fld>
            <a:endParaRPr lang="en-US" dirty="0"/>
          </a:p>
        </p:txBody>
      </p:sp>
    </p:spTree>
    <p:extLst>
      <p:ext uri="{BB962C8B-B14F-4D97-AF65-F5344CB8AC3E}">
        <p14:creationId xmlns:p14="http://schemas.microsoft.com/office/powerpoint/2010/main" val="2789930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78311811-0FE7-BB47-9DE3-A8EDDA08486F}" type="slidenum">
              <a:rPr lang="en-US" sz="1200">
                <a:latin typeface="Times New Roman" charset="0"/>
              </a:rPr>
              <a:pPr/>
              <a:t>35</a:t>
            </a:fld>
            <a:endParaRPr lang="en-US" sz="1200">
              <a:latin typeface="Times New Roman" charset="0"/>
            </a:endParaRPr>
          </a:p>
        </p:txBody>
      </p:sp>
    </p:spTree>
    <p:extLst>
      <p:ext uri="{BB962C8B-B14F-4D97-AF65-F5344CB8AC3E}">
        <p14:creationId xmlns:p14="http://schemas.microsoft.com/office/powerpoint/2010/main" val="352960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 token:   check that it</a:t>
            </a:r>
            <a:r>
              <a:rPr lang="en-US" baseline="0" dirty="0"/>
              <a:t> belongs to an active session that has not been logged out or timed out.</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36</a:t>
            </a:fld>
            <a:endParaRPr lang="en-US" dirty="0"/>
          </a:p>
        </p:txBody>
      </p:sp>
    </p:spTree>
    <p:extLst>
      <p:ext uri="{BB962C8B-B14F-4D97-AF65-F5344CB8AC3E}">
        <p14:creationId xmlns:p14="http://schemas.microsoft.com/office/powerpoint/2010/main" val="34837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attacker.com</a:t>
            </a:r>
            <a:r>
              <a:rPr lang="en-US" dirty="0"/>
              <a:t> could be an ad iframe inside of </a:t>
            </a:r>
            <a:r>
              <a:rPr lang="en-US" dirty="0" err="1"/>
              <a:t>bank.com</a:t>
            </a:r>
            <a:r>
              <a:rPr lang="en-US" dirty="0"/>
              <a:t>.    Or it could be in another window. </a:t>
            </a:r>
          </a:p>
        </p:txBody>
      </p:sp>
      <p:sp>
        <p:nvSpPr>
          <p:cNvPr id="4" name="Slide Number Placeholder 3"/>
          <p:cNvSpPr>
            <a:spLocks noGrp="1"/>
          </p:cNvSpPr>
          <p:nvPr>
            <p:ph type="sldNum" sz="quarter" idx="5"/>
          </p:nvPr>
        </p:nvSpPr>
        <p:spPr/>
        <p:txBody>
          <a:bodyPr/>
          <a:lstStyle/>
          <a:p>
            <a:fld id="{8FF38DAD-5F37-4EA5-A798-26ED1E453939}" type="slidenum">
              <a:rPr lang="en-US" smtClean="0"/>
              <a:pPr/>
              <a:t>2</a:t>
            </a:fld>
            <a:endParaRPr lang="en-US" dirty="0"/>
          </a:p>
        </p:txBody>
      </p:sp>
    </p:spTree>
    <p:extLst>
      <p:ext uri="{BB962C8B-B14F-4D97-AF65-F5344CB8AC3E}">
        <p14:creationId xmlns:p14="http://schemas.microsoft.com/office/powerpoint/2010/main" val="1869072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latin typeface="Times New Roman" charset="0"/>
                <a:ea typeface="ＭＳ Ｐゴシック" charset="0"/>
                <a:cs typeface="ＭＳ Ｐゴシック" charset="0"/>
              </a:rPr>
              <a:t>SameSite</a:t>
            </a:r>
            <a:r>
              <a:rPr lang="en-US" dirty="0">
                <a:latin typeface="Times New Roman" charset="0"/>
                <a:ea typeface="ＭＳ Ｐゴシック" charset="0"/>
                <a:cs typeface="ＭＳ Ｐゴシック" charset="0"/>
              </a:rPr>
              <a:t>:   used by default in PHPSESSION cookie since PHP 7.3  (2018)</a:t>
            </a:r>
          </a:p>
          <a:p>
            <a:r>
              <a:rPr lang="en-US" dirty="0">
                <a:hlinkClick r:id="rId3"/>
              </a:rPr>
              <a:t>output_add_rewrite_var(name, value)</a:t>
            </a:r>
            <a:r>
              <a:rPr lang="en-US" dirty="0"/>
              <a:t>:</a:t>
            </a:r>
            <a:r>
              <a:rPr lang="en-US" sz="1200" b="0" i="0" u="none" strike="noStrike" kern="1200" dirty="0">
                <a:solidFill>
                  <a:schemeClr val="tx1"/>
                </a:solidFill>
                <a:effectLst/>
                <a:latin typeface="+mn-lt"/>
                <a:ea typeface="+mn-ea"/>
                <a:cs typeface="+mn-cs"/>
              </a:rPr>
              <a:t>  adds </a:t>
            </a:r>
            <a:r>
              <a:rPr lang="en-US" sz="1200" b="0" i="0" u="none" strike="noStrike" kern="1200" dirty="0" err="1">
                <a:solidFill>
                  <a:schemeClr val="tx1"/>
                </a:solidFill>
                <a:effectLst/>
                <a:latin typeface="+mn-lt"/>
                <a:ea typeface="+mn-ea"/>
                <a:cs typeface="+mn-cs"/>
              </a:rPr>
              <a:t>var</a:t>
            </a:r>
            <a:r>
              <a:rPr lang="en-US" sz="1200" b="0" i="0" u="none" strike="noStrike" kern="1200" dirty="0">
                <a:solidFill>
                  <a:schemeClr val="tx1"/>
                </a:solidFill>
                <a:effectLst/>
                <a:latin typeface="+mn-lt"/>
                <a:ea typeface="+mn-ea"/>
                <a:cs typeface="+mn-cs"/>
              </a:rPr>
              <a:t> to URL parameters and hidden form fields.  By default, session token only in cookie (PHPSESSION).</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EA15180E-522D-6642-AAFB-699DCF4AFD34}" type="slidenum">
              <a:rPr lang="en-US" sz="1200">
                <a:latin typeface="Times New Roman" charset="0"/>
              </a:rPr>
              <a:pPr/>
              <a:t>38</a:t>
            </a:fld>
            <a:endParaRPr lang="en-US" sz="1200">
              <a:latin typeface="Times New Roman" charset="0"/>
            </a:endParaRPr>
          </a:p>
        </p:txBody>
      </p:sp>
    </p:spTree>
    <p:extLst>
      <p:ext uri="{BB962C8B-B14F-4D97-AF65-F5344CB8AC3E}">
        <p14:creationId xmlns:p14="http://schemas.microsoft.com/office/powerpoint/2010/main" val="2602903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42</a:t>
            </a:fld>
            <a:endParaRPr lang="en-US" dirty="0"/>
          </a:p>
        </p:txBody>
      </p:sp>
    </p:spTree>
    <p:extLst>
      <p:ext uri="{BB962C8B-B14F-4D97-AF65-F5344CB8AC3E}">
        <p14:creationId xmlns:p14="http://schemas.microsoft.com/office/powerpoint/2010/main" val="458948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657AA25-869C-604A-911D-E8BB800C04A7}" type="slidenum">
              <a:rPr lang="en-US" sz="1200">
                <a:latin typeface="Times New Roman" charset="0"/>
              </a:rPr>
              <a:pPr/>
              <a:t>44</a:t>
            </a:fld>
            <a:endParaRPr lang="en-US"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Don</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t generate your own.   Use built in procedures:   PHP, ASP, Tomcat, </a:t>
            </a:r>
            <a:r>
              <a:rPr lang="en-US" altLang="ja-JP" dirty="0" err="1">
                <a:latin typeface="Times New Roman" charset="0"/>
                <a:ea typeface="ＭＳ Ｐゴシック" charset="0"/>
                <a:cs typeface="ＭＳ Ｐゴシック" charset="0"/>
              </a:rPr>
              <a:t>JServ</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66501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657AA25-869C-604A-911D-E8BB800C04A7}" type="slidenum">
              <a:rPr lang="en-US" sz="1200">
                <a:latin typeface="Times New Roman" charset="0"/>
              </a:rPr>
              <a:pPr/>
              <a:t>45</a:t>
            </a:fld>
            <a:endParaRPr lang="en-US"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generate your own.   Use built in procedures:   ASP, Tomcat,  JServ</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75762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embed agent’s </a:t>
            </a:r>
            <a:r>
              <a:rPr lang="en-US" dirty="0" err="1"/>
              <a:t>timezone</a:t>
            </a:r>
            <a:r>
              <a:rPr lang="en-US" dirty="0"/>
              <a:t>.</a:t>
            </a:r>
          </a:p>
        </p:txBody>
      </p:sp>
      <p:sp>
        <p:nvSpPr>
          <p:cNvPr id="4" name="Slide Number Placeholder 3"/>
          <p:cNvSpPr>
            <a:spLocks noGrp="1"/>
          </p:cNvSpPr>
          <p:nvPr>
            <p:ph type="sldNum" sz="quarter" idx="10"/>
          </p:nvPr>
        </p:nvSpPr>
        <p:spPr/>
        <p:txBody>
          <a:bodyPr/>
          <a:lstStyle/>
          <a:p>
            <a:fld id="{8FF38DAD-5F37-4EA5-A798-26ED1E453939}" type="slidenum">
              <a:rPr lang="en-US" smtClean="0"/>
              <a:pPr/>
              <a:t>47</a:t>
            </a:fld>
            <a:endParaRPr lang="en-US" dirty="0"/>
          </a:p>
        </p:txBody>
      </p:sp>
    </p:spTree>
    <p:extLst>
      <p:ext uri="{BB962C8B-B14F-4D97-AF65-F5344CB8AC3E}">
        <p14:creationId xmlns:p14="http://schemas.microsoft.com/office/powerpoint/2010/main" val="2623927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Problems with new SessionToken after every request:     the back button   (but can be dealt with with proper handling of replays)</a:t>
            </a: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77EE1BB-94B2-2442-97FD-DE431D6892DA}" type="slidenum">
              <a:rPr lang="en-US" sz="1200">
                <a:latin typeface="Times New Roman" charset="0"/>
              </a:rPr>
              <a:pPr/>
              <a:t>49</a:t>
            </a:fld>
            <a:endParaRPr lang="en-US" sz="1200">
              <a:latin typeface="Times New Roman" charset="0"/>
            </a:endParaRPr>
          </a:p>
        </p:txBody>
      </p:sp>
    </p:spTree>
    <p:extLst>
      <p:ext uri="{BB962C8B-B14F-4D97-AF65-F5344CB8AC3E}">
        <p14:creationId xmlns:p14="http://schemas.microsoft.com/office/powerpoint/2010/main" val="309404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latin typeface="Times New Roman" charset="0"/>
                <a:ea typeface="ＭＳ Ｐゴシック" charset="0"/>
                <a:cs typeface="ＭＳ Ｐゴシック" charset="0"/>
              </a:rPr>
              <a:t>Same</a:t>
            </a:r>
            <a:r>
              <a:rPr lang="en-US" baseline="0" dirty="0" err="1">
                <a:latin typeface="Times New Roman" charset="0"/>
                <a:ea typeface="ＭＳ Ｐゴシック" charset="0"/>
                <a:cs typeface="ＭＳ Ｐゴシック" charset="0"/>
              </a:rPr>
              <a:t>Site</a:t>
            </a:r>
            <a:r>
              <a:rPr lang="en-US" baseline="0" dirty="0">
                <a:latin typeface="Times New Roman" charset="0"/>
                <a:ea typeface="ＭＳ Ｐゴシック" charset="0"/>
                <a:cs typeface="ＭＳ Ｐゴシック" charset="0"/>
              </a:rPr>
              <a:t> </a:t>
            </a:r>
            <a:r>
              <a:rPr lang="en-US" baseline="0" dirty="0" err="1">
                <a:latin typeface="Times New Roman" charset="0"/>
                <a:ea typeface="ＭＳ Ｐゴシック" charset="0"/>
                <a:cs typeface="ＭＳ Ｐゴシック" charset="0"/>
              </a:rPr>
              <a:t>cockies</a:t>
            </a:r>
            <a:r>
              <a:rPr lang="en-US" baseline="0" dirty="0">
                <a:latin typeface="Times New Roman" charset="0"/>
                <a:ea typeface="ＭＳ Ｐゴシック" charset="0"/>
                <a:cs typeface="ＭＳ Ｐゴシック" charset="0"/>
              </a:rPr>
              <a:t>:    e.g. do not send cookie on a cross-site POST request   (strict means never send cookie on cross-site request).  </a:t>
            </a:r>
          </a:p>
          <a:p>
            <a:r>
              <a:rPr lang="en-US" baseline="0" dirty="0">
                <a:latin typeface="Times New Roman" charset="0"/>
                <a:ea typeface="ＭＳ Ｐゴシック" charset="0"/>
                <a:cs typeface="ＭＳ Ｐゴシック" charset="0"/>
              </a:rPr>
              <a:t>http://</a:t>
            </a:r>
            <a:r>
              <a:rPr lang="en-US" baseline="0" dirty="0" err="1">
                <a:latin typeface="Times New Roman" charset="0"/>
                <a:ea typeface="ＭＳ Ｐゴシック" charset="0"/>
                <a:cs typeface="ＭＳ Ｐゴシック" charset="0"/>
              </a:rPr>
              <a:t>www.sjoerdlangkemper.nl</a:t>
            </a:r>
            <a:r>
              <a:rPr lang="en-US" baseline="0" dirty="0">
                <a:latin typeface="Times New Roman" charset="0"/>
                <a:ea typeface="ＭＳ Ｐゴシック" charset="0"/>
                <a:cs typeface="ＭＳ Ｐゴシック" charset="0"/>
              </a:rPr>
              <a:t>/2016/04/14/preventing-</a:t>
            </a:r>
            <a:r>
              <a:rPr lang="en-US" baseline="0" dirty="0" err="1">
                <a:latin typeface="Times New Roman" charset="0"/>
                <a:ea typeface="ＭＳ Ｐゴシック" charset="0"/>
                <a:cs typeface="ＭＳ Ｐゴシック" charset="0"/>
              </a:rPr>
              <a:t>csrf</a:t>
            </a:r>
            <a:r>
              <a:rPr lang="en-US" baseline="0" dirty="0">
                <a:latin typeface="Times New Roman" charset="0"/>
                <a:ea typeface="ＭＳ Ｐゴシック" charset="0"/>
                <a:cs typeface="ＭＳ Ｐゴシック" charset="0"/>
              </a:rPr>
              <a:t>-with-</a:t>
            </a:r>
            <a:r>
              <a:rPr lang="en-US" baseline="0" dirty="0" err="1">
                <a:latin typeface="Times New Roman" charset="0"/>
                <a:ea typeface="ＭＳ Ｐゴシック" charset="0"/>
                <a:cs typeface="ＭＳ Ｐゴシック" charset="0"/>
              </a:rPr>
              <a:t>samesite</a:t>
            </a:r>
            <a:r>
              <a:rPr lang="en-US" baseline="0" dirty="0">
                <a:latin typeface="Times New Roman" charset="0"/>
                <a:ea typeface="ＭＳ Ｐゴシック" charset="0"/>
                <a:cs typeface="ＭＳ Ｐゴシック" charset="0"/>
              </a:rPr>
              <a:t>-cookie-attribute/</a:t>
            </a:r>
          </a:p>
          <a:p>
            <a:r>
              <a:rPr lang="en-US" baseline="0" dirty="0">
                <a:latin typeface="Times New Roman" charset="0"/>
                <a:ea typeface="ＭＳ Ｐゴシック" charset="0"/>
                <a:cs typeface="ＭＳ Ｐゴシック" charset="0"/>
              </a:rPr>
              <a:t>Problem with </a:t>
            </a:r>
            <a:r>
              <a:rPr lang="en-US" baseline="0" dirty="0" err="1">
                <a:latin typeface="Times New Roman" charset="0"/>
                <a:ea typeface="ＭＳ Ｐゴシック" charset="0"/>
                <a:cs typeface="ＭＳ Ｐゴシック" charset="0"/>
              </a:rPr>
              <a:t>SameSite</a:t>
            </a:r>
            <a:r>
              <a:rPr lang="en-US" baseline="0" dirty="0">
                <a:latin typeface="Times New Roman" charset="0"/>
                <a:ea typeface="ＭＳ Ｐゴシック" charset="0"/>
                <a:cs typeface="ＭＳ Ｐゴシック" charset="0"/>
              </a:rPr>
              <a:t>:  treats HTTP and HTTPS as </a:t>
            </a:r>
            <a:r>
              <a:rPr lang="en-US" baseline="0" dirty="0" err="1">
                <a:latin typeface="Times New Roman" charset="0"/>
                <a:ea typeface="ＭＳ Ｐゴシック" charset="0"/>
                <a:cs typeface="ＭＳ Ｐゴシック" charset="0"/>
              </a:rPr>
              <a:t>SameSite</a:t>
            </a:r>
            <a:r>
              <a:rPr lang="en-US" baseline="0" dirty="0">
                <a:latin typeface="Times New Roman" charset="0"/>
                <a:ea typeface="ＭＳ Ｐゴシック" charset="0"/>
                <a:cs typeface="ＭＳ Ｐゴシック" charset="0"/>
              </a:rPr>
              <a:t>, so can be vulnerable to network attack.</a:t>
            </a:r>
            <a:endParaRPr lang="en-US" dirty="0">
              <a:latin typeface="Times New Roman" charset="0"/>
              <a:ea typeface="ＭＳ Ｐゴシック" charset="0"/>
              <a:cs typeface="ＭＳ Ｐゴシック" charset="0"/>
            </a:endParaRPr>
          </a:p>
        </p:txBody>
      </p:sp>
      <p:sp>
        <p:nvSpPr>
          <p:cNvPr id="81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8CB7352-7717-7C41-A37D-AE595EEFC5F0}" type="slidenum">
              <a:rPr lang="en-US" sz="1200">
                <a:latin typeface="Times New Roman" charset="0"/>
              </a:rPr>
              <a:pPr/>
              <a:t>4</a:t>
            </a:fld>
            <a:endParaRPr lang="en-US" sz="1200">
              <a:latin typeface="Times New Roman" charset="0"/>
            </a:endParaRPr>
          </a:p>
        </p:txBody>
      </p:sp>
    </p:spTree>
    <p:extLst>
      <p:ext uri="{BB962C8B-B14F-4D97-AF65-F5344CB8AC3E}">
        <p14:creationId xmlns:p14="http://schemas.microsoft.com/office/powerpoint/2010/main" val="274505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204B1F2A-4012-7647-AD29-BBCB57408754}" type="slidenum">
              <a:rPr lang="en-US" sz="1200">
                <a:latin typeface="Times New Roman" charset="0"/>
              </a:rPr>
              <a:pPr/>
              <a:t>5</a:t>
            </a:fld>
            <a:endParaRPr lang="en-US" sz="1200">
              <a:latin typeface="Times New Roman" charset="0"/>
            </a:endParaRPr>
          </a:p>
        </p:txBody>
      </p:sp>
      <p:sp>
        <p:nvSpPr>
          <p:cNvPr id="26626" name="Rectangle 7"/>
          <p:cNvSpPr txBox="1">
            <a:spLocks noGrp="1" noChangeArrowheads="1"/>
          </p:cNvSpPr>
          <p:nvPr/>
        </p:nvSpPr>
        <p:spPr bwMode="auto">
          <a:xfrm>
            <a:off x="3886402" y="8687106"/>
            <a:ext cx="2971598" cy="456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nchor="b"/>
          <a:lstStyle>
            <a:lvl1pPr defTabSz="952500" eaLnBrk="0" hangingPunct="0">
              <a:defRPr sz="2000">
                <a:solidFill>
                  <a:schemeClr val="tx1"/>
                </a:solidFill>
                <a:latin typeface="Tahoma" charset="0"/>
                <a:ea typeface="ＭＳ Ｐゴシック" charset="0"/>
                <a:cs typeface="ＭＳ Ｐゴシック" charset="0"/>
              </a:defRPr>
            </a:lvl1pPr>
            <a:lvl2pPr marL="742950" indent="-285750" defTabSz="952500" eaLnBrk="0" hangingPunct="0">
              <a:defRPr sz="2000">
                <a:solidFill>
                  <a:schemeClr val="tx1"/>
                </a:solidFill>
                <a:latin typeface="Tahoma" charset="0"/>
                <a:ea typeface="ＭＳ Ｐゴシック" charset="0"/>
              </a:defRPr>
            </a:lvl2pPr>
            <a:lvl3pPr marL="1143000" indent="-228600" defTabSz="952500" eaLnBrk="0" hangingPunct="0">
              <a:defRPr sz="2000">
                <a:solidFill>
                  <a:schemeClr val="tx1"/>
                </a:solidFill>
                <a:latin typeface="Tahoma" charset="0"/>
                <a:ea typeface="ＭＳ Ｐゴシック" charset="0"/>
              </a:defRPr>
            </a:lvl3pPr>
            <a:lvl4pPr marL="1600200" indent="-228600" defTabSz="952500" eaLnBrk="0" hangingPunct="0">
              <a:defRPr sz="2000">
                <a:solidFill>
                  <a:schemeClr val="tx1"/>
                </a:solidFill>
                <a:latin typeface="Tahoma" charset="0"/>
                <a:ea typeface="ＭＳ Ｐゴシック" charset="0"/>
              </a:defRPr>
            </a:lvl4pPr>
            <a:lvl5pPr marL="2057400" indent="-228600" defTabSz="952500" eaLnBrk="0" hangingPunct="0">
              <a:defRPr sz="2000">
                <a:solidFill>
                  <a:schemeClr val="tx1"/>
                </a:solidFill>
                <a:latin typeface="Tahoma" charset="0"/>
                <a:ea typeface="ＭＳ Ｐゴシック" charset="0"/>
              </a:defRPr>
            </a:lvl5pPr>
            <a:lvl6pPr marL="2514600" indent="-228600" defTabSz="952500" eaLnBrk="0" fontAlgn="base" hangingPunct="0">
              <a:spcBef>
                <a:spcPct val="0"/>
              </a:spcBef>
              <a:spcAft>
                <a:spcPct val="0"/>
              </a:spcAft>
              <a:defRPr sz="2000">
                <a:solidFill>
                  <a:schemeClr val="tx1"/>
                </a:solidFill>
                <a:latin typeface="Tahoma" charset="0"/>
                <a:ea typeface="ＭＳ Ｐゴシック" charset="0"/>
              </a:defRPr>
            </a:lvl6pPr>
            <a:lvl7pPr marL="2971800" indent="-228600" defTabSz="952500" eaLnBrk="0" fontAlgn="base" hangingPunct="0">
              <a:spcBef>
                <a:spcPct val="0"/>
              </a:spcBef>
              <a:spcAft>
                <a:spcPct val="0"/>
              </a:spcAft>
              <a:defRPr sz="2000">
                <a:solidFill>
                  <a:schemeClr val="tx1"/>
                </a:solidFill>
                <a:latin typeface="Tahoma" charset="0"/>
                <a:ea typeface="ＭＳ Ｐゴシック" charset="0"/>
              </a:defRPr>
            </a:lvl7pPr>
            <a:lvl8pPr marL="3429000" indent="-228600" defTabSz="952500" eaLnBrk="0" fontAlgn="base" hangingPunct="0">
              <a:spcBef>
                <a:spcPct val="0"/>
              </a:spcBef>
              <a:spcAft>
                <a:spcPct val="0"/>
              </a:spcAft>
              <a:defRPr sz="2000">
                <a:solidFill>
                  <a:schemeClr val="tx1"/>
                </a:solidFill>
                <a:latin typeface="Tahoma" charset="0"/>
                <a:ea typeface="ＭＳ Ｐゴシック" charset="0"/>
              </a:defRPr>
            </a:lvl8pPr>
            <a:lvl9pPr marL="3886200" indent="-228600" defTabSz="952500" eaLnBrk="0" fontAlgn="base" hangingPunct="0">
              <a:spcBef>
                <a:spcPct val="0"/>
              </a:spcBef>
              <a:spcAft>
                <a:spcPct val="0"/>
              </a:spcAft>
              <a:defRPr sz="2000">
                <a:solidFill>
                  <a:schemeClr val="tx1"/>
                </a:solidFill>
                <a:latin typeface="Tahoma" charset="0"/>
                <a:ea typeface="ＭＳ Ｐゴシック" charset="0"/>
              </a:defRPr>
            </a:lvl9pPr>
          </a:lstStyle>
          <a:p>
            <a:pPr algn="r" eaLnBrk="1" hangingPunct="1"/>
            <a:fld id="{CEFF73CE-E7CD-5E4F-B877-7534EA3260EC}" type="slidenum">
              <a:rPr lang="en-US" sz="1200"/>
              <a:pPr algn="r" eaLnBrk="1" hangingPunct="1"/>
              <a:t>5</a:t>
            </a:fld>
            <a:endParaRPr lang="en-US" sz="1200"/>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5" rIns="91429" bIns="45715"/>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9310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900" dirty="0">
                <a:latin typeface="Times New Roman" charset="0"/>
                <a:ea typeface="ＭＳ Ｐゴシック" charset="0"/>
                <a:cs typeface="ＭＳ Ｐゴシック" charset="0"/>
              </a:rPr>
              <a:t>non-keyed checksums (e.g. CRC) are insufficient for this purpose !!</a:t>
            </a:r>
          </a:p>
          <a:p>
            <a:r>
              <a:rPr lang="en-US" sz="900" dirty="0">
                <a:latin typeface="Times New Roman" charset="0"/>
                <a:ea typeface="ＭＳ Ｐゴシック" charset="0"/>
                <a:cs typeface="ＭＳ Ｐゴシック" charset="0"/>
              </a:rPr>
              <a:t>Can still swap with cookies from another active session.    Bind</a:t>
            </a:r>
            <a:r>
              <a:rPr lang="en-US" sz="900" baseline="0" dirty="0">
                <a:latin typeface="Times New Roman" charset="0"/>
                <a:ea typeface="ＭＳ Ｐゴシック" charset="0"/>
                <a:cs typeface="ＭＳ Ｐゴシック" charset="0"/>
              </a:rPr>
              <a:t> to IP address?</a:t>
            </a:r>
            <a:endParaRPr lang="en-US" sz="900"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40C49569-317F-1641-A0EB-93C14895FECE}" type="slidenum">
              <a:rPr lang="en-US" sz="1200">
                <a:latin typeface="Times New Roman" charset="0"/>
              </a:rPr>
              <a:pPr/>
              <a:t>6</a:t>
            </a:fld>
            <a:endParaRPr lang="en-US" sz="1200">
              <a:latin typeface="Times New Roman" charset="0"/>
            </a:endParaRPr>
          </a:p>
        </p:txBody>
      </p:sp>
    </p:spTree>
    <p:extLst>
      <p:ext uri="{BB962C8B-B14F-4D97-AF65-F5344CB8AC3E}">
        <p14:creationId xmlns:p14="http://schemas.microsoft.com/office/powerpoint/2010/main" val="171532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a:t>
            </a:r>
            <a:r>
              <a:rPr lang="en-US" baseline="0" dirty="0"/>
              <a:t>   http://</a:t>
            </a:r>
            <a:r>
              <a:rPr lang="en-US" baseline="0" dirty="0" err="1"/>
              <a:t>netifera.com</a:t>
            </a:r>
            <a:r>
              <a:rPr lang="en-US" baseline="0" dirty="0"/>
              <a:t>/research/poet/PaddingOraclesEverywhereEkoparty2010.pdf</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7</a:t>
            </a:fld>
            <a:endParaRPr lang="en-US" dirty="0"/>
          </a:p>
        </p:txBody>
      </p:sp>
    </p:spTree>
    <p:extLst>
      <p:ext uri="{BB962C8B-B14F-4D97-AF65-F5344CB8AC3E}">
        <p14:creationId xmlns:p14="http://schemas.microsoft.com/office/powerpoint/2010/main" val="368349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endParaRPr lang="en-US">
              <a:latin typeface="Times New Roman" charset="0"/>
            </a:endParaRPr>
          </a:p>
        </p:txBody>
      </p:sp>
      <p:sp>
        <p:nvSpPr>
          <p:cNvPr id="27652" name="Slide Number Placeholder 3"/>
          <p:cNvSpPr>
            <a:spLocks noGrp="1"/>
          </p:cNvSpPr>
          <p:nvPr>
            <p:ph type="sldNum" sz="quarter" idx="5"/>
          </p:nvPr>
        </p:nvSpPr>
        <p:spPr>
          <a:noFill/>
        </p:spPr>
        <p:txBody>
          <a:bodyPr/>
          <a:lstStyle/>
          <a:p>
            <a:fld id="{52496AC4-E634-2244-B610-1BC68B29209C}" type="slidenum">
              <a:rPr lang="en-US" smtClean="0"/>
              <a:pPr/>
              <a:t>10</a:t>
            </a:fld>
            <a:endParaRPr lang="en-US"/>
          </a:p>
        </p:txBody>
      </p:sp>
    </p:spTree>
    <p:extLst>
      <p:ext uri="{BB962C8B-B14F-4D97-AF65-F5344CB8AC3E}">
        <p14:creationId xmlns:p14="http://schemas.microsoft.com/office/powerpoint/2010/main" val="237906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SHA256 hash.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crossorigin</a:t>
            </a:r>
            <a:r>
              <a:rPr lang="en-US" b="0" dirty="0"/>
              <a:t>="anonymous”  means no credentials needed to access sub-resource</a:t>
            </a:r>
          </a:p>
          <a:p>
            <a:endParaRPr lang="en-US" dirty="0"/>
          </a:p>
        </p:txBody>
      </p:sp>
      <p:sp>
        <p:nvSpPr>
          <p:cNvPr id="4" name="Slide Number Placeholder 3"/>
          <p:cNvSpPr>
            <a:spLocks noGrp="1"/>
          </p:cNvSpPr>
          <p:nvPr>
            <p:ph type="sldNum" sz="quarter" idx="5"/>
          </p:nvPr>
        </p:nvSpPr>
        <p:spPr/>
        <p:txBody>
          <a:bodyPr/>
          <a:lstStyle/>
          <a:p>
            <a:fld id="{8FF38DAD-5F37-4EA5-A798-26ED1E453939}" type="slidenum">
              <a:rPr lang="en-US" smtClean="0"/>
              <a:pPr/>
              <a:t>18</a:t>
            </a:fld>
            <a:endParaRPr lang="en-US" dirty="0"/>
          </a:p>
        </p:txBody>
      </p:sp>
    </p:spTree>
    <p:extLst>
      <p:ext uri="{BB962C8B-B14F-4D97-AF65-F5344CB8AC3E}">
        <p14:creationId xmlns:p14="http://schemas.microsoft.com/office/powerpoint/2010/main" val="306927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crossorigin</a:t>
            </a:r>
            <a:r>
              <a:rPr lang="en-US" b="0" dirty="0"/>
              <a:t>="anonymous”  means no credentials needed to access sub-resource</a:t>
            </a:r>
          </a:p>
          <a:p>
            <a:endParaRPr lang="en-US" dirty="0"/>
          </a:p>
        </p:txBody>
      </p:sp>
      <p:sp>
        <p:nvSpPr>
          <p:cNvPr id="4" name="Slide Number Placeholder 3"/>
          <p:cNvSpPr>
            <a:spLocks noGrp="1"/>
          </p:cNvSpPr>
          <p:nvPr>
            <p:ph type="sldNum" sz="quarter" idx="5"/>
          </p:nvPr>
        </p:nvSpPr>
        <p:spPr/>
        <p:txBody>
          <a:bodyPr/>
          <a:lstStyle/>
          <a:p>
            <a:fld id="{8FF38DAD-5F37-4EA5-A798-26ED1E453939}" type="slidenum">
              <a:rPr lang="en-US" smtClean="0"/>
              <a:pPr/>
              <a:t>19</a:t>
            </a:fld>
            <a:endParaRPr lang="en-US" dirty="0"/>
          </a:p>
        </p:txBody>
      </p:sp>
    </p:spTree>
    <p:extLst>
      <p:ext uri="{BB962C8B-B14F-4D97-AF65-F5344CB8AC3E}">
        <p14:creationId xmlns:p14="http://schemas.microsoft.com/office/powerpoint/2010/main" val="176440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320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95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382000" cy="373949"/>
          </a:xfrm>
        </p:spPr>
        <p:txBody>
          <a:bodyPr/>
          <a:lstStyle>
            <a:lvl1pPr>
              <a:defRPr>
                <a:effectLst>
                  <a:outerShdw blurRad="25400" algn="tl" rotWithShape="0">
                    <a:srgbClr val="000000">
                      <a:alpha val="43000"/>
                    </a:srgbClr>
                  </a:outerShdw>
                  <a:reflection blurRad="6350" stA="50000" endPos="40000" dist="12700" dir="5400000" sy="-100000" algn="bl" rotWithShape="0"/>
                </a:effectLst>
              </a:defRPr>
            </a:lvl1pPr>
          </a:lstStyle>
          <a:p>
            <a:r>
              <a:rPr lang="en-US" dirty="0"/>
              <a:t>Click to edit Master title style</a:t>
            </a:r>
          </a:p>
        </p:txBody>
      </p:sp>
      <p:sp>
        <p:nvSpPr>
          <p:cNvPr id="5" name="Text Placeholder 4"/>
          <p:cNvSpPr>
            <a:spLocks noGrp="1"/>
          </p:cNvSpPr>
          <p:nvPr>
            <p:ph type="body" sz="quarter" idx="10"/>
          </p:nvPr>
        </p:nvSpPr>
        <p:spPr>
          <a:xfrm>
            <a:off x="533400" y="1291113"/>
            <a:ext cx="8382000" cy="994888"/>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1"/>
          </p:nvPr>
        </p:nvSpPr>
        <p:spPr>
          <a:xfrm>
            <a:off x="6224588" y="4819650"/>
            <a:ext cx="2895600" cy="273844"/>
          </a:xfrm>
          <a:prstGeom prst="rect">
            <a:avLst/>
          </a:prstGeom>
        </p:spPr>
        <p:txBody>
          <a:bodyPr/>
          <a:lstStyle>
            <a:lvl1pPr>
              <a:defRPr/>
            </a:lvl1pPr>
          </a:lstStyle>
          <a:p>
            <a:pPr>
              <a:defRPr/>
            </a:pPr>
            <a:r>
              <a:rPr lang="en-US"/>
              <a:t>Trustworthy Computing</a:t>
            </a:r>
            <a:endParaRPr lang="en-US" dirty="0"/>
          </a:p>
        </p:txBody>
      </p:sp>
    </p:spTree>
    <p:extLst>
      <p:ext uri="{BB962C8B-B14F-4D97-AF65-F5344CB8AC3E}">
        <p14:creationId xmlns:p14="http://schemas.microsoft.com/office/powerpoint/2010/main" val="37870819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6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7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44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573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3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61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319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451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414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7246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08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4019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618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331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383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761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7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752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423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083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959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56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47750"/>
            <a:ext cx="8229600" cy="4095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8495978" y="4942417"/>
            <a:ext cx="699230" cy="230832"/>
          </a:xfrm>
          <a:prstGeom prst="rect">
            <a:avLst/>
          </a:prstGeom>
          <a:noFill/>
        </p:spPr>
        <p:txBody>
          <a:bodyPr wrap="none" rtlCol="0">
            <a:spAutoFit/>
          </a:bodyPr>
          <a:lstStyle/>
          <a:p>
            <a:r>
              <a:rPr lang="en-US" sz="900" dirty="0"/>
              <a:t>Dan Boneh</a:t>
            </a: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738"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21" r:id="rId13"/>
    <p:sldLayoutId id="2147483736" r:id="rId14"/>
    <p:sldLayoutId id="214748373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9372599" y="666750"/>
            <a:ext cx="1293496" cy="523220"/>
          </a:xfrm>
          <a:prstGeom prst="rect">
            <a:avLst/>
          </a:prstGeom>
          <a:noFill/>
        </p:spPr>
        <p:txBody>
          <a:bodyPr wrap="none" rtlCol="0">
            <a:spAutoFit/>
          </a:bodyPr>
          <a:lstStyle/>
          <a:p>
            <a:r>
              <a:rPr lang="en-US" sz="1400" dirty="0">
                <a:solidFill>
                  <a:prstClr val="black"/>
                </a:solidFill>
              </a:rPr>
              <a:t>Template</a:t>
            </a:r>
          </a:p>
          <a:p>
            <a:r>
              <a:rPr lang="en-US" sz="1400" dirty="0">
                <a:solidFill>
                  <a:prstClr val="black"/>
                </a:solidFill>
              </a:rPr>
              <a:t>vertLeftWhite2</a:t>
            </a:r>
          </a:p>
        </p:txBody>
      </p:sp>
      <p:pic>
        <p:nvPicPr>
          <p:cNvPr id="13"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5/5/20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9372599" y="666750"/>
            <a:ext cx="1370568" cy="1600438"/>
          </a:xfrm>
          <a:prstGeom prst="rect">
            <a:avLst/>
          </a:prstGeom>
          <a:noFill/>
        </p:spPr>
        <p:txBody>
          <a:bodyPr wrap="none" rtlCol="0">
            <a:spAutoFit/>
          </a:bodyPr>
          <a:lstStyle/>
          <a:p>
            <a:r>
              <a:rPr lang="en-US" sz="1400" dirty="0">
                <a:solidFill>
                  <a:prstClr val="black"/>
                </a:solidFill>
              </a:rPr>
              <a:t>Template</a:t>
            </a:r>
          </a:p>
          <a:p>
            <a:r>
              <a:rPr lang="en-US" sz="1400" dirty="0">
                <a:solidFill>
                  <a:prstClr val="black"/>
                </a:solidFill>
              </a:rPr>
              <a:t>block2x2White1</a:t>
            </a:r>
          </a:p>
          <a:p>
            <a:endParaRPr lang="en-US" sz="1400" dirty="0">
              <a:solidFill>
                <a:prstClr val="black"/>
              </a:solidFill>
            </a:endParaRPr>
          </a:p>
          <a:p>
            <a:r>
              <a:rPr lang="en-US" sz="1400" dirty="0">
                <a:solidFill>
                  <a:prstClr val="black"/>
                </a:solidFill>
              </a:rPr>
              <a:t>Ordering of</a:t>
            </a:r>
            <a:r>
              <a:rPr lang="en-US" sz="1400" baseline="0" dirty="0">
                <a:solidFill>
                  <a:prstClr val="black"/>
                </a:solidFill>
              </a:rPr>
              <a:t> </a:t>
            </a:r>
          </a:p>
          <a:p>
            <a:r>
              <a:rPr lang="en-US" sz="1400" baseline="0" dirty="0">
                <a:solidFill>
                  <a:prstClr val="black"/>
                </a:solidFill>
              </a:rPr>
              <a:t>buttons is</a:t>
            </a:r>
            <a:r>
              <a:rPr lang="en-US" sz="1400" dirty="0">
                <a:solidFill>
                  <a:prstClr val="black"/>
                </a:solidFill>
              </a:rPr>
              <a:t>:</a:t>
            </a:r>
          </a:p>
          <a:p>
            <a:r>
              <a:rPr lang="en-US" sz="1400" dirty="0">
                <a:solidFill>
                  <a:prstClr val="black"/>
                </a:solidFill>
              </a:rPr>
              <a:t>13</a:t>
            </a:r>
          </a:p>
          <a:p>
            <a:r>
              <a:rPr lang="en-US" sz="1400" dirty="0">
                <a:solidFill>
                  <a:prstClr val="black"/>
                </a:solidFill>
              </a:rPr>
              <a:t>24</a:t>
            </a:r>
          </a:p>
        </p:txBody>
      </p:sp>
      <p:pic>
        <p:nvPicPr>
          <p:cNvPr id="13"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97863" y="971550"/>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1">
                    <a:lumMod val="75000"/>
                    <a:lumOff val="25000"/>
                  </a:schemeClr>
                </a:solidFill>
              </a:rPr>
              <a:t>Web security</a:t>
            </a:r>
          </a:p>
        </p:txBody>
      </p:sp>
      <p:cxnSp>
        <p:nvCxnSpPr>
          <p:cNvPr id="11" name="Straight Connector 10"/>
          <p:cNvCxnSpPr/>
          <p:nvPr/>
        </p:nvCxnSpPr>
        <p:spPr>
          <a:xfrm>
            <a:off x="4224865" y="2190750"/>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ctrTitle"/>
          </p:nvPr>
        </p:nvSpPr>
        <p:spPr>
          <a:xfrm>
            <a:off x="3886200" y="2535772"/>
            <a:ext cx="5257800" cy="1905000"/>
          </a:xfrm>
        </p:spPr>
        <p:txBody>
          <a:bodyPr anchor="t">
            <a:noAutofit/>
          </a:bodyPr>
          <a:lstStyle/>
          <a:p>
            <a:pPr algn="l"/>
            <a:r>
              <a:rPr lang="en-US" sz="3600" dirty="0">
                <a:solidFill>
                  <a:schemeClr val="tx1">
                    <a:lumMod val="75000"/>
                    <a:lumOff val="25000"/>
                  </a:schemeClr>
                </a:solidFill>
              </a:rPr>
              <a:t>Web Session Management</a:t>
            </a: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1700280" y="543240"/>
              <a:ext cx="360" cy="360"/>
            </p14:xfrm>
          </p:contentPart>
        </mc:Choice>
        <mc:Fallback xmlns="">
          <p:pic>
            <p:nvPicPr>
              <p:cNvPr id="13" name="Ink 12"/>
              <p:cNvPicPr/>
              <p:nvPr/>
            </p:nvPicPr>
            <p:blipFill/>
            <p:spPr/>
          </p:pic>
        </mc:Fallback>
      </mc:AlternateContent>
      <p:pic>
        <p:nvPicPr>
          <p:cNvPr id="14" name="Picture 13" descr="log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16181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Clickjacking    </a:t>
            </a:r>
            <a:r>
              <a:rPr lang="en-US" sz="1500" dirty="0"/>
              <a:t>[rsnake’08]</a:t>
            </a:r>
          </a:p>
        </p:txBody>
      </p:sp>
      <p:pic>
        <p:nvPicPr>
          <p:cNvPr id="26627" name="Picture 6" descr="clickjacking.png"/>
          <p:cNvPicPr>
            <a:picLocks noChangeAspect="1"/>
          </p:cNvPicPr>
          <p:nvPr/>
        </p:nvPicPr>
        <p:blipFill rotWithShape="1">
          <a:blip r:embed="rId3"/>
          <a:srcRect b="4051"/>
          <a:stretch/>
        </p:blipFill>
        <p:spPr bwMode="auto">
          <a:xfrm>
            <a:off x="1143000" y="1504950"/>
            <a:ext cx="6858000" cy="3638550"/>
          </a:xfrm>
          <a:prstGeom prst="rect">
            <a:avLst/>
          </a:prstGeom>
          <a:noFill/>
          <a:ln w="9525">
            <a:noFill/>
            <a:miter lim="800000"/>
            <a:headEnd/>
            <a:tailEnd/>
          </a:ln>
        </p:spPr>
      </p:pic>
      <p:sp>
        <p:nvSpPr>
          <p:cNvPr id="2" name="TextBox 1">
            <a:extLst>
              <a:ext uri="{FF2B5EF4-FFF2-40B4-BE49-F238E27FC236}">
                <a16:creationId xmlns:a16="http://schemas.microsoft.com/office/drawing/2014/main" id="{45B84935-C668-C347-8A08-FEB67111B105}"/>
              </a:ext>
            </a:extLst>
          </p:cNvPr>
          <p:cNvSpPr txBox="1"/>
          <p:nvPr/>
        </p:nvSpPr>
        <p:spPr>
          <a:xfrm>
            <a:off x="457200" y="819150"/>
            <a:ext cx="7675178" cy="769441"/>
          </a:xfrm>
          <a:prstGeom prst="rect">
            <a:avLst/>
          </a:prstGeom>
          <a:noFill/>
        </p:spPr>
        <p:txBody>
          <a:bodyPr wrap="none" rtlCol="0">
            <a:spAutoFit/>
          </a:bodyPr>
          <a:lstStyle/>
          <a:p>
            <a:r>
              <a:rPr lang="en-US" sz="2400" dirty="0"/>
              <a:t>User visits a gaming web site.    Game frames Twitter site as:</a:t>
            </a:r>
          </a:p>
          <a:p>
            <a:r>
              <a:rPr lang="en-US" sz="2000" dirty="0"/>
              <a:t>(Twitter frame is occluded by game frame)</a:t>
            </a:r>
          </a:p>
        </p:txBody>
      </p:sp>
    </p:spTree>
    <p:extLst>
      <p:ext uri="{BB962C8B-B14F-4D97-AF65-F5344CB8AC3E}">
        <p14:creationId xmlns:p14="http://schemas.microsoft.com/office/powerpoint/2010/main" val="141112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Tap-jacking attacks   </a:t>
            </a:r>
            <a:r>
              <a:rPr lang="en-US" sz="1500"/>
              <a:t>[RBB’10]</a:t>
            </a:r>
          </a:p>
        </p:txBody>
      </p:sp>
      <p:sp>
        <p:nvSpPr>
          <p:cNvPr id="40963" name="Content Placeholder 2" descr="Rectangle: Click to edit Master text styles&#10;Second level&#10;Third level&#10;Fourth level&#10;Fifth level"/>
          <p:cNvSpPr>
            <a:spLocks noGrp="1"/>
          </p:cNvSpPr>
          <p:nvPr>
            <p:ph idx="1"/>
          </p:nvPr>
        </p:nvSpPr>
        <p:spPr>
          <a:xfrm>
            <a:off x="457200" y="1809750"/>
            <a:ext cx="5075903" cy="2209800"/>
          </a:xfrm>
        </p:spPr>
        <p:txBody>
          <a:bodyPr/>
          <a:lstStyle/>
          <a:p>
            <a:pPr marL="0" indent="0">
              <a:buNone/>
            </a:pPr>
            <a:r>
              <a:rPr lang="en-US" dirty="0"/>
              <a:t>User visits a gaming web site:  </a:t>
            </a:r>
          </a:p>
          <a:p>
            <a:pPr>
              <a:spcBef>
                <a:spcPts val="1776"/>
              </a:spcBef>
            </a:pPr>
            <a:r>
              <a:rPr lang="en-US" dirty="0"/>
              <a:t>Can zoom, and auto scroll</a:t>
            </a:r>
          </a:p>
          <a:p>
            <a:pPr>
              <a:spcBef>
                <a:spcPts val="1776"/>
              </a:spcBef>
            </a:pPr>
            <a:r>
              <a:rPr lang="en-US" dirty="0"/>
              <a:t>Web site displays an incoming text message screen, but frames Twitter</a:t>
            </a:r>
          </a:p>
          <a:p>
            <a:pPr marL="0" indent="0">
              <a:buNone/>
            </a:pPr>
            <a:endParaRPr lang="en-US" dirty="0"/>
          </a:p>
        </p:txBody>
      </p:sp>
      <p:pic>
        <p:nvPicPr>
          <p:cNvPr id="40964" name="Picture 3" descr="iphone1.jpg"/>
          <p:cNvPicPr>
            <a:picLocks noChangeAspect="1"/>
          </p:cNvPicPr>
          <p:nvPr/>
        </p:nvPicPr>
        <p:blipFill>
          <a:blip r:embed="rId2"/>
          <a:srcRect/>
          <a:stretch>
            <a:fillRect/>
          </a:stretch>
        </p:blipFill>
        <p:spPr bwMode="auto">
          <a:xfrm>
            <a:off x="5715000" y="1581150"/>
            <a:ext cx="2480174" cy="2914650"/>
          </a:xfrm>
          <a:prstGeom prst="rect">
            <a:avLst/>
          </a:prstGeom>
          <a:noFill/>
          <a:ln w="9525">
            <a:noFill/>
            <a:miter lim="800000"/>
            <a:headEnd/>
            <a:tailEnd/>
          </a:ln>
        </p:spPr>
      </p:pic>
    </p:spTree>
    <p:extLst>
      <p:ext uri="{BB962C8B-B14F-4D97-AF65-F5344CB8AC3E}">
        <p14:creationId xmlns:p14="http://schemas.microsoft.com/office/powerpoint/2010/main" val="225632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Incorrect solution:  </a:t>
            </a:r>
            <a:r>
              <a:rPr lang="en-US" dirty="0" err="1"/>
              <a:t>framebusting</a:t>
            </a:r>
            <a:endParaRPr lang="en-US" dirty="0"/>
          </a:p>
        </p:txBody>
      </p:sp>
      <p:sp>
        <p:nvSpPr>
          <p:cNvPr id="3" name="Content Placeholder 2" descr="Rectangle: Click to edit Master text styles&#10;Second level&#10;Third level&#10;Fourth level&#10;Fifth level"/>
          <p:cNvSpPr>
            <a:spLocks noGrp="1"/>
          </p:cNvSpPr>
          <p:nvPr>
            <p:ph idx="1"/>
          </p:nvPr>
        </p:nvSpPr>
        <p:spPr>
          <a:xfrm>
            <a:off x="533400" y="1000125"/>
            <a:ext cx="8229600" cy="657225"/>
          </a:xfrm>
        </p:spPr>
        <p:txBody>
          <a:bodyPr>
            <a:normAutofit/>
          </a:bodyPr>
          <a:lstStyle/>
          <a:p>
            <a:pPr algn="ctr">
              <a:buFont typeface="Wingdings" charset="2"/>
              <a:buNone/>
              <a:defRPr/>
            </a:pPr>
            <a:r>
              <a:rPr lang="en-US" dirty="0"/>
              <a:t>Code on a page that prevents other pages from framing</a:t>
            </a:r>
            <a:endParaRPr lang="en-US" sz="2000" dirty="0">
              <a:solidFill>
                <a:srgbClr val="FF0000"/>
              </a:solidFill>
            </a:endParaRPr>
          </a:p>
          <a:p>
            <a:pPr algn="ctr">
              <a:buFont typeface="Arial" pitchFamily="-108" charset="0"/>
              <a:buNone/>
              <a:defRPr/>
            </a:pPr>
            <a:endParaRPr lang="en-US" dirty="0"/>
          </a:p>
        </p:txBody>
      </p:sp>
      <p:pic>
        <p:nvPicPr>
          <p:cNvPr id="6" name="Picture 5" descr="Picture 5.png"/>
          <p:cNvPicPr>
            <a:picLocks noChangeAspect="1"/>
          </p:cNvPicPr>
          <p:nvPr/>
        </p:nvPicPr>
        <p:blipFill>
          <a:blip r:embed="rId2"/>
          <a:stretch>
            <a:fillRect/>
          </a:stretch>
        </p:blipFill>
        <p:spPr>
          <a:xfrm>
            <a:off x="1295400" y="1733550"/>
            <a:ext cx="2655027" cy="2331243"/>
          </a:xfrm>
          <a:prstGeom prst="rect">
            <a:avLst/>
          </a:prstGeom>
          <a:effectLst>
            <a:glow rad="101600">
              <a:schemeClr val="accent2">
                <a:alpha val="75000"/>
              </a:schemeClr>
            </a:glow>
          </a:effectLst>
        </p:spPr>
      </p:pic>
      <p:pic>
        <p:nvPicPr>
          <p:cNvPr id="7" name="Picture 6" descr="Picture 6.png"/>
          <p:cNvPicPr>
            <a:picLocks noChangeAspect="1"/>
          </p:cNvPicPr>
          <p:nvPr/>
        </p:nvPicPr>
        <p:blipFill>
          <a:blip r:embed="rId3"/>
          <a:stretch>
            <a:fillRect/>
          </a:stretch>
        </p:blipFill>
        <p:spPr>
          <a:xfrm>
            <a:off x="5238750" y="1733550"/>
            <a:ext cx="2686050" cy="2343150"/>
          </a:xfrm>
          <a:prstGeom prst="rect">
            <a:avLst/>
          </a:prstGeom>
          <a:effectLst>
            <a:glow rad="101600">
              <a:schemeClr val="accent2">
                <a:alpha val="75000"/>
              </a:schemeClr>
            </a:glow>
          </a:effectLst>
        </p:spPr>
      </p:pic>
      <p:sp>
        <p:nvSpPr>
          <p:cNvPr id="9" name="Right Arrow 8"/>
          <p:cNvSpPr/>
          <p:nvPr/>
        </p:nvSpPr>
        <p:spPr>
          <a:xfrm>
            <a:off x="4191000" y="2647950"/>
            <a:ext cx="914400" cy="342900"/>
          </a:xfrm>
          <a:prstGeom prst="rightArrow">
            <a:avLst/>
          </a:prstGeom>
          <a:solidFill>
            <a:srgbClr val="FF0000"/>
          </a:solidFill>
          <a:ln>
            <a:solidFill>
              <a:srgbClr val="000000"/>
            </a:solidFill>
          </a:ln>
          <a:effectLst>
            <a:glow rad="101600">
              <a:schemeClr val="accent2">
                <a:alpha val="75000"/>
              </a:schemeClr>
            </a:glow>
            <a:outerShdw blurRad="40000" dist="23000" dir="5400000" rotWithShape="0">
              <a:srgbClr val="000000">
                <a:alpha val="35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 name="TextBox 1">
            <a:extLst>
              <a:ext uri="{FF2B5EF4-FFF2-40B4-BE49-F238E27FC236}">
                <a16:creationId xmlns:a16="http://schemas.microsoft.com/office/drawing/2014/main" id="{5C323291-23BA-9441-946D-E01DFD57778D}"/>
              </a:ext>
            </a:extLst>
          </p:cNvPr>
          <p:cNvSpPr txBox="1"/>
          <p:nvPr/>
        </p:nvSpPr>
        <p:spPr>
          <a:xfrm>
            <a:off x="1581854" y="4400550"/>
            <a:ext cx="5980291" cy="461665"/>
          </a:xfrm>
          <a:prstGeom prst="rect">
            <a:avLst/>
          </a:prstGeom>
          <a:noFill/>
          <a:ln>
            <a:solidFill>
              <a:schemeClr val="tx1"/>
            </a:solidFill>
          </a:ln>
        </p:spPr>
        <p:txBody>
          <a:bodyPr wrap="none" rtlCol="0">
            <a:spAutoFit/>
          </a:bodyPr>
          <a:lstStyle/>
          <a:p>
            <a:pPr>
              <a:buFont typeface="Arial" pitchFamily="-108" charset="0"/>
              <a:buNone/>
              <a:defRPr/>
            </a:pPr>
            <a:r>
              <a:rPr lang="en-US" sz="2400" dirty="0">
                <a:solidFill>
                  <a:schemeClr val="tx2">
                    <a:lumMod val="75000"/>
                  </a:schemeClr>
                </a:solidFill>
              </a:rPr>
              <a:t>  if (top != self)  { </a:t>
            </a:r>
            <a:r>
              <a:rPr lang="en-US" sz="2400" dirty="0" err="1">
                <a:solidFill>
                  <a:schemeClr val="tx2">
                    <a:lumMod val="75000"/>
                  </a:schemeClr>
                </a:solidFill>
              </a:rPr>
              <a:t>top.location</a:t>
            </a:r>
            <a:r>
              <a:rPr lang="en-US" sz="2400" dirty="0">
                <a:solidFill>
                  <a:schemeClr val="tx2">
                    <a:lumMod val="75000"/>
                  </a:schemeClr>
                </a:solidFill>
              </a:rPr>
              <a:t> = </a:t>
            </a:r>
            <a:r>
              <a:rPr lang="en-US" sz="2400" dirty="0" err="1">
                <a:solidFill>
                  <a:schemeClr val="tx2">
                    <a:lumMod val="75000"/>
                  </a:schemeClr>
                </a:solidFill>
              </a:rPr>
              <a:t>self.location</a:t>
            </a:r>
            <a:r>
              <a:rPr lang="en-US" sz="2400" dirty="0">
                <a:solidFill>
                  <a:schemeClr val="tx2">
                    <a:lumMod val="75000"/>
                  </a:schemeClr>
                </a:solidFill>
              </a:rPr>
              <a:t>; }  </a:t>
            </a:r>
          </a:p>
        </p:txBody>
      </p:sp>
    </p:spTree>
    <p:extLst>
      <p:ext uri="{BB962C8B-B14F-4D97-AF65-F5344CB8AC3E}">
        <p14:creationId xmlns:p14="http://schemas.microsoft.com/office/powerpoint/2010/main" val="50920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Many attacks</a:t>
            </a:r>
          </a:p>
        </p:txBody>
      </p:sp>
      <p:sp>
        <p:nvSpPr>
          <p:cNvPr id="37891" name="Content Placeholder 2" descr="Rectangle: Click to edit Master text styles&#10;Second level&#10;Third level&#10;Fourth level&#10;Fifth level"/>
          <p:cNvSpPr>
            <a:spLocks noGrp="1"/>
          </p:cNvSpPr>
          <p:nvPr>
            <p:ph idx="1"/>
          </p:nvPr>
        </p:nvSpPr>
        <p:spPr>
          <a:xfrm>
            <a:off x="609600" y="1017984"/>
            <a:ext cx="7048500" cy="4125516"/>
          </a:xfrm>
        </p:spPr>
        <p:txBody>
          <a:bodyPr>
            <a:normAutofit lnSpcReduction="10000"/>
          </a:bodyPr>
          <a:lstStyle/>
          <a:p>
            <a:pPr marL="0" indent="0">
              <a:buNone/>
            </a:pPr>
            <a:r>
              <a:rPr lang="en-US" dirty="0"/>
              <a:t>Example:   on framing page:</a:t>
            </a:r>
          </a:p>
          <a:p>
            <a:pPr>
              <a:buFont typeface="Arial" charset="0"/>
              <a:buNone/>
            </a:pPr>
            <a:endParaRPr lang="en-US" dirty="0"/>
          </a:p>
          <a:p>
            <a:pPr lvl="3">
              <a:buFont typeface="Arial" charset="0"/>
              <a:buNone/>
            </a:pPr>
            <a:r>
              <a:rPr lang="en-US" sz="1800" dirty="0">
                <a:solidFill>
                  <a:schemeClr val="tx2"/>
                </a:solidFill>
              </a:rPr>
              <a:t>&lt;script&gt;</a:t>
            </a:r>
          </a:p>
          <a:p>
            <a:pPr lvl="3">
              <a:buFont typeface="Arial" charset="0"/>
              <a:buNone/>
            </a:pPr>
            <a:r>
              <a:rPr lang="en-US" sz="1800" dirty="0">
                <a:solidFill>
                  <a:schemeClr val="tx2"/>
                </a:solidFill>
              </a:rPr>
              <a:t>    </a:t>
            </a:r>
            <a:r>
              <a:rPr lang="en-US" sz="1800" dirty="0" err="1">
                <a:solidFill>
                  <a:schemeClr val="tx2"/>
                </a:solidFill>
              </a:rPr>
              <a:t>window.addEventListener</a:t>
            </a:r>
            <a:r>
              <a:rPr lang="en-US" sz="1800" dirty="0">
                <a:solidFill>
                  <a:schemeClr val="tx2"/>
                </a:solidFill>
              </a:rPr>
              <a:t>(</a:t>
            </a:r>
            <a:r>
              <a:rPr lang="en-US" sz="1800" b="1" dirty="0">
                <a:solidFill>
                  <a:schemeClr val="tx2"/>
                </a:solidFill>
              </a:rPr>
              <a:t>'</a:t>
            </a:r>
            <a:r>
              <a:rPr lang="en-US" sz="1800" b="1" dirty="0" err="1">
                <a:solidFill>
                  <a:schemeClr val="tx2"/>
                </a:solidFill>
              </a:rPr>
              <a:t>beforeunload</a:t>
            </a:r>
            <a:r>
              <a:rPr lang="en-US" sz="1800" dirty="0">
                <a:solidFill>
                  <a:schemeClr val="tx2"/>
                </a:solidFill>
              </a:rPr>
              <a:t>', function(e) {</a:t>
            </a:r>
          </a:p>
          <a:p>
            <a:pPr lvl="3">
              <a:buFont typeface="Arial" charset="0"/>
              <a:buNone/>
            </a:pPr>
            <a:r>
              <a:rPr lang="en-US" sz="1800" dirty="0">
                <a:solidFill>
                  <a:schemeClr val="tx2"/>
                </a:solidFill>
              </a:rPr>
              <a:t>         </a:t>
            </a:r>
            <a:r>
              <a:rPr lang="en-US" sz="1800" dirty="0" err="1">
                <a:solidFill>
                  <a:schemeClr val="tx2"/>
                </a:solidFill>
              </a:rPr>
              <a:t>e.preventDefault</a:t>
            </a:r>
            <a:r>
              <a:rPr lang="en-US" sz="1800" dirty="0">
                <a:solidFill>
                  <a:schemeClr val="tx2"/>
                </a:solidFill>
              </a:rPr>
              <a:t>();</a:t>
            </a:r>
          </a:p>
          <a:p>
            <a:pPr lvl="3">
              <a:buFont typeface="Arial" charset="0"/>
              <a:buNone/>
            </a:pPr>
            <a:r>
              <a:rPr lang="en-US" sz="1800" dirty="0">
                <a:solidFill>
                  <a:schemeClr val="tx2"/>
                </a:solidFill>
              </a:rPr>
              <a:t>    } )</a:t>
            </a:r>
          </a:p>
          <a:p>
            <a:pPr lvl="3">
              <a:buFont typeface="Arial" charset="0"/>
              <a:buNone/>
            </a:pPr>
            <a:r>
              <a:rPr lang="en-US" sz="1800" dirty="0">
                <a:solidFill>
                  <a:schemeClr val="tx2"/>
                </a:solidFill>
              </a:rPr>
              <a:t>&lt;/script&gt;</a:t>
            </a:r>
          </a:p>
          <a:p>
            <a:pPr lvl="3">
              <a:spcBef>
                <a:spcPts val="1008"/>
              </a:spcBef>
              <a:buFont typeface="Arial" charset="0"/>
              <a:buNone/>
            </a:pPr>
            <a:r>
              <a:rPr lang="en-US" sz="1800" dirty="0">
                <a:solidFill>
                  <a:schemeClr val="tx2"/>
                </a:solidFill>
              </a:rPr>
              <a:t>&lt;iframe </a:t>
            </a:r>
            <a:r>
              <a:rPr lang="en-US" sz="1800" dirty="0" err="1">
                <a:solidFill>
                  <a:schemeClr val="tx2"/>
                </a:solidFill>
              </a:rPr>
              <a:t>src</a:t>
            </a:r>
            <a:r>
              <a:rPr lang="en-US" sz="1800" dirty="0">
                <a:solidFill>
                  <a:schemeClr val="tx2"/>
                </a:solidFill>
              </a:rPr>
              <a:t>="http://</a:t>
            </a:r>
            <a:r>
              <a:rPr lang="en-US" sz="1800" dirty="0" err="1">
                <a:solidFill>
                  <a:schemeClr val="tx2"/>
                </a:solidFill>
              </a:rPr>
              <a:t>www.paypal.com</a:t>
            </a:r>
            <a:r>
              <a:rPr lang="en-US" sz="1800" dirty="0">
                <a:solidFill>
                  <a:schemeClr val="tx2"/>
                </a:solidFill>
              </a:rPr>
              <a:t>"&gt; &lt;/iframe&gt;</a:t>
            </a:r>
          </a:p>
          <a:p>
            <a:pPr lvl="3">
              <a:buFont typeface="Arial" charset="0"/>
              <a:buNone/>
            </a:pPr>
            <a:endParaRPr lang="en-US" sz="1800" dirty="0"/>
          </a:p>
          <a:p>
            <a:pPr lvl="3">
              <a:buFont typeface="Arial" charset="0"/>
              <a:buNone/>
            </a:pPr>
            <a:endParaRPr lang="en-US" sz="1800" dirty="0"/>
          </a:p>
          <a:p>
            <a:pPr marL="0" indent="0">
              <a:spcAft>
                <a:spcPts val="1350"/>
              </a:spcAft>
              <a:buNone/>
            </a:pPr>
            <a:r>
              <a:rPr lang="en-US" dirty="0"/>
              <a:t>User likely to hit cancel and cancel </a:t>
            </a:r>
            <a:r>
              <a:rPr lang="en-US" dirty="0" err="1"/>
              <a:t>framebusting</a:t>
            </a:r>
            <a:endParaRPr lang="en-US" dirty="0"/>
          </a:p>
          <a:p>
            <a:pPr>
              <a:buFont typeface="Arial" charset="0"/>
              <a:buNone/>
            </a:pPr>
            <a:endParaRPr lang="en-US" dirty="0"/>
          </a:p>
        </p:txBody>
      </p:sp>
      <p:sp>
        <p:nvSpPr>
          <p:cNvPr id="37892" name="Rounded Rectangle 3"/>
          <p:cNvSpPr>
            <a:spLocks noChangeArrowheads="1"/>
          </p:cNvSpPr>
          <p:nvPr/>
        </p:nvSpPr>
        <p:spPr bwMode="auto">
          <a:xfrm>
            <a:off x="1371600" y="1602581"/>
            <a:ext cx="6286500" cy="2264569"/>
          </a:xfrm>
          <a:prstGeom prst="roundRect">
            <a:avLst>
              <a:gd name="adj" fmla="val 16667"/>
            </a:avLst>
          </a:prstGeom>
          <a:noFill/>
          <a:ln w="38100">
            <a:solidFill>
              <a:schemeClr val="tx1"/>
            </a:solidFill>
            <a:round/>
            <a:headEnd/>
            <a:tailEnd type="triangle" w="lg" len="med"/>
          </a:ln>
        </p:spPr>
        <p:txBody>
          <a:bodyPr wrap="none">
            <a:prstTxWarp prst="textNoShape">
              <a:avLst/>
            </a:prstTxWarp>
          </a:bodyPr>
          <a:lstStyle/>
          <a:p>
            <a:endParaRPr lang="en-US" sz="1350"/>
          </a:p>
        </p:txBody>
      </p:sp>
    </p:spTree>
    <p:extLst>
      <p:ext uri="{BB962C8B-B14F-4D97-AF65-F5344CB8AC3E}">
        <p14:creationId xmlns:p14="http://schemas.microsoft.com/office/powerpoint/2010/main" val="164771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t>What the user will see</a:t>
            </a:r>
          </a:p>
        </p:txBody>
      </p:sp>
      <p:pic>
        <p:nvPicPr>
          <p:cNvPr id="38915" name="Content Placeholder 4" descr="asking_nicely.png"/>
          <p:cNvPicPr>
            <a:picLocks noGrp="1" noChangeAspect="1"/>
          </p:cNvPicPr>
          <p:nvPr>
            <p:ph idx="1"/>
          </p:nvPr>
        </p:nvPicPr>
        <p:blipFill>
          <a:blip r:embed="rId2"/>
          <a:srcRect l="-4494" r="-4494"/>
          <a:stretch>
            <a:fillRect/>
          </a:stretch>
        </p:blipFill>
        <p:spPr>
          <a:xfrm>
            <a:off x="1485900" y="1200150"/>
            <a:ext cx="6172200" cy="3600450"/>
          </a:xfrm>
        </p:spPr>
      </p:pic>
    </p:spTree>
    <p:extLst>
      <p:ext uri="{BB962C8B-B14F-4D97-AF65-F5344CB8AC3E}">
        <p14:creationId xmlns:p14="http://schemas.microsoft.com/office/powerpoint/2010/main" val="1412814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2BBE-972E-9B49-A05D-6DA48BE6FD1F}"/>
              </a:ext>
            </a:extLst>
          </p:cNvPr>
          <p:cNvSpPr>
            <a:spLocks noGrp="1"/>
          </p:cNvSpPr>
          <p:nvPr>
            <p:ph type="title"/>
          </p:nvPr>
        </p:nvSpPr>
        <p:spPr/>
        <p:txBody>
          <a:bodyPr/>
          <a:lstStyle/>
          <a:p>
            <a:r>
              <a:rPr lang="en-US" dirty="0"/>
              <a:t>Correct defense:  CSP</a:t>
            </a:r>
          </a:p>
        </p:txBody>
      </p:sp>
      <p:pic>
        <p:nvPicPr>
          <p:cNvPr id="4" name="Picture 3">
            <a:extLst>
              <a:ext uri="{FF2B5EF4-FFF2-40B4-BE49-F238E27FC236}">
                <a16:creationId xmlns:a16="http://schemas.microsoft.com/office/drawing/2014/main" id="{8D259E37-2D0A-5E4E-B519-364EC83E2DCC}"/>
              </a:ext>
            </a:extLst>
          </p:cNvPr>
          <p:cNvPicPr>
            <a:picLocks noChangeAspect="1"/>
          </p:cNvPicPr>
          <p:nvPr/>
        </p:nvPicPr>
        <p:blipFill>
          <a:blip r:embed="rId2"/>
          <a:stretch>
            <a:fillRect/>
          </a:stretch>
        </p:blipFill>
        <p:spPr>
          <a:xfrm>
            <a:off x="7621238" y="1601748"/>
            <a:ext cx="760762" cy="1302914"/>
          </a:xfrm>
          <a:prstGeom prst="rect">
            <a:avLst/>
          </a:prstGeom>
        </p:spPr>
      </p:pic>
      <p:sp>
        <p:nvSpPr>
          <p:cNvPr id="5" name="TextBox 4">
            <a:extLst>
              <a:ext uri="{FF2B5EF4-FFF2-40B4-BE49-F238E27FC236}">
                <a16:creationId xmlns:a16="http://schemas.microsoft.com/office/drawing/2014/main" id="{7B46D160-CD4D-494F-8403-8390A97A6C99}"/>
              </a:ext>
            </a:extLst>
          </p:cNvPr>
          <p:cNvSpPr txBox="1"/>
          <p:nvPr/>
        </p:nvSpPr>
        <p:spPr>
          <a:xfrm>
            <a:off x="7315200" y="1144548"/>
            <a:ext cx="1436675" cy="369332"/>
          </a:xfrm>
          <a:prstGeom prst="rect">
            <a:avLst/>
          </a:prstGeom>
          <a:noFill/>
        </p:spPr>
        <p:txBody>
          <a:bodyPr wrap="none" rtlCol="0">
            <a:spAutoFit/>
          </a:bodyPr>
          <a:lstStyle/>
          <a:p>
            <a:r>
              <a:rPr lang="en-US" dirty="0" err="1"/>
              <a:t>example.com</a:t>
            </a:r>
            <a:endParaRPr lang="en-US" dirty="0"/>
          </a:p>
        </p:txBody>
      </p:sp>
      <p:pic>
        <p:nvPicPr>
          <p:cNvPr id="6" name="Picture 5">
            <a:extLst>
              <a:ext uri="{FF2B5EF4-FFF2-40B4-BE49-F238E27FC236}">
                <a16:creationId xmlns:a16="http://schemas.microsoft.com/office/drawing/2014/main" id="{FD46CE8D-9DF8-1040-8D07-312296A98877}"/>
              </a:ext>
            </a:extLst>
          </p:cNvPr>
          <p:cNvPicPr>
            <a:picLocks noChangeAspect="1"/>
          </p:cNvPicPr>
          <p:nvPr/>
        </p:nvPicPr>
        <p:blipFill>
          <a:blip r:embed="rId3"/>
          <a:stretch>
            <a:fillRect/>
          </a:stretch>
        </p:blipFill>
        <p:spPr>
          <a:xfrm flipH="1">
            <a:off x="685800" y="1481823"/>
            <a:ext cx="1305111" cy="1302914"/>
          </a:xfrm>
          <a:prstGeom prst="rect">
            <a:avLst/>
          </a:prstGeom>
        </p:spPr>
      </p:pic>
      <p:sp>
        <p:nvSpPr>
          <p:cNvPr id="7" name="TextBox 6">
            <a:extLst>
              <a:ext uri="{FF2B5EF4-FFF2-40B4-BE49-F238E27FC236}">
                <a16:creationId xmlns:a16="http://schemas.microsoft.com/office/drawing/2014/main" id="{4451ADC2-63A4-E042-A566-F9CA7F2DBE75}"/>
              </a:ext>
            </a:extLst>
          </p:cNvPr>
          <p:cNvSpPr txBox="1"/>
          <p:nvPr/>
        </p:nvSpPr>
        <p:spPr>
          <a:xfrm>
            <a:off x="726937" y="1047750"/>
            <a:ext cx="1405449" cy="369332"/>
          </a:xfrm>
          <a:prstGeom prst="rect">
            <a:avLst/>
          </a:prstGeom>
          <a:noFill/>
        </p:spPr>
        <p:txBody>
          <a:bodyPr wrap="none" rtlCol="0">
            <a:spAutoFit/>
          </a:bodyPr>
          <a:lstStyle/>
          <a:p>
            <a:r>
              <a:rPr lang="en-US" dirty="0"/>
              <a:t>web browser</a:t>
            </a:r>
          </a:p>
        </p:txBody>
      </p:sp>
      <p:grpSp>
        <p:nvGrpSpPr>
          <p:cNvPr id="15" name="Group 14">
            <a:extLst>
              <a:ext uri="{FF2B5EF4-FFF2-40B4-BE49-F238E27FC236}">
                <a16:creationId xmlns:a16="http://schemas.microsoft.com/office/drawing/2014/main" id="{FD95DD66-5C47-9F4F-BB57-CCC5E580BA75}"/>
              </a:ext>
            </a:extLst>
          </p:cNvPr>
          <p:cNvGrpSpPr/>
          <p:nvPr/>
        </p:nvGrpSpPr>
        <p:grpSpPr>
          <a:xfrm>
            <a:off x="2286000" y="1617111"/>
            <a:ext cx="5105400" cy="369332"/>
            <a:chOff x="2286000" y="1617111"/>
            <a:chExt cx="5105400" cy="369332"/>
          </a:xfrm>
        </p:grpSpPr>
        <p:cxnSp>
          <p:nvCxnSpPr>
            <p:cNvPr id="9" name="Straight Arrow Connector 8">
              <a:extLst>
                <a:ext uri="{FF2B5EF4-FFF2-40B4-BE49-F238E27FC236}">
                  <a16:creationId xmlns:a16="http://schemas.microsoft.com/office/drawing/2014/main" id="{BDD55E57-3386-074C-9B51-0A4A76F3C53B}"/>
                </a:ext>
              </a:extLst>
            </p:cNvPr>
            <p:cNvCxnSpPr>
              <a:cxnSpLocks/>
            </p:cNvCxnSpPr>
            <p:nvPr/>
          </p:nvCxnSpPr>
          <p:spPr>
            <a:xfrm flipH="1">
              <a:off x="2286000" y="1971080"/>
              <a:ext cx="5105400" cy="55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E2EB9C-EB13-C246-A6DC-86623588B07D}"/>
                </a:ext>
              </a:extLst>
            </p:cNvPr>
            <p:cNvSpPr txBox="1"/>
            <p:nvPr/>
          </p:nvSpPr>
          <p:spPr>
            <a:xfrm>
              <a:off x="2743200" y="1617111"/>
              <a:ext cx="2787430" cy="369332"/>
            </a:xfrm>
            <a:prstGeom prst="rect">
              <a:avLst/>
            </a:prstGeom>
            <a:noFill/>
          </p:spPr>
          <p:txBody>
            <a:bodyPr wrap="none" rtlCol="0">
              <a:spAutoFit/>
            </a:bodyPr>
            <a:lstStyle/>
            <a:p>
              <a:r>
                <a:rPr lang="en-US" dirty="0"/>
                <a:t>HTTP response from server:</a:t>
              </a:r>
            </a:p>
          </p:txBody>
        </p:sp>
      </p:grpSp>
      <p:sp>
        <p:nvSpPr>
          <p:cNvPr id="11" name="TextBox 10">
            <a:extLst>
              <a:ext uri="{FF2B5EF4-FFF2-40B4-BE49-F238E27FC236}">
                <a16:creationId xmlns:a16="http://schemas.microsoft.com/office/drawing/2014/main" id="{4A79097F-4AC5-CF49-A222-B9C6BDC88326}"/>
              </a:ext>
            </a:extLst>
          </p:cNvPr>
          <p:cNvSpPr txBox="1"/>
          <p:nvPr/>
        </p:nvSpPr>
        <p:spPr>
          <a:xfrm>
            <a:off x="2304058" y="2038350"/>
            <a:ext cx="5315942" cy="1323439"/>
          </a:xfrm>
          <a:prstGeom prst="rect">
            <a:avLst/>
          </a:prstGeom>
          <a:noFill/>
        </p:spPr>
        <p:txBody>
          <a:bodyPr wrap="none" rtlCol="0">
            <a:spAutoFit/>
          </a:bodyPr>
          <a:lstStyle/>
          <a:p>
            <a:r>
              <a:rPr lang="en-US" sz="2000" dirty="0"/>
              <a:t>HTTP/1.1 200 OK </a:t>
            </a:r>
          </a:p>
          <a:p>
            <a:r>
              <a:rPr lang="en-US" sz="2000" dirty="0"/>
              <a:t>…</a:t>
            </a:r>
          </a:p>
          <a:p>
            <a:r>
              <a:rPr lang="en-US" sz="2000" b="1" dirty="0"/>
              <a:t>Content-Security-Policy: frame-ancestors </a:t>
            </a:r>
            <a:r>
              <a:rPr lang="en-US" sz="2000" b="1" u="sng" dirty="0"/>
              <a:t>'none’</a:t>
            </a:r>
            <a:r>
              <a:rPr lang="en-US" sz="2000" b="1" dirty="0"/>
              <a:t>;</a:t>
            </a:r>
          </a:p>
          <a:p>
            <a:r>
              <a:rPr lang="en-US" sz="2000" b="1" dirty="0"/>
              <a:t>…</a:t>
            </a:r>
          </a:p>
        </p:txBody>
      </p:sp>
      <p:sp>
        <p:nvSpPr>
          <p:cNvPr id="13" name="Rounded Rectangular Callout 12">
            <a:extLst>
              <a:ext uri="{FF2B5EF4-FFF2-40B4-BE49-F238E27FC236}">
                <a16:creationId xmlns:a16="http://schemas.microsoft.com/office/drawing/2014/main" id="{9F6E020C-660E-254F-BB49-5A5BEB7064B5}"/>
              </a:ext>
            </a:extLst>
          </p:cNvPr>
          <p:cNvSpPr/>
          <p:nvPr/>
        </p:nvSpPr>
        <p:spPr>
          <a:xfrm>
            <a:off x="152399" y="3790950"/>
            <a:ext cx="3430221" cy="933917"/>
          </a:xfrm>
          <a:prstGeom prst="wedgeRoundRectCallout">
            <a:avLst>
              <a:gd name="adj1" fmla="val 105635"/>
              <a:gd name="adj2" fmla="val -1227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&lt;iframe </a:t>
            </a:r>
            <a:r>
              <a:rPr lang="en-US" sz="2000" b="1" dirty="0" err="1"/>
              <a:t>src</a:t>
            </a:r>
            <a:r>
              <a:rPr lang="en-US" sz="2000" b="1" dirty="0"/>
              <a:t>=‘</a:t>
            </a:r>
            <a:r>
              <a:rPr lang="en-US" sz="2000" b="1" dirty="0" err="1"/>
              <a:t>example.com</a:t>
            </a:r>
            <a:r>
              <a:rPr lang="en-US" sz="2000" b="1" dirty="0"/>
              <a:t>’&gt;</a:t>
            </a:r>
          </a:p>
          <a:p>
            <a:r>
              <a:rPr lang="en-US" sz="2000" dirty="0"/>
              <a:t>will cause an error</a:t>
            </a:r>
          </a:p>
        </p:txBody>
      </p:sp>
      <p:sp>
        <p:nvSpPr>
          <p:cNvPr id="14" name="Rounded Rectangular Callout 13">
            <a:extLst>
              <a:ext uri="{FF2B5EF4-FFF2-40B4-BE49-F238E27FC236}">
                <a16:creationId xmlns:a16="http://schemas.microsoft.com/office/drawing/2014/main" id="{A0682EBD-DC84-5D4A-A54E-E434495192CD}"/>
              </a:ext>
            </a:extLst>
          </p:cNvPr>
          <p:cNvSpPr/>
          <p:nvPr/>
        </p:nvSpPr>
        <p:spPr>
          <a:xfrm>
            <a:off x="4951778" y="3790950"/>
            <a:ext cx="3430221" cy="933917"/>
          </a:xfrm>
          <a:prstGeom prst="wedgeRoundRectCallout">
            <a:avLst>
              <a:gd name="adj1" fmla="val 8861"/>
              <a:gd name="adj2" fmla="val -121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frame-ancestors  ‘self’ ;</a:t>
            </a:r>
          </a:p>
          <a:p>
            <a:pPr>
              <a:tabLst>
                <a:tab pos="449263" algn="l"/>
              </a:tabLst>
            </a:pPr>
            <a:r>
              <a:rPr lang="en-US" sz="2000" dirty="0"/>
              <a:t>	means only </a:t>
            </a:r>
            <a:r>
              <a:rPr lang="en-US" sz="2000" dirty="0" err="1"/>
              <a:t>example.com</a:t>
            </a:r>
            <a:br>
              <a:rPr lang="en-US" sz="2000" dirty="0"/>
            </a:br>
            <a:r>
              <a:rPr lang="en-US" sz="2000" dirty="0"/>
              <a:t>	can frame page  </a:t>
            </a:r>
          </a:p>
        </p:txBody>
      </p:sp>
    </p:spTree>
    <p:extLst>
      <p:ext uri="{BB962C8B-B14F-4D97-AF65-F5344CB8AC3E}">
        <p14:creationId xmlns:p14="http://schemas.microsoft.com/office/powerpoint/2010/main" val="21997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D89D6-0477-8D48-9E8E-A4DC524D61AF}"/>
              </a:ext>
            </a:extLst>
          </p:cNvPr>
          <p:cNvSpPr>
            <a:spLocks noGrp="1"/>
          </p:cNvSpPr>
          <p:nvPr>
            <p:ph type="ctrTitle"/>
          </p:nvPr>
        </p:nvSpPr>
        <p:spPr>
          <a:xfrm>
            <a:off x="4038600" y="1885950"/>
            <a:ext cx="4495800" cy="1102519"/>
          </a:xfrm>
        </p:spPr>
        <p:txBody>
          <a:bodyPr>
            <a:noAutofit/>
          </a:bodyPr>
          <a:lstStyle/>
          <a:p>
            <a:r>
              <a:rPr lang="en-US" sz="4800" dirty="0"/>
              <a:t>Sub Resource Integrity  (SRI)</a:t>
            </a:r>
          </a:p>
        </p:txBody>
      </p:sp>
      <p:pic>
        <p:nvPicPr>
          <p:cNvPr id="6" name="Picture 5" descr="logo.jpg">
            <a:extLst>
              <a:ext uri="{FF2B5EF4-FFF2-40B4-BE49-F238E27FC236}">
                <a16:creationId xmlns:a16="http://schemas.microsoft.com/office/drawing/2014/main" id="{D6F292BD-8E92-C94A-A50D-DFEF543FA9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257436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1656A-1F7D-A04C-A0A3-8DA10B71B058}"/>
              </a:ext>
            </a:extLst>
          </p:cNvPr>
          <p:cNvSpPr>
            <a:spLocks noGrp="1"/>
          </p:cNvSpPr>
          <p:nvPr>
            <p:ph type="title"/>
          </p:nvPr>
        </p:nvSpPr>
        <p:spPr>
          <a:xfrm>
            <a:off x="589906" y="-120134"/>
            <a:ext cx="8229600" cy="857250"/>
          </a:xfrm>
        </p:spPr>
        <p:txBody>
          <a:bodyPr/>
          <a:lstStyle/>
          <a:p>
            <a:r>
              <a:rPr lang="en-US" dirty="0"/>
              <a:t>The sub-resource integrity problem</a:t>
            </a:r>
          </a:p>
        </p:txBody>
      </p:sp>
      <p:pic>
        <p:nvPicPr>
          <p:cNvPr id="7" name="Picture 6">
            <a:extLst>
              <a:ext uri="{FF2B5EF4-FFF2-40B4-BE49-F238E27FC236}">
                <a16:creationId xmlns:a16="http://schemas.microsoft.com/office/drawing/2014/main" id="{1F35F96C-3010-DE46-BFFB-782A86B31BAD}"/>
              </a:ext>
            </a:extLst>
          </p:cNvPr>
          <p:cNvPicPr>
            <a:picLocks noChangeAspect="1"/>
          </p:cNvPicPr>
          <p:nvPr/>
        </p:nvPicPr>
        <p:blipFill>
          <a:blip r:embed="rId2"/>
          <a:stretch>
            <a:fillRect/>
          </a:stretch>
        </p:blipFill>
        <p:spPr>
          <a:xfrm>
            <a:off x="7292042" y="1034674"/>
            <a:ext cx="620716" cy="1063065"/>
          </a:xfrm>
          <a:prstGeom prst="rect">
            <a:avLst/>
          </a:prstGeom>
        </p:spPr>
      </p:pic>
      <p:pic>
        <p:nvPicPr>
          <p:cNvPr id="8" name="Picture 7">
            <a:extLst>
              <a:ext uri="{FF2B5EF4-FFF2-40B4-BE49-F238E27FC236}">
                <a16:creationId xmlns:a16="http://schemas.microsoft.com/office/drawing/2014/main" id="{C1A39CE3-D209-3B4B-91AA-BB129BC720E8}"/>
              </a:ext>
            </a:extLst>
          </p:cNvPr>
          <p:cNvPicPr>
            <a:picLocks noChangeAspect="1"/>
          </p:cNvPicPr>
          <p:nvPr/>
        </p:nvPicPr>
        <p:blipFill>
          <a:blip r:embed="rId2"/>
          <a:stretch>
            <a:fillRect/>
          </a:stretch>
        </p:blipFill>
        <p:spPr>
          <a:xfrm>
            <a:off x="4650443" y="1844486"/>
            <a:ext cx="620716" cy="1063065"/>
          </a:xfrm>
          <a:prstGeom prst="rect">
            <a:avLst/>
          </a:prstGeom>
          <a:solidFill>
            <a:srgbClr val="FFFF00"/>
          </a:solidFill>
        </p:spPr>
      </p:pic>
      <p:pic>
        <p:nvPicPr>
          <p:cNvPr id="9" name="Picture 8">
            <a:extLst>
              <a:ext uri="{FF2B5EF4-FFF2-40B4-BE49-F238E27FC236}">
                <a16:creationId xmlns:a16="http://schemas.microsoft.com/office/drawing/2014/main" id="{E1EBD4CB-AE8B-4940-B71F-AB96E03EF073}"/>
              </a:ext>
            </a:extLst>
          </p:cNvPr>
          <p:cNvPicPr>
            <a:picLocks noChangeAspect="1"/>
          </p:cNvPicPr>
          <p:nvPr/>
        </p:nvPicPr>
        <p:blipFill>
          <a:blip r:embed="rId3"/>
          <a:stretch>
            <a:fillRect/>
          </a:stretch>
        </p:blipFill>
        <p:spPr>
          <a:xfrm flipH="1">
            <a:off x="951007" y="1240821"/>
            <a:ext cx="1305111" cy="1302914"/>
          </a:xfrm>
          <a:prstGeom prst="rect">
            <a:avLst/>
          </a:prstGeom>
        </p:spPr>
      </p:pic>
      <p:cxnSp>
        <p:nvCxnSpPr>
          <p:cNvPr id="10" name="Straight Arrow Connector 9">
            <a:extLst>
              <a:ext uri="{FF2B5EF4-FFF2-40B4-BE49-F238E27FC236}">
                <a16:creationId xmlns:a16="http://schemas.microsoft.com/office/drawing/2014/main" id="{A5EE8649-8FAA-3547-8E5A-E4B3E5A67F81}"/>
              </a:ext>
            </a:extLst>
          </p:cNvPr>
          <p:cNvCxnSpPr/>
          <p:nvPr/>
        </p:nvCxnSpPr>
        <p:spPr>
          <a:xfrm>
            <a:off x="2375647" y="1378323"/>
            <a:ext cx="48409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81DA812-D974-9742-93D5-1A301D6E4FC9}"/>
              </a:ext>
            </a:extLst>
          </p:cNvPr>
          <p:cNvSpPr txBox="1"/>
          <p:nvPr/>
        </p:nvSpPr>
        <p:spPr>
          <a:xfrm>
            <a:off x="7912758" y="1009989"/>
            <a:ext cx="1150315" cy="461665"/>
          </a:xfrm>
          <a:prstGeom prst="rect">
            <a:avLst/>
          </a:prstGeom>
          <a:noFill/>
        </p:spPr>
        <p:txBody>
          <a:bodyPr wrap="none" rtlCol="0">
            <a:spAutoFit/>
          </a:bodyPr>
          <a:lstStyle/>
          <a:p>
            <a:r>
              <a:rPr lang="en-US" sz="2400" dirty="0" err="1"/>
              <a:t>biz.com</a:t>
            </a:r>
            <a:endParaRPr lang="en-US" sz="2400" dirty="0"/>
          </a:p>
        </p:txBody>
      </p:sp>
      <p:cxnSp>
        <p:nvCxnSpPr>
          <p:cNvPr id="12" name="Straight Arrow Connector 11">
            <a:extLst>
              <a:ext uri="{FF2B5EF4-FFF2-40B4-BE49-F238E27FC236}">
                <a16:creationId xmlns:a16="http://schemas.microsoft.com/office/drawing/2014/main" id="{1F42E199-E732-6C41-89EB-DB3AC0B479B9}"/>
              </a:ext>
            </a:extLst>
          </p:cNvPr>
          <p:cNvCxnSpPr/>
          <p:nvPr/>
        </p:nvCxnSpPr>
        <p:spPr>
          <a:xfrm flipH="1">
            <a:off x="2333814" y="1530723"/>
            <a:ext cx="48409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1BDD84C-D23A-5A48-B02E-1C4F44F1DB8D}"/>
              </a:ext>
            </a:extLst>
          </p:cNvPr>
          <p:cNvSpPr txBox="1"/>
          <p:nvPr/>
        </p:nvSpPr>
        <p:spPr>
          <a:xfrm>
            <a:off x="3914588" y="989851"/>
            <a:ext cx="1665456" cy="400110"/>
          </a:xfrm>
          <a:prstGeom prst="rect">
            <a:avLst/>
          </a:prstGeom>
          <a:noFill/>
        </p:spPr>
        <p:txBody>
          <a:bodyPr wrap="none" rtlCol="0">
            <a:spAutoFit/>
          </a:bodyPr>
          <a:lstStyle/>
          <a:p>
            <a:r>
              <a:rPr lang="en-US" sz="2000" dirty="0"/>
              <a:t>top-level page</a:t>
            </a:r>
          </a:p>
        </p:txBody>
      </p:sp>
      <p:sp>
        <p:nvSpPr>
          <p:cNvPr id="14" name="TextBox 13">
            <a:extLst>
              <a:ext uri="{FF2B5EF4-FFF2-40B4-BE49-F238E27FC236}">
                <a16:creationId xmlns:a16="http://schemas.microsoft.com/office/drawing/2014/main" id="{30662F8A-F065-0549-9835-94C66DCAD57C}"/>
              </a:ext>
            </a:extLst>
          </p:cNvPr>
          <p:cNvSpPr txBox="1"/>
          <p:nvPr/>
        </p:nvSpPr>
        <p:spPr>
          <a:xfrm>
            <a:off x="5229414" y="2424205"/>
            <a:ext cx="1740926" cy="369332"/>
          </a:xfrm>
          <a:prstGeom prst="rect">
            <a:avLst/>
          </a:prstGeom>
          <a:noFill/>
        </p:spPr>
        <p:txBody>
          <a:bodyPr wrap="none" rtlCol="0">
            <a:spAutoFit/>
          </a:bodyPr>
          <a:lstStyle/>
          <a:p>
            <a:r>
              <a:rPr lang="en-US" dirty="0" err="1"/>
              <a:t>code.jquery.com</a:t>
            </a:r>
            <a:endParaRPr lang="en-US" dirty="0"/>
          </a:p>
        </p:txBody>
      </p:sp>
      <p:cxnSp>
        <p:nvCxnSpPr>
          <p:cNvPr id="15" name="Straight Arrow Connector 14">
            <a:extLst>
              <a:ext uri="{FF2B5EF4-FFF2-40B4-BE49-F238E27FC236}">
                <a16:creationId xmlns:a16="http://schemas.microsoft.com/office/drawing/2014/main" id="{754C9B98-51C8-134A-BD68-8F82085AA611}"/>
              </a:ext>
            </a:extLst>
          </p:cNvPr>
          <p:cNvCxnSpPr/>
          <p:nvPr/>
        </p:nvCxnSpPr>
        <p:spPr>
          <a:xfrm flipV="1">
            <a:off x="2330824" y="2304674"/>
            <a:ext cx="224117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415E0CD-BD87-7444-9EA0-E4F19BAF35DD}"/>
              </a:ext>
            </a:extLst>
          </p:cNvPr>
          <p:cNvSpPr txBox="1"/>
          <p:nvPr/>
        </p:nvSpPr>
        <p:spPr>
          <a:xfrm>
            <a:off x="2480235" y="1931143"/>
            <a:ext cx="1541640" cy="400110"/>
          </a:xfrm>
          <a:prstGeom prst="rect">
            <a:avLst/>
          </a:prstGeom>
          <a:noFill/>
        </p:spPr>
        <p:txBody>
          <a:bodyPr wrap="none" rtlCol="0">
            <a:spAutoFit/>
          </a:bodyPr>
          <a:lstStyle/>
          <a:p>
            <a:r>
              <a:rPr lang="en-US" sz="2000" dirty="0"/>
              <a:t>sub-resource</a:t>
            </a:r>
          </a:p>
        </p:txBody>
      </p:sp>
      <p:cxnSp>
        <p:nvCxnSpPr>
          <p:cNvPr id="17" name="Straight Arrow Connector 16">
            <a:extLst>
              <a:ext uri="{FF2B5EF4-FFF2-40B4-BE49-F238E27FC236}">
                <a16:creationId xmlns:a16="http://schemas.microsoft.com/office/drawing/2014/main" id="{3269609C-663F-4545-BBE9-F9419D8C4EB0}"/>
              </a:ext>
            </a:extLst>
          </p:cNvPr>
          <p:cNvCxnSpPr/>
          <p:nvPr/>
        </p:nvCxnSpPr>
        <p:spPr>
          <a:xfrm flipH="1" flipV="1">
            <a:off x="2288991" y="2486955"/>
            <a:ext cx="227105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D73206F-F4E7-304C-A99C-4CCCD598AF5B}"/>
              </a:ext>
            </a:extLst>
          </p:cNvPr>
          <p:cNvSpPr txBox="1"/>
          <p:nvPr/>
        </p:nvSpPr>
        <p:spPr>
          <a:xfrm>
            <a:off x="589906" y="3105150"/>
            <a:ext cx="8328755" cy="1384995"/>
          </a:xfrm>
          <a:prstGeom prst="rect">
            <a:avLst/>
          </a:prstGeom>
          <a:noFill/>
          <a:ln>
            <a:solidFill>
              <a:schemeClr val="tx1"/>
            </a:solidFill>
          </a:ln>
        </p:spPr>
        <p:txBody>
          <a:bodyPr wrap="none" rtlCol="0">
            <a:spAutoFit/>
          </a:bodyPr>
          <a:lstStyle/>
          <a:p>
            <a:pPr>
              <a:tabLst>
                <a:tab pos="911225" algn="l"/>
              </a:tabLst>
            </a:pPr>
            <a:r>
              <a:rPr lang="en-US" sz="2000" dirty="0"/>
              <a:t>&lt;script	</a:t>
            </a:r>
            <a:r>
              <a:rPr lang="en-US" sz="2000" dirty="0" err="1"/>
              <a:t>src</a:t>
            </a:r>
            <a:r>
              <a:rPr lang="en-US" sz="2000" dirty="0"/>
              <a:t>=“https://</a:t>
            </a:r>
            <a:r>
              <a:rPr lang="en-US" sz="2400" b="1" dirty="0">
                <a:solidFill>
                  <a:srgbClr val="FF0000"/>
                </a:solidFill>
              </a:rPr>
              <a:t>code.jquery.com</a:t>
            </a:r>
            <a:r>
              <a:rPr lang="en-US" sz="2000" dirty="0"/>
              <a:t>/jquery-3.5.1.min.js”</a:t>
            </a:r>
          </a:p>
          <a:p>
            <a:pPr>
              <a:tabLst>
                <a:tab pos="911225" algn="l"/>
              </a:tabLst>
            </a:pPr>
            <a:r>
              <a:rPr lang="en-US" sz="2000" dirty="0"/>
              <a:t>	</a:t>
            </a:r>
            <a:r>
              <a:rPr lang="en-US" sz="2000" dirty="0">
                <a:solidFill>
                  <a:schemeClr val="bg1">
                    <a:lumMod val="65000"/>
                  </a:schemeClr>
                </a:solidFill>
              </a:rPr>
              <a:t>integrity="sha256-9/aliU8dGd2tb6OSsuzixeV4y/faTqgFtohetphbbj0=”</a:t>
            </a:r>
          </a:p>
          <a:p>
            <a:pPr>
              <a:tabLst>
                <a:tab pos="911225" algn="l"/>
              </a:tabLst>
            </a:pPr>
            <a:r>
              <a:rPr lang="en-US" sz="2000" dirty="0">
                <a:solidFill>
                  <a:schemeClr val="bg1">
                    <a:lumMod val="65000"/>
                  </a:schemeClr>
                </a:solidFill>
              </a:rPr>
              <a:t>	</a:t>
            </a:r>
            <a:r>
              <a:rPr lang="en-US" sz="2000" dirty="0" err="1">
                <a:solidFill>
                  <a:schemeClr val="bg1">
                    <a:lumMod val="65000"/>
                  </a:schemeClr>
                </a:solidFill>
              </a:rPr>
              <a:t>crossorigin</a:t>
            </a:r>
            <a:r>
              <a:rPr lang="en-US" sz="2000" dirty="0">
                <a:solidFill>
                  <a:schemeClr val="bg1">
                    <a:lumMod val="65000"/>
                  </a:schemeClr>
                </a:solidFill>
              </a:rPr>
              <a:t>="anonymous"&gt;</a:t>
            </a:r>
          </a:p>
          <a:p>
            <a:pPr>
              <a:tabLst>
                <a:tab pos="911225" algn="l"/>
              </a:tabLst>
            </a:pPr>
            <a:r>
              <a:rPr lang="en-US" sz="2000" dirty="0"/>
              <a:t>&lt;/script&gt;</a:t>
            </a:r>
          </a:p>
        </p:txBody>
      </p:sp>
      <p:sp>
        <p:nvSpPr>
          <p:cNvPr id="22" name="TextBox 21">
            <a:extLst>
              <a:ext uri="{FF2B5EF4-FFF2-40B4-BE49-F238E27FC236}">
                <a16:creationId xmlns:a16="http://schemas.microsoft.com/office/drawing/2014/main" id="{181E79AC-ED65-164C-B696-E943DAB442D6}"/>
              </a:ext>
            </a:extLst>
          </p:cNvPr>
          <p:cNvSpPr txBox="1"/>
          <p:nvPr/>
        </p:nvSpPr>
        <p:spPr>
          <a:xfrm>
            <a:off x="1524000" y="4571622"/>
            <a:ext cx="6376169" cy="461665"/>
          </a:xfrm>
          <a:prstGeom prst="rect">
            <a:avLst/>
          </a:prstGeom>
          <a:noFill/>
        </p:spPr>
        <p:txBody>
          <a:bodyPr wrap="none" rtlCol="0">
            <a:spAutoFit/>
          </a:bodyPr>
          <a:lstStyle/>
          <a:p>
            <a:r>
              <a:rPr lang="en-US" sz="2400" dirty="0"/>
              <a:t>What if the sub-resource site serves bad content?</a:t>
            </a:r>
          </a:p>
        </p:txBody>
      </p:sp>
      <p:sp>
        <p:nvSpPr>
          <p:cNvPr id="23" name="TextBox 22">
            <a:extLst>
              <a:ext uri="{FF2B5EF4-FFF2-40B4-BE49-F238E27FC236}">
                <a16:creationId xmlns:a16="http://schemas.microsoft.com/office/drawing/2014/main" id="{FE5F2C76-519F-5D4C-A147-167AE4EEFF08}"/>
              </a:ext>
            </a:extLst>
          </p:cNvPr>
          <p:cNvSpPr txBox="1"/>
          <p:nvPr/>
        </p:nvSpPr>
        <p:spPr>
          <a:xfrm>
            <a:off x="569902" y="2812018"/>
            <a:ext cx="1808957" cy="369332"/>
          </a:xfrm>
          <a:prstGeom prst="rect">
            <a:avLst/>
          </a:prstGeom>
          <a:noFill/>
        </p:spPr>
        <p:txBody>
          <a:bodyPr wrap="none" rtlCol="0">
            <a:spAutoFit/>
          </a:bodyPr>
          <a:lstStyle/>
          <a:p>
            <a:r>
              <a:rPr lang="en-US" dirty="0"/>
              <a:t>in top-level page:</a:t>
            </a:r>
          </a:p>
        </p:txBody>
      </p:sp>
    </p:spTree>
    <p:extLst>
      <p:ext uri="{BB962C8B-B14F-4D97-AF65-F5344CB8AC3E}">
        <p14:creationId xmlns:p14="http://schemas.microsoft.com/office/powerpoint/2010/main" val="9427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232B-3AEE-2940-BF95-27D0120C7E44}"/>
              </a:ext>
            </a:extLst>
          </p:cNvPr>
          <p:cNvSpPr>
            <a:spLocks noGrp="1"/>
          </p:cNvSpPr>
          <p:nvPr>
            <p:ph type="title"/>
          </p:nvPr>
        </p:nvSpPr>
        <p:spPr/>
        <p:txBody>
          <a:bodyPr/>
          <a:lstStyle/>
          <a:p>
            <a:r>
              <a:rPr lang="en-US" dirty="0"/>
              <a:t>Sub-resource integrity (SRI)</a:t>
            </a:r>
          </a:p>
        </p:txBody>
      </p:sp>
      <p:sp>
        <p:nvSpPr>
          <p:cNvPr id="3" name="Content Placeholder 2">
            <a:extLst>
              <a:ext uri="{FF2B5EF4-FFF2-40B4-BE49-F238E27FC236}">
                <a16:creationId xmlns:a16="http://schemas.microsoft.com/office/drawing/2014/main" id="{93206DD0-5D84-2849-A662-0338677E5B52}"/>
              </a:ext>
            </a:extLst>
          </p:cNvPr>
          <p:cNvSpPr>
            <a:spLocks noGrp="1"/>
          </p:cNvSpPr>
          <p:nvPr>
            <p:ph idx="1"/>
          </p:nvPr>
        </p:nvSpPr>
        <p:spPr>
          <a:xfrm>
            <a:off x="457200" y="895350"/>
            <a:ext cx="8534400" cy="533400"/>
          </a:xfrm>
        </p:spPr>
        <p:txBody>
          <a:bodyPr/>
          <a:lstStyle/>
          <a:p>
            <a:pPr marL="0" indent="0">
              <a:buNone/>
              <a:tabLst>
                <a:tab pos="911225" algn="l"/>
              </a:tabLst>
            </a:pPr>
            <a:r>
              <a:rPr lang="en-US" dirty="0"/>
              <a:t>SRI attribute can be added to scripts and style sheets:</a:t>
            </a:r>
          </a:p>
        </p:txBody>
      </p:sp>
      <p:sp>
        <p:nvSpPr>
          <p:cNvPr id="4" name="TextBox 3">
            <a:extLst>
              <a:ext uri="{FF2B5EF4-FFF2-40B4-BE49-F238E27FC236}">
                <a16:creationId xmlns:a16="http://schemas.microsoft.com/office/drawing/2014/main" id="{9D9508C2-BDB6-FC45-A4CF-67E7FBA05E2A}"/>
              </a:ext>
            </a:extLst>
          </p:cNvPr>
          <p:cNvSpPr txBox="1"/>
          <p:nvPr/>
        </p:nvSpPr>
        <p:spPr>
          <a:xfrm>
            <a:off x="457200" y="1506171"/>
            <a:ext cx="8499058" cy="1261884"/>
          </a:xfrm>
          <a:prstGeom prst="rect">
            <a:avLst/>
          </a:prstGeom>
          <a:noFill/>
          <a:ln>
            <a:solidFill>
              <a:schemeClr val="tx1"/>
            </a:solidFill>
          </a:ln>
        </p:spPr>
        <p:txBody>
          <a:bodyPr wrap="none" rtlCol="0">
            <a:spAutoFit/>
          </a:bodyPr>
          <a:lstStyle/>
          <a:p>
            <a:pPr>
              <a:tabLst>
                <a:tab pos="911225" algn="l"/>
              </a:tabLst>
            </a:pPr>
            <a:r>
              <a:rPr lang="en-US" dirty="0"/>
              <a:t>&lt;script	</a:t>
            </a:r>
            <a:r>
              <a:rPr lang="en-US" dirty="0" err="1"/>
              <a:t>src</a:t>
            </a:r>
            <a:r>
              <a:rPr lang="en-US" dirty="0"/>
              <a:t>=“https://code.jquery.com/jquery-3.5.1.min.js”</a:t>
            </a:r>
          </a:p>
          <a:p>
            <a:pPr>
              <a:tabLst>
                <a:tab pos="911225" algn="l"/>
              </a:tabLst>
            </a:pPr>
            <a:r>
              <a:rPr lang="en-US" sz="2000" dirty="0"/>
              <a:t>	</a:t>
            </a:r>
            <a:r>
              <a:rPr lang="en-US" sz="2000" b="1" dirty="0"/>
              <a:t>integrity="sha256-9/aliU8dGd2tb6OSsuzixeV4y/faTqgFtohetphbbj0=”</a:t>
            </a:r>
          </a:p>
          <a:p>
            <a:pPr>
              <a:tabLst>
                <a:tab pos="911225" algn="l"/>
              </a:tabLst>
            </a:pPr>
            <a:r>
              <a:rPr lang="en-US" sz="2000" b="1" dirty="0"/>
              <a:t>	</a:t>
            </a:r>
            <a:r>
              <a:rPr lang="en-US" sz="2000" dirty="0" err="1"/>
              <a:t>crossorigin</a:t>
            </a:r>
            <a:r>
              <a:rPr lang="en-US" sz="2000" dirty="0"/>
              <a:t>="anonymous"&gt;</a:t>
            </a:r>
          </a:p>
          <a:p>
            <a:pPr>
              <a:tabLst>
                <a:tab pos="911225" algn="l"/>
              </a:tabLst>
            </a:pPr>
            <a:r>
              <a:rPr lang="en-US" dirty="0"/>
              <a:t>&lt;/script&gt;</a:t>
            </a:r>
          </a:p>
        </p:txBody>
      </p:sp>
      <p:sp>
        <p:nvSpPr>
          <p:cNvPr id="5" name="TextBox 4">
            <a:extLst>
              <a:ext uri="{FF2B5EF4-FFF2-40B4-BE49-F238E27FC236}">
                <a16:creationId xmlns:a16="http://schemas.microsoft.com/office/drawing/2014/main" id="{2DF9E491-65AC-EE42-A4B2-CB81F2644E57}"/>
              </a:ext>
            </a:extLst>
          </p:cNvPr>
          <p:cNvSpPr txBox="1"/>
          <p:nvPr/>
        </p:nvSpPr>
        <p:spPr>
          <a:xfrm>
            <a:off x="457200" y="3080087"/>
            <a:ext cx="8625759" cy="1015663"/>
          </a:xfrm>
          <a:prstGeom prst="rect">
            <a:avLst/>
          </a:prstGeom>
          <a:noFill/>
          <a:ln>
            <a:solidFill>
              <a:schemeClr val="tx1"/>
            </a:solidFill>
          </a:ln>
        </p:spPr>
        <p:txBody>
          <a:bodyPr wrap="none" rtlCol="0">
            <a:spAutoFit/>
          </a:bodyPr>
          <a:lstStyle/>
          <a:p>
            <a:pPr>
              <a:tabLst>
                <a:tab pos="681038" algn="l"/>
              </a:tabLst>
            </a:pPr>
            <a:r>
              <a:rPr lang="en-US" sz="2000" dirty="0"/>
              <a:t>&lt;link	</a:t>
            </a:r>
            <a:r>
              <a:rPr lang="en-US" sz="2000" dirty="0" err="1"/>
              <a:t>rel</a:t>
            </a:r>
            <a:r>
              <a:rPr lang="en-US" sz="2000" dirty="0"/>
              <a:t>='stylesheet’     type='text/</a:t>
            </a:r>
            <a:r>
              <a:rPr lang="en-US" sz="2000" dirty="0" err="1"/>
              <a:t>css</a:t>
            </a:r>
            <a:r>
              <a:rPr lang="en-US" sz="2000" dirty="0"/>
              <a:t>’     </a:t>
            </a:r>
            <a:r>
              <a:rPr lang="en-US" sz="2000" dirty="0" err="1"/>
              <a:t>href</a:t>
            </a:r>
            <a:r>
              <a:rPr lang="en-US" sz="2000" dirty="0"/>
              <a:t>='https://</a:t>
            </a:r>
            <a:r>
              <a:rPr lang="en-US" sz="2000" dirty="0" err="1"/>
              <a:t>example.com</a:t>
            </a:r>
            <a:r>
              <a:rPr lang="en-US" sz="2000" dirty="0"/>
              <a:t>/</a:t>
            </a:r>
            <a:r>
              <a:rPr lang="en-US" sz="2000" dirty="0" err="1"/>
              <a:t>style.css</a:t>
            </a:r>
            <a:r>
              <a:rPr lang="en-US" sz="2000" dirty="0"/>
              <a:t>’</a:t>
            </a:r>
          </a:p>
          <a:p>
            <a:pPr>
              <a:tabLst>
                <a:tab pos="681038" algn="l"/>
              </a:tabLst>
            </a:pPr>
            <a:r>
              <a:rPr lang="en-US" sz="2000" dirty="0"/>
              <a:t>	</a:t>
            </a:r>
            <a:r>
              <a:rPr lang="en-US" sz="2000" b="1" dirty="0"/>
              <a:t>integrity="sha256-9/aliU8dGd2tb6OSsuzixeV4y/faTqgFtohetphbbj0=”</a:t>
            </a:r>
          </a:p>
          <a:p>
            <a:pPr>
              <a:tabLst>
                <a:tab pos="681038" algn="l"/>
              </a:tabLst>
            </a:pPr>
            <a:r>
              <a:rPr lang="en-US" sz="2000" b="1" dirty="0"/>
              <a:t>	</a:t>
            </a:r>
            <a:r>
              <a:rPr lang="en-US" sz="2000" dirty="0" err="1"/>
              <a:t>crossorigin</a:t>
            </a:r>
            <a:r>
              <a:rPr lang="en-US" sz="2000" dirty="0"/>
              <a:t>="anonymous"&gt;</a:t>
            </a:r>
          </a:p>
        </p:txBody>
      </p:sp>
      <p:sp>
        <p:nvSpPr>
          <p:cNvPr id="7" name="TextBox 6">
            <a:extLst>
              <a:ext uri="{FF2B5EF4-FFF2-40B4-BE49-F238E27FC236}">
                <a16:creationId xmlns:a16="http://schemas.microsoft.com/office/drawing/2014/main" id="{EA6076E6-6FD5-A34E-BE4C-271C3A5BC9FF}"/>
              </a:ext>
            </a:extLst>
          </p:cNvPr>
          <p:cNvSpPr txBox="1"/>
          <p:nvPr/>
        </p:nvSpPr>
        <p:spPr>
          <a:xfrm>
            <a:off x="246437" y="4324350"/>
            <a:ext cx="8783751" cy="461665"/>
          </a:xfrm>
          <a:prstGeom prst="rect">
            <a:avLst/>
          </a:prstGeom>
          <a:noFill/>
        </p:spPr>
        <p:txBody>
          <a:bodyPr wrap="none" rtlCol="0">
            <a:spAutoFit/>
          </a:bodyPr>
          <a:lstStyle/>
          <a:p>
            <a:r>
              <a:rPr lang="en-US" sz="2400" dirty="0"/>
              <a:t>integrity attribute:  precomputed hash of the the target sub-resource</a:t>
            </a:r>
          </a:p>
        </p:txBody>
      </p:sp>
    </p:spTree>
    <p:extLst>
      <p:ext uri="{BB962C8B-B14F-4D97-AF65-F5344CB8AC3E}">
        <p14:creationId xmlns:p14="http://schemas.microsoft.com/office/powerpoint/2010/main" val="29332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2CAA6-6AB0-4645-9E3C-AB0389302E6D}"/>
              </a:ext>
            </a:extLst>
          </p:cNvPr>
          <p:cNvSpPr>
            <a:spLocks noGrp="1"/>
          </p:cNvSpPr>
          <p:nvPr>
            <p:ph type="title"/>
          </p:nvPr>
        </p:nvSpPr>
        <p:spPr/>
        <p:txBody>
          <a:bodyPr/>
          <a:lstStyle/>
          <a:p>
            <a:r>
              <a:rPr lang="en-US" dirty="0"/>
              <a:t>What the browser does</a:t>
            </a:r>
          </a:p>
        </p:txBody>
      </p:sp>
      <p:sp>
        <p:nvSpPr>
          <p:cNvPr id="7" name="Content Placeholder 6">
            <a:extLst>
              <a:ext uri="{FF2B5EF4-FFF2-40B4-BE49-F238E27FC236}">
                <a16:creationId xmlns:a16="http://schemas.microsoft.com/office/drawing/2014/main" id="{69A15722-8A2D-8D4B-B6E6-A86ACAB7CDCF}"/>
              </a:ext>
            </a:extLst>
          </p:cNvPr>
          <p:cNvSpPr>
            <a:spLocks noGrp="1"/>
          </p:cNvSpPr>
          <p:nvPr>
            <p:ph idx="1"/>
          </p:nvPr>
        </p:nvSpPr>
        <p:spPr>
          <a:xfrm>
            <a:off x="971309" y="2647950"/>
            <a:ext cx="7984949" cy="1752600"/>
          </a:xfrm>
        </p:spPr>
        <p:txBody>
          <a:bodyPr>
            <a:normAutofit/>
          </a:bodyPr>
          <a:lstStyle/>
          <a:p>
            <a:pPr marL="0" indent="0">
              <a:buNone/>
              <a:tabLst>
                <a:tab pos="1246188" algn="l"/>
              </a:tabLst>
            </a:pPr>
            <a:r>
              <a:rPr lang="en-US" dirty="0"/>
              <a:t>Browser:  (1) load sub-resource,  (2) compute hash of contents,  </a:t>
            </a:r>
            <a:br>
              <a:rPr lang="en-US" dirty="0"/>
            </a:br>
            <a:r>
              <a:rPr lang="en-US" dirty="0"/>
              <a:t>	(3) compare value to the integrity attribute.</a:t>
            </a:r>
          </a:p>
          <a:p>
            <a:r>
              <a:rPr lang="en-US" dirty="0"/>
              <a:t>if hash mismatch: script or stylesheet are not executed </a:t>
            </a:r>
            <a:br>
              <a:rPr lang="en-US" dirty="0"/>
            </a:br>
            <a:r>
              <a:rPr lang="en-US" dirty="0"/>
              <a:t>and an error is raised.</a:t>
            </a:r>
          </a:p>
        </p:txBody>
      </p:sp>
      <p:sp>
        <p:nvSpPr>
          <p:cNvPr id="9" name="TextBox 8">
            <a:extLst>
              <a:ext uri="{FF2B5EF4-FFF2-40B4-BE49-F238E27FC236}">
                <a16:creationId xmlns:a16="http://schemas.microsoft.com/office/drawing/2014/main" id="{0B99AB39-800B-B54D-9E63-C79B107BE20B}"/>
              </a:ext>
            </a:extLst>
          </p:cNvPr>
          <p:cNvSpPr txBox="1"/>
          <p:nvPr/>
        </p:nvSpPr>
        <p:spPr>
          <a:xfrm>
            <a:off x="457200" y="971550"/>
            <a:ext cx="8499058" cy="1261884"/>
          </a:xfrm>
          <a:prstGeom prst="rect">
            <a:avLst/>
          </a:prstGeom>
          <a:noFill/>
          <a:ln>
            <a:solidFill>
              <a:schemeClr val="tx1"/>
            </a:solidFill>
          </a:ln>
        </p:spPr>
        <p:txBody>
          <a:bodyPr wrap="none" rtlCol="0">
            <a:spAutoFit/>
          </a:bodyPr>
          <a:lstStyle/>
          <a:p>
            <a:pPr>
              <a:tabLst>
                <a:tab pos="911225" algn="l"/>
              </a:tabLst>
            </a:pPr>
            <a:r>
              <a:rPr lang="en-US" dirty="0"/>
              <a:t>&lt;script	</a:t>
            </a:r>
            <a:r>
              <a:rPr lang="en-US" dirty="0" err="1"/>
              <a:t>src</a:t>
            </a:r>
            <a:r>
              <a:rPr lang="en-US" dirty="0"/>
              <a:t>=“https://code.jquery.com/jquery-3.5.1.min.js”</a:t>
            </a:r>
          </a:p>
          <a:p>
            <a:pPr>
              <a:tabLst>
                <a:tab pos="911225" algn="l"/>
              </a:tabLst>
            </a:pPr>
            <a:r>
              <a:rPr lang="en-US" sz="2000" dirty="0"/>
              <a:t>	</a:t>
            </a:r>
            <a:r>
              <a:rPr lang="en-US" sz="2000" b="1" dirty="0"/>
              <a:t>integrity="sha256-9/aliU8dGd2tb6OSsuzixeV4y/faTqgFtohetphbbj0=”</a:t>
            </a:r>
          </a:p>
          <a:p>
            <a:pPr>
              <a:tabLst>
                <a:tab pos="911225" algn="l"/>
              </a:tabLst>
            </a:pPr>
            <a:r>
              <a:rPr lang="en-US" sz="2000" b="1" dirty="0"/>
              <a:t>	</a:t>
            </a:r>
            <a:r>
              <a:rPr lang="en-US" sz="2000" dirty="0" err="1"/>
              <a:t>crossorigin</a:t>
            </a:r>
            <a:r>
              <a:rPr lang="en-US" sz="2000" dirty="0"/>
              <a:t>="anonymous"&gt;</a:t>
            </a:r>
          </a:p>
          <a:p>
            <a:pPr>
              <a:tabLst>
                <a:tab pos="911225" algn="l"/>
              </a:tabLst>
            </a:pPr>
            <a:r>
              <a:rPr lang="en-US" dirty="0"/>
              <a:t>&lt;/script&gt;</a:t>
            </a:r>
          </a:p>
        </p:txBody>
      </p:sp>
      <p:sp>
        <p:nvSpPr>
          <p:cNvPr id="11" name="TextBox 10">
            <a:extLst>
              <a:ext uri="{FF2B5EF4-FFF2-40B4-BE49-F238E27FC236}">
                <a16:creationId xmlns:a16="http://schemas.microsoft.com/office/drawing/2014/main" id="{03ACF793-9B56-1545-A6C1-123EB045D0A3}"/>
              </a:ext>
            </a:extLst>
          </p:cNvPr>
          <p:cNvSpPr txBox="1"/>
          <p:nvPr/>
        </p:nvSpPr>
        <p:spPr>
          <a:xfrm>
            <a:off x="966486" y="4584233"/>
            <a:ext cx="4206344" cy="461665"/>
          </a:xfrm>
          <a:prstGeom prst="rect">
            <a:avLst/>
          </a:prstGeom>
          <a:noFill/>
        </p:spPr>
        <p:txBody>
          <a:bodyPr wrap="none" rtlCol="0">
            <a:spAutoFit/>
          </a:bodyPr>
          <a:lstStyle/>
          <a:p>
            <a:r>
              <a:rPr lang="en-US" sz="2400" dirty="0"/>
              <a:t>Note:  SRI is not supported on IE</a:t>
            </a:r>
          </a:p>
        </p:txBody>
      </p:sp>
    </p:spTree>
    <p:extLst>
      <p:ext uri="{BB962C8B-B14F-4D97-AF65-F5344CB8AC3E}">
        <p14:creationId xmlns:p14="http://schemas.microsoft.com/office/powerpoint/2010/main" val="42193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72E07-D74E-0847-A809-14197F3AEBBA}"/>
              </a:ext>
            </a:extLst>
          </p:cNvPr>
          <p:cNvSpPr>
            <a:spLocks noGrp="1"/>
          </p:cNvSpPr>
          <p:nvPr>
            <p:ph type="title"/>
          </p:nvPr>
        </p:nvSpPr>
        <p:spPr/>
        <p:txBody>
          <a:bodyPr/>
          <a:lstStyle/>
          <a:p>
            <a:r>
              <a:rPr lang="en-US" dirty="0"/>
              <a:t>Recap: Web attacker model</a:t>
            </a:r>
          </a:p>
        </p:txBody>
      </p:sp>
      <p:pic>
        <p:nvPicPr>
          <p:cNvPr id="6" name="Picture 5">
            <a:extLst>
              <a:ext uri="{FF2B5EF4-FFF2-40B4-BE49-F238E27FC236}">
                <a16:creationId xmlns:a16="http://schemas.microsoft.com/office/drawing/2014/main" id="{2EEE4548-E5EC-D743-803D-C9F1EA933D63}"/>
              </a:ext>
            </a:extLst>
          </p:cNvPr>
          <p:cNvPicPr>
            <a:picLocks noChangeAspect="1"/>
          </p:cNvPicPr>
          <p:nvPr/>
        </p:nvPicPr>
        <p:blipFill>
          <a:blip r:embed="rId3"/>
          <a:stretch>
            <a:fillRect/>
          </a:stretch>
        </p:blipFill>
        <p:spPr>
          <a:xfrm>
            <a:off x="7926038" y="1234090"/>
            <a:ext cx="760762" cy="1302914"/>
          </a:xfrm>
          <a:prstGeom prst="rect">
            <a:avLst/>
          </a:prstGeom>
        </p:spPr>
      </p:pic>
      <p:pic>
        <p:nvPicPr>
          <p:cNvPr id="8" name="Picture 7">
            <a:extLst>
              <a:ext uri="{FF2B5EF4-FFF2-40B4-BE49-F238E27FC236}">
                <a16:creationId xmlns:a16="http://schemas.microsoft.com/office/drawing/2014/main" id="{FB6FD3A9-9AA0-804B-BFE0-3D1CCD05FB7D}"/>
              </a:ext>
            </a:extLst>
          </p:cNvPr>
          <p:cNvPicPr>
            <a:picLocks noChangeAspect="1"/>
          </p:cNvPicPr>
          <p:nvPr/>
        </p:nvPicPr>
        <p:blipFill>
          <a:blip r:embed="rId3"/>
          <a:stretch>
            <a:fillRect/>
          </a:stretch>
        </p:blipFill>
        <p:spPr>
          <a:xfrm>
            <a:off x="7926038" y="3181350"/>
            <a:ext cx="760762" cy="1302914"/>
          </a:xfrm>
          <a:prstGeom prst="rect">
            <a:avLst/>
          </a:prstGeom>
        </p:spPr>
      </p:pic>
      <p:sp>
        <p:nvSpPr>
          <p:cNvPr id="9" name="TextBox 8">
            <a:extLst>
              <a:ext uri="{FF2B5EF4-FFF2-40B4-BE49-F238E27FC236}">
                <a16:creationId xmlns:a16="http://schemas.microsoft.com/office/drawing/2014/main" id="{8575C24E-5D48-4544-A06E-844D3E0444B0}"/>
              </a:ext>
            </a:extLst>
          </p:cNvPr>
          <p:cNvSpPr txBox="1"/>
          <p:nvPr/>
        </p:nvSpPr>
        <p:spPr>
          <a:xfrm>
            <a:off x="7620000" y="838200"/>
            <a:ext cx="1406795" cy="461665"/>
          </a:xfrm>
          <a:prstGeom prst="rect">
            <a:avLst/>
          </a:prstGeom>
          <a:noFill/>
        </p:spPr>
        <p:txBody>
          <a:bodyPr wrap="none" rtlCol="0">
            <a:spAutoFit/>
          </a:bodyPr>
          <a:lstStyle/>
          <a:p>
            <a:r>
              <a:rPr lang="en-US" sz="2400" dirty="0" err="1"/>
              <a:t>bank.com</a:t>
            </a:r>
            <a:endParaRPr lang="en-US" sz="2400" dirty="0"/>
          </a:p>
        </p:txBody>
      </p:sp>
      <p:sp>
        <p:nvSpPr>
          <p:cNvPr id="10" name="TextBox 9">
            <a:extLst>
              <a:ext uri="{FF2B5EF4-FFF2-40B4-BE49-F238E27FC236}">
                <a16:creationId xmlns:a16="http://schemas.microsoft.com/office/drawing/2014/main" id="{075843F7-F726-504A-8E3A-6D099CE13978}"/>
              </a:ext>
            </a:extLst>
          </p:cNvPr>
          <p:cNvSpPr txBox="1"/>
          <p:nvPr/>
        </p:nvSpPr>
        <p:spPr>
          <a:xfrm>
            <a:off x="7369155" y="2795885"/>
            <a:ext cx="1774845" cy="461665"/>
          </a:xfrm>
          <a:prstGeom prst="rect">
            <a:avLst/>
          </a:prstGeom>
          <a:noFill/>
        </p:spPr>
        <p:txBody>
          <a:bodyPr wrap="none" rtlCol="0">
            <a:spAutoFit/>
          </a:bodyPr>
          <a:lstStyle/>
          <a:p>
            <a:r>
              <a:rPr lang="en-US" sz="2400" dirty="0" err="1"/>
              <a:t>attacker.com</a:t>
            </a:r>
            <a:endParaRPr lang="en-US" sz="2400" dirty="0"/>
          </a:p>
        </p:txBody>
      </p:sp>
      <p:pic>
        <p:nvPicPr>
          <p:cNvPr id="11" name="Picture 10">
            <a:extLst>
              <a:ext uri="{FF2B5EF4-FFF2-40B4-BE49-F238E27FC236}">
                <a16:creationId xmlns:a16="http://schemas.microsoft.com/office/drawing/2014/main" id="{37ED3718-5618-1B47-8D69-D701C5DF0E08}"/>
              </a:ext>
            </a:extLst>
          </p:cNvPr>
          <p:cNvPicPr>
            <a:picLocks noChangeAspect="1"/>
          </p:cNvPicPr>
          <p:nvPr/>
        </p:nvPicPr>
        <p:blipFill>
          <a:blip r:embed="rId4"/>
          <a:stretch>
            <a:fillRect/>
          </a:stretch>
        </p:blipFill>
        <p:spPr>
          <a:xfrm flipH="1">
            <a:off x="457200" y="3707236"/>
            <a:ext cx="1305111" cy="1302914"/>
          </a:xfrm>
          <a:prstGeom prst="rect">
            <a:avLst/>
          </a:prstGeom>
        </p:spPr>
      </p:pic>
      <p:sp>
        <p:nvSpPr>
          <p:cNvPr id="12" name="Rectangular Callout 11">
            <a:extLst>
              <a:ext uri="{FF2B5EF4-FFF2-40B4-BE49-F238E27FC236}">
                <a16:creationId xmlns:a16="http://schemas.microsoft.com/office/drawing/2014/main" id="{CD4A42D2-E0D4-8C48-A583-440F4FF47B3E}"/>
              </a:ext>
            </a:extLst>
          </p:cNvPr>
          <p:cNvSpPr/>
          <p:nvPr/>
        </p:nvSpPr>
        <p:spPr>
          <a:xfrm>
            <a:off x="457200" y="1007324"/>
            <a:ext cx="1585418" cy="2469803"/>
          </a:xfrm>
          <a:prstGeom prst="wedgeRectCallout">
            <a:avLst>
              <a:gd name="adj1" fmla="val 11339"/>
              <a:gd name="adj2" fmla="val 6471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D6661B8-C4B7-414E-9E11-7CE3D2F9054E}"/>
              </a:ext>
            </a:extLst>
          </p:cNvPr>
          <p:cNvGrpSpPr/>
          <p:nvPr/>
        </p:nvGrpSpPr>
        <p:grpSpPr>
          <a:xfrm>
            <a:off x="680729" y="1175639"/>
            <a:ext cx="1205266" cy="955635"/>
            <a:chOff x="685800" y="1175639"/>
            <a:chExt cx="1205266" cy="955635"/>
          </a:xfrm>
        </p:grpSpPr>
        <p:sp>
          <p:nvSpPr>
            <p:cNvPr id="13" name="Rectangle 12">
              <a:extLst>
                <a:ext uri="{FF2B5EF4-FFF2-40B4-BE49-F238E27FC236}">
                  <a16:creationId xmlns:a16="http://schemas.microsoft.com/office/drawing/2014/main" id="{4AC45B89-853D-BC46-B436-3384F8FCFA41}"/>
                </a:ext>
              </a:extLst>
            </p:cNvPr>
            <p:cNvSpPr/>
            <p:nvPr/>
          </p:nvSpPr>
          <p:spPr>
            <a:xfrm>
              <a:off x="721581" y="1216874"/>
              <a:ext cx="107651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4F0CD98-0E93-7F46-BE2F-A636A3FEBE7F}"/>
                </a:ext>
              </a:extLst>
            </p:cNvPr>
            <p:cNvSpPr txBox="1"/>
            <p:nvPr/>
          </p:nvSpPr>
          <p:spPr>
            <a:xfrm>
              <a:off x="685800" y="1175639"/>
              <a:ext cx="1205266" cy="400110"/>
            </a:xfrm>
            <a:prstGeom prst="rect">
              <a:avLst/>
            </a:prstGeom>
            <a:noFill/>
          </p:spPr>
          <p:txBody>
            <a:bodyPr wrap="none" rtlCol="0">
              <a:spAutoFit/>
            </a:bodyPr>
            <a:lstStyle/>
            <a:p>
              <a:r>
                <a:rPr lang="en-US" sz="2000" dirty="0" err="1"/>
                <a:t>bank.com</a:t>
              </a:r>
              <a:endParaRPr lang="en-US" sz="2000" dirty="0"/>
            </a:p>
          </p:txBody>
        </p:sp>
      </p:grpSp>
      <p:cxnSp>
        <p:nvCxnSpPr>
          <p:cNvPr id="20" name="Straight Arrow Connector 19">
            <a:extLst>
              <a:ext uri="{FF2B5EF4-FFF2-40B4-BE49-F238E27FC236}">
                <a16:creationId xmlns:a16="http://schemas.microsoft.com/office/drawing/2014/main" id="{AD9F5BCA-B819-DD49-8D93-2D1D8081562B}"/>
              </a:ext>
            </a:extLst>
          </p:cNvPr>
          <p:cNvCxnSpPr/>
          <p:nvPr/>
        </p:nvCxnSpPr>
        <p:spPr>
          <a:xfrm flipH="1">
            <a:off x="1833871" y="1637304"/>
            <a:ext cx="60921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CE88B2-7D88-CD4C-9D4C-7A5A559A3F61}"/>
              </a:ext>
            </a:extLst>
          </p:cNvPr>
          <p:cNvCxnSpPr>
            <a:cxnSpLocks/>
          </p:cNvCxnSpPr>
          <p:nvPr/>
        </p:nvCxnSpPr>
        <p:spPr>
          <a:xfrm flipH="1" flipV="1">
            <a:off x="1798093" y="2521057"/>
            <a:ext cx="6127945" cy="9560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7F0F363-7B6C-A14A-A17E-98BC38F5CD49}"/>
              </a:ext>
            </a:extLst>
          </p:cNvPr>
          <p:cNvSpPr txBox="1"/>
          <p:nvPr/>
        </p:nvSpPr>
        <p:spPr>
          <a:xfrm>
            <a:off x="2476428" y="1175639"/>
            <a:ext cx="4889544" cy="1569660"/>
          </a:xfrm>
          <a:prstGeom prst="rect">
            <a:avLst/>
          </a:prstGeom>
          <a:noFill/>
        </p:spPr>
        <p:txBody>
          <a:bodyPr wrap="none" rtlCol="0">
            <a:spAutoFit/>
          </a:bodyPr>
          <a:lstStyle/>
          <a:p>
            <a:r>
              <a:rPr lang="en-US" sz="2400" u="sng" dirty="0"/>
              <a:t>Web attacker</a:t>
            </a:r>
            <a:r>
              <a:rPr lang="en-US" sz="2400" dirty="0"/>
              <a:t>:   </a:t>
            </a:r>
            <a:r>
              <a:rPr lang="en-US" sz="2000" dirty="0"/>
              <a:t>(simplified)</a:t>
            </a:r>
          </a:p>
          <a:p>
            <a:pPr lvl="1"/>
            <a:r>
              <a:rPr lang="en-US" sz="2400" dirty="0"/>
              <a:t>Attacker origin tries to disrupt</a:t>
            </a:r>
          </a:p>
          <a:p>
            <a:pPr lvl="1"/>
            <a:r>
              <a:rPr lang="en-US" sz="2400" dirty="0"/>
              <a:t>another origin, or see its data.</a:t>
            </a:r>
            <a:br>
              <a:rPr lang="en-US" sz="2400" dirty="0"/>
            </a:br>
            <a:r>
              <a:rPr lang="en-US" sz="2400" dirty="0"/>
              <a:t>Both running in a correct browser.</a:t>
            </a:r>
          </a:p>
        </p:txBody>
      </p:sp>
      <p:pic>
        <p:nvPicPr>
          <p:cNvPr id="26" name="Picture 25">
            <a:extLst>
              <a:ext uri="{FF2B5EF4-FFF2-40B4-BE49-F238E27FC236}">
                <a16:creationId xmlns:a16="http://schemas.microsoft.com/office/drawing/2014/main" id="{9197AC88-F69B-8D42-87F7-1FEC6696F866}"/>
              </a:ext>
            </a:extLst>
          </p:cNvPr>
          <p:cNvPicPr>
            <a:picLocks noChangeAspect="1"/>
          </p:cNvPicPr>
          <p:nvPr/>
        </p:nvPicPr>
        <p:blipFill>
          <a:blip r:embed="rId5"/>
          <a:stretch>
            <a:fillRect/>
          </a:stretch>
        </p:blipFill>
        <p:spPr>
          <a:xfrm>
            <a:off x="7205458" y="3584720"/>
            <a:ext cx="720580" cy="720580"/>
          </a:xfrm>
          <a:prstGeom prst="rect">
            <a:avLst/>
          </a:prstGeom>
        </p:spPr>
      </p:pic>
      <p:grpSp>
        <p:nvGrpSpPr>
          <p:cNvPr id="29" name="Group 28">
            <a:extLst>
              <a:ext uri="{FF2B5EF4-FFF2-40B4-BE49-F238E27FC236}">
                <a16:creationId xmlns:a16="http://schemas.microsoft.com/office/drawing/2014/main" id="{F35472B9-908D-FC4A-8773-256606F7609F}"/>
              </a:ext>
            </a:extLst>
          </p:cNvPr>
          <p:cNvGrpSpPr/>
          <p:nvPr/>
        </p:nvGrpSpPr>
        <p:grpSpPr>
          <a:xfrm>
            <a:off x="685800" y="2290658"/>
            <a:ext cx="1076511" cy="955636"/>
            <a:chOff x="685800" y="2290658"/>
            <a:chExt cx="1076511" cy="955636"/>
          </a:xfrm>
        </p:grpSpPr>
        <p:grpSp>
          <p:nvGrpSpPr>
            <p:cNvPr id="24" name="Group 23">
              <a:extLst>
                <a:ext uri="{FF2B5EF4-FFF2-40B4-BE49-F238E27FC236}">
                  <a16:creationId xmlns:a16="http://schemas.microsoft.com/office/drawing/2014/main" id="{291C9779-173B-AE4B-9DEE-FD2C9B20A69D}"/>
                </a:ext>
              </a:extLst>
            </p:cNvPr>
            <p:cNvGrpSpPr/>
            <p:nvPr/>
          </p:nvGrpSpPr>
          <p:grpSpPr>
            <a:xfrm>
              <a:off x="685800" y="2290658"/>
              <a:ext cx="1076511" cy="955636"/>
              <a:chOff x="685800" y="2290658"/>
              <a:chExt cx="1076511" cy="955636"/>
            </a:xfrm>
          </p:grpSpPr>
          <p:sp>
            <p:nvSpPr>
              <p:cNvPr id="14" name="Rectangle 13">
                <a:extLst>
                  <a:ext uri="{FF2B5EF4-FFF2-40B4-BE49-F238E27FC236}">
                    <a16:creationId xmlns:a16="http://schemas.microsoft.com/office/drawing/2014/main" id="{D7F5992E-7080-8A46-9B7B-7AF444EAFE73}"/>
                  </a:ext>
                </a:extLst>
              </p:cNvPr>
              <p:cNvSpPr/>
              <p:nvPr/>
            </p:nvSpPr>
            <p:spPr>
              <a:xfrm>
                <a:off x="685800" y="2331894"/>
                <a:ext cx="107651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6FFF9F6-1DB7-E94B-8BA9-37B74D411E29}"/>
                  </a:ext>
                </a:extLst>
              </p:cNvPr>
              <p:cNvSpPr txBox="1"/>
              <p:nvPr/>
            </p:nvSpPr>
            <p:spPr>
              <a:xfrm>
                <a:off x="701661" y="2290658"/>
                <a:ext cx="1031244" cy="400110"/>
              </a:xfrm>
              <a:prstGeom prst="rect">
                <a:avLst/>
              </a:prstGeom>
              <a:noFill/>
            </p:spPr>
            <p:txBody>
              <a:bodyPr wrap="none" rtlCol="0">
                <a:spAutoFit/>
              </a:bodyPr>
              <a:lstStyle/>
              <a:p>
                <a:r>
                  <a:rPr lang="en-US" sz="2000" dirty="0"/>
                  <a:t>attacker</a:t>
                </a:r>
              </a:p>
            </p:txBody>
          </p:sp>
        </p:grpSp>
        <p:pic>
          <p:nvPicPr>
            <p:cNvPr id="28" name="Picture 27">
              <a:extLst>
                <a:ext uri="{FF2B5EF4-FFF2-40B4-BE49-F238E27FC236}">
                  <a16:creationId xmlns:a16="http://schemas.microsoft.com/office/drawing/2014/main" id="{1976CA75-83C5-ED4F-97ED-FD15164918F4}"/>
                </a:ext>
              </a:extLst>
            </p:cNvPr>
            <p:cNvPicPr>
              <a:picLocks noChangeAspect="1"/>
            </p:cNvPicPr>
            <p:nvPr/>
          </p:nvPicPr>
          <p:blipFill>
            <a:blip r:embed="rId6"/>
            <a:stretch>
              <a:fillRect/>
            </a:stretch>
          </p:blipFill>
          <p:spPr>
            <a:xfrm>
              <a:off x="917740" y="2611480"/>
              <a:ext cx="612630" cy="612630"/>
            </a:xfrm>
            <a:prstGeom prst="rect">
              <a:avLst/>
            </a:prstGeom>
          </p:spPr>
        </p:pic>
      </p:grpSp>
      <p:sp>
        <p:nvSpPr>
          <p:cNvPr id="32" name="TextBox 31">
            <a:extLst>
              <a:ext uri="{FF2B5EF4-FFF2-40B4-BE49-F238E27FC236}">
                <a16:creationId xmlns:a16="http://schemas.microsoft.com/office/drawing/2014/main" id="{2F7274F8-84D2-DC4B-8F86-6F06B77F73CE}"/>
              </a:ext>
            </a:extLst>
          </p:cNvPr>
          <p:cNvSpPr txBox="1"/>
          <p:nvPr/>
        </p:nvSpPr>
        <p:spPr>
          <a:xfrm>
            <a:off x="2476428" y="3224110"/>
            <a:ext cx="4145302" cy="1569660"/>
          </a:xfrm>
          <a:prstGeom prst="rect">
            <a:avLst/>
          </a:prstGeom>
          <a:noFill/>
          <a:ln>
            <a:solidFill>
              <a:schemeClr val="tx1"/>
            </a:solidFill>
          </a:ln>
        </p:spPr>
        <p:txBody>
          <a:bodyPr wrap="none" rtlCol="0">
            <a:spAutoFit/>
          </a:bodyPr>
          <a:lstStyle/>
          <a:p>
            <a:r>
              <a:rPr lang="en-US" sz="2400" dirty="0"/>
              <a:t>Why is this hard to prevent?</a:t>
            </a:r>
          </a:p>
          <a:p>
            <a:pPr lvl="1"/>
            <a:r>
              <a:rPr lang="en-US" sz="2400" dirty="0"/>
              <a:t>the Web is a hodgepodge of</a:t>
            </a:r>
            <a:br>
              <a:rPr lang="en-US" sz="2400" dirty="0"/>
            </a:br>
            <a:r>
              <a:rPr lang="en-US" sz="2400" dirty="0"/>
              <a:t>technologies, often with </a:t>
            </a:r>
            <a:br>
              <a:rPr lang="en-US" sz="2400" dirty="0"/>
            </a:br>
            <a:r>
              <a:rPr lang="en-US" sz="2400" dirty="0"/>
              <a:t>conflicting security policies</a:t>
            </a:r>
          </a:p>
        </p:txBody>
      </p:sp>
    </p:spTree>
    <p:extLst>
      <p:ext uri="{BB962C8B-B14F-4D97-AF65-F5344CB8AC3E}">
        <p14:creationId xmlns:p14="http://schemas.microsoft.com/office/powerpoint/2010/main" val="36748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
                                        <p:tgtEl>
                                          <p:spTgt spid="20"/>
                                        </p:tgtEl>
                                      </p:cBhvr>
                                    </p:animEffect>
                                  </p:childTnLst>
                                </p:cTn>
                              </p:par>
                            </p:childTnLst>
                          </p:cTn>
                        </p:par>
                        <p:par>
                          <p:cTn id="8" fill="hold">
                            <p:stCondLst>
                              <p:cond delay="200"/>
                            </p:stCondLst>
                            <p:childTnLst>
                              <p:par>
                                <p:cTn id="9" presetID="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200"/>
                                        <p:tgtEl>
                                          <p:spTgt spid="21"/>
                                        </p:tgtEl>
                                      </p:cBhvr>
                                    </p:animEffect>
                                  </p:childTnLst>
                                </p:cTn>
                              </p:par>
                            </p:childTnLst>
                          </p:cTn>
                        </p:par>
                        <p:par>
                          <p:cTn id="16" fill="hold">
                            <p:stCondLst>
                              <p:cond delay="200"/>
                            </p:stCondLst>
                            <p:childTnLst>
                              <p:par>
                                <p:cTn id="17" presetID="1"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2BBE-972E-9B49-A05D-6DA48BE6FD1F}"/>
              </a:ext>
            </a:extLst>
          </p:cNvPr>
          <p:cNvSpPr>
            <a:spLocks noGrp="1"/>
          </p:cNvSpPr>
          <p:nvPr>
            <p:ph type="title"/>
          </p:nvPr>
        </p:nvSpPr>
        <p:spPr/>
        <p:txBody>
          <a:bodyPr/>
          <a:lstStyle/>
          <a:p>
            <a:r>
              <a:rPr lang="en-US" dirty="0"/>
              <a:t>Enforcing SRI using CSP</a:t>
            </a:r>
          </a:p>
        </p:txBody>
      </p:sp>
      <p:pic>
        <p:nvPicPr>
          <p:cNvPr id="4" name="Picture 3">
            <a:extLst>
              <a:ext uri="{FF2B5EF4-FFF2-40B4-BE49-F238E27FC236}">
                <a16:creationId xmlns:a16="http://schemas.microsoft.com/office/drawing/2014/main" id="{8D259E37-2D0A-5E4E-B519-364EC83E2DCC}"/>
              </a:ext>
            </a:extLst>
          </p:cNvPr>
          <p:cNvPicPr>
            <a:picLocks noChangeAspect="1"/>
          </p:cNvPicPr>
          <p:nvPr/>
        </p:nvPicPr>
        <p:blipFill>
          <a:blip r:embed="rId2"/>
          <a:stretch>
            <a:fillRect/>
          </a:stretch>
        </p:blipFill>
        <p:spPr>
          <a:xfrm>
            <a:off x="7621238" y="1601748"/>
            <a:ext cx="760762" cy="1302914"/>
          </a:xfrm>
          <a:prstGeom prst="rect">
            <a:avLst/>
          </a:prstGeom>
        </p:spPr>
      </p:pic>
      <p:sp>
        <p:nvSpPr>
          <p:cNvPr id="5" name="TextBox 4">
            <a:extLst>
              <a:ext uri="{FF2B5EF4-FFF2-40B4-BE49-F238E27FC236}">
                <a16:creationId xmlns:a16="http://schemas.microsoft.com/office/drawing/2014/main" id="{7B46D160-CD4D-494F-8403-8390A97A6C99}"/>
              </a:ext>
            </a:extLst>
          </p:cNvPr>
          <p:cNvSpPr txBox="1"/>
          <p:nvPr/>
        </p:nvSpPr>
        <p:spPr>
          <a:xfrm>
            <a:off x="7315200" y="1144548"/>
            <a:ext cx="1436675" cy="369332"/>
          </a:xfrm>
          <a:prstGeom prst="rect">
            <a:avLst/>
          </a:prstGeom>
          <a:noFill/>
        </p:spPr>
        <p:txBody>
          <a:bodyPr wrap="none" rtlCol="0">
            <a:spAutoFit/>
          </a:bodyPr>
          <a:lstStyle/>
          <a:p>
            <a:r>
              <a:rPr lang="en-US" dirty="0" err="1"/>
              <a:t>example.com</a:t>
            </a:r>
            <a:endParaRPr lang="en-US" dirty="0"/>
          </a:p>
        </p:txBody>
      </p:sp>
      <p:pic>
        <p:nvPicPr>
          <p:cNvPr id="6" name="Picture 5">
            <a:extLst>
              <a:ext uri="{FF2B5EF4-FFF2-40B4-BE49-F238E27FC236}">
                <a16:creationId xmlns:a16="http://schemas.microsoft.com/office/drawing/2014/main" id="{FD46CE8D-9DF8-1040-8D07-312296A98877}"/>
              </a:ext>
            </a:extLst>
          </p:cNvPr>
          <p:cNvPicPr>
            <a:picLocks noChangeAspect="1"/>
          </p:cNvPicPr>
          <p:nvPr/>
        </p:nvPicPr>
        <p:blipFill>
          <a:blip r:embed="rId3"/>
          <a:stretch>
            <a:fillRect/>
          </a:stretch>
        </p:blipFill>
        <p:spPr>
          <a:xfrm flipH="1">
            <a:off x="685800" y="1481823"/>
            <a:ext cx="1305111" cy="1302914"/>
          </a:xfrm>
          <a:prstGeom prst="rect">
            <a:avLst/>
          </a:prstGeom>
        </p:spPr>
      </p:pic>
      <p:sp>
        <p:nvSpPr>
          <p:cNvPr id="7" name="TextBox 6">
            <a:extLst>
              <a:ext uri="{FF2B5EF4-FFF2-40B4-BE49-F238E27FC236}">
                <a16:creationId xmlns:a16="http://schemas.microsoft.com/office/drawing/2014/main" id="{4451ADC2-63A4-E042-A566-F9CA7F2DBE75}"/>
              </a:ext>
            </a:extLst>
          </p:cNvPr>
          <p:cNvSpPr txBox="1"/>
          <p:nvPr/>
        </p:nvSpPr>
        <p:spPr>
          <a:xfrm>
            <a:off x="726937" y="1047750"/>
            <a:ext cx="1405449" cy="369332"/>
          </a:xfrm>
          <a:prstGeom prst="rect">
            <a:avLst/>
          </a:prstGeom>
          <a:noFill/>
        </p:spPr>
        <p:txBody>
          <a:bodyPr wrap="none" rtlCol="0">
            <a:spAutoFit/>
          </a:bodyPr>
          <a:lstStyle/>
          <a:p>
            <a:r>
              <a:rPr lang="en-US" dirty="0"/>
              <a:t>web browser</a:t>
            </a:r>
          </a:p>
        </p:txBody>
      </p:sp>
      <p:grpSp>
        <p:nvGrpSpPr>
          <p:cNvPr id="15" name="Group 14">
            <a:extLst>
              <a:ext uri="{FF2B5EF4-FFF2-40B4-BE49-F238E27FC236}">
                <a16:creationId xmlns:a16="http://schemas.microsoft.com/office/drawing/2014/main" id="{FD95DD66-5C47-9F4F-BB57-CCC5E580BA75}"/>
              </a:ext>
            </a:extLst>
          </p:cNvPr>
          <p:cNvGrpSpPr/>
          <p:nvPr/>
        </p:nvGrpSpPr>
        <p:grpSpPr>
          <a:xfrm>
            <a:off x="2286000" y="1617111"/>
            <a:ext cx="5105400" cy="369332"/>
            <a:chOff x="2286000" y="1617111"/>
            <a:chExt cx="5105400" cy="369332"/>
          </a:xfrm>
        </p:grpSpPr>
        <p:cxnSp>
          <p:nvCxnSpPr>
            <p:cNvPr id="9" name="Straight Arrow Connector 8">
              <a:extLst>
                <a:ext uri="{FF2B5EF4-FFF2-40B4-BE49-F238E27FC236}">
                  <a16:creationId xmlns:a16="http://schemas.microsoft.com/office/drawing/2014/main" id="{BDD55E57-3386-074C-9B51-0A4A76F3C53B}"/>
                </a:ext>
              </a:extLst>
            </p:cNvPr>
            <p:cNvCxnSpPr>
              <a:cxnSpLocks/>
            </p:cNvCxnSpPr>
            <p:nvPr/>
          </p:nvCxnSpPr>
          <p:spPr>
            <a:xfrm flipH="1">
              <a:off x="2286000" y="1971080"/>
              <a:ext cx="5105400" cy="55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E2EB9C-EB13-C246-A6DC-86623588B07D}"/>
                </a:ext>
              </a:extLst>
            </p:cNvPr>
            <p:cNvSpPr txBox="1"/>
            <p:nvPr/>
          </p:nvSpPr>
          <p:spPr>
            <a:xfrm>
              <a:off x="2743200" y="1617111"/>
              <a:ext cx="2787430" cy="369332"/>
            </a:xfrm>
            <a:prstGeom prst="rect">
              <a:avLst/>
            </a:prstGeom>
            <a:noFill/>
          </p:spPr>
          <p:txBody>
            <a:bodyPr wrap="none" rtlCol="0">
              <a:spAutoFit/>
            </a:bodyPr>
            <a:lstStyle/>
            <a:p>
              <a:r>
                <a:rPr lang="en-US" dirty="0"/>
                <a:t>HTTP response from server:</a:t>
              </a:r>
            </a:p>
          </p:txBody>
        </p:sp>
      </p:grpSp>
      <p:sp>
        <p:nvSpPr>
          <p:cNvPr id="11" name="TextBox 10">
            <a:extLst>
              <a:ext uri="{FF2B5EF4-FFF2-40B4-BE49-F238E27FC236}">
                <a16:creationId xmlns:a16="http://schemas.microsoft.com/office/drawing/2014/main" id="{4A79097F-4AC5-CF49-A222-B9C6BDC88326}"/>
              </a:ext>
            </a:extLst>
          </p:cNvPr>
          <p:cNvSpPr txBox="1"/>
          <p:nvPr/>
        </p:nvSpPr>
        <p:spPr>
          <a:xfrm>
            <a:off x="2304058" y="2038350"/>
            <a:ext cx="5505290" cy="1323439"/>
          </a:xfrm>
          <a:prstGeom prst="rect">
            <a:avLst/>
          </a:prstGeom>
          <a:noFill/>
        </p:spPr>
        <p:txBody>
          <a:bodyPr wrap="none" rtlCol="0">
            <a:spAutoFit/>
          </a:bodyPr>
          <a:lstStyle/>
          <a:p>
            <a:r>
              <a:rPr lang="en-US" sz="2000" dirty="0"/>
              <a:t>HTTP/1.1 200 OK </a:t>
            </a:r>
          </a:p>
          <a:p>
            <a:r>
              <a:rPr lang="en-US" sz="2000" dirty="0"/>
              <a:t>…</a:t>
            </a:r>
          </a:p>
          <a:p>
            <a:r>
              <a:rPr lang="en-US" sz="2000" dirty="0"/>
              <a:t>Content-Security-Policy: </a:t>
            </a:r>
            <a:r>
              <a:rPr lang="en-US" sz="2000" b="1" dirty="0"/>
              <a:t>require-</a:t>
            </a:r>
            <a:r>
              <a:rPr lang="en-US" sz="2000" b="1" dirty="0" err="1"/>
              <a:t>sri</a:t>
            </a:r>
            <a:r>
              <a:rPr lang="en-US" sz="2000" b="1" dirty="0"/>
              <a:t>-for</a:t>
            </a:r>
            <a:r>
              <a:rPr lang="en-US" sz="2000" dirty="0"/>
              <a:t> script style; </a:t>
            </a:r>
          </a:p>
          <a:p>
            <a:r>
              <a:rPr lang="en-US" sz="2000" b="1" dirty="0"/>
              <a:t>…</a:t>
            </a:r>
          </a:p>
        </p:txBody>
      </p:sp>
      <p:sp>
        <p:nvSpPr>
          <p:cNvPr id="13" name="Rounded Rectangular Callout 12">
            <a:extLst>
              <a:ext uri="{FF2B5EF4-FFF2-40B4-BE49-F238E27FC236}">
                <a16:creationId xmlns:a16="http://schemas.microsoft.com/office/drawing/2014/main" id="{9F6E020C-660E-254F-BB49-5A5BEB7064B5}"/>
              </a:ext>
            </a:extLst>
          </p:cNvPr>
          <p:cNvSpPr/>
          <p:nvPr/>
        </p:nvSpPr>
        <p:spPr>
          <a:xfrm>
            <a:off x="570889" y="3798391"/>
            <a:ext cx="6134711" cy="933917"/>
          </a:xfrm>
          <a:prstGeom prst="wedgeRoundRectCallout">
            <a:avLst>
              <a:gd name="adj1" fmla="val 31715"/>
              <a:gd name="adj2" fmla="val -1314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Requires SRI </a:t>
            </a:r>
            <a:r>
              <a:rPr lang="en-US" sz="2000" u="sng" dirty="0"/>
              <a:t>for all</a:t>
            </a:r>
            <a:r>
              <a:rPr lang="en-US" sz="2000" dirty="0"/>
              <a:t> scripts and style sheets on page</a:t>
            </a:r>
          </a:p>
        </p:txBody>
      </p:sp>
    </p:spTree>
    <p:extLst>
      <p:ext uri="{BB962C8B-B14F-4D97-AF65-F5344CB8AC3E}">
        <p14:creationId xmlns:p14="http://schemas.microsoft.com/office/powerpoint/2010/main" val="57640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D89D6-0477-8D48-9E8E-A4DC524D61AF}"/>
              </a:ext>
            </a:extLst>
          </p:cNvPr>
          <p:cNvSpPr>
            <a:spLocks noGrp="1"/>
          </p:cNvSpPr>
          <p:nvPr>
            <p:ph type="ctrTitle"/>
          </p:nvPr>
        </p:nvSpPr>
        <p:spPr>
          <a:xfrm>
            <a:off x="3733800" y="1597819"/>
            <a:ext cx="4724400" cy="1102519"/>
          </a:xfrm>
        </p:spPr>
        <p:txBody>
          <a:bodyPr>
            <a:normAutofit fontScale="90000"/>
          </a:bodyPr>
          <a:lstStyle/>
          <a:p>
            <a:r>
              <a:rPr lang="en-US" dirty="0"/>
              <a:t>Interlude: Designing </a:t>
            </a:r>
            <a:br>
              <a:rPr lang="en-US" dirty="0"/>
            </a:br>
            <a:r>
              <a:rPr lang="en-US" dirty="0"/>
              <a:t>Security Prompts</a:t>
            </a:r>
          </a:p>
        </p:txBody>
      </p:sp>
      <p:pic>
        <p:nvPicPr>
          <p:cNvPr id="6" name="Picture 5" descr="logo.jpg">
            <a:extLst>
              <a:ext uri="{FF2B5EF4-FFF2-40B4-BE49-F238E27FC236}">
                <a16:creationId xmlns:a16="http://schemas.microsoft.com/office/drawing/2014/main" id="{D6F292BD-8E92-C94A-A50D-DFEF543FA9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288011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388939" y="171450"/>
            <a:ext cx="8364537" cy="664369"/>
          </a:xfrm>
        </p:spPr>
        <p:txBody>
          <a:bodyPr>
            <a:normAutofit fontScale="90000"/>
          </a:bodyPr>
          <a:lstStyle/>
          <a:p>
            <a:r>
              <a:rPr lang="en-US" sz="3200">
                <a:latin typeface="Tahoma" charset="0"/>
                <a:ea typeface="ＭＳ Ｐゴシック" charset="0"/>
                <a:cs typeface="ＭＳ Ｐゴシック" charset="0"/>
              </a:rPr>
              <a:t>Users are faced with a lot of challenging trust-related decisions</a:t>
            </a:r>
          </a:p>
        </p:txBody>
      </p:sp>
      <p:grpSp>
        <p:nvGrpSpPr>
          <p:cNvPr id="9218" name="Group 7"/>
          <p:cNvGrpSpPr>
            <a:grpSpLocks/>
          </p:cNvGrpSpPr>
          <p:nvPr/>
        </p:nvGrpSpPr>
        <p:grpSpPr bwMode="auto">
          <a:xfrm>
            <a:off x="1536700" y="1515667"/>
            <a:ext cx="6235700" cy="2669381"/>
            <a:chOff x="1057058" y="1168563"/>
            <a:chExt cx="6235948" cy="3559700"/>
          </a:xfrm>
        </p:grpSpPr>
        <p:pic>
          <p:nvPicPr>
            <p:cNvPr id="9219" name="Picture 8" descr="E:\TUXexamples\doYouTrustThisPr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711" y="1168563"/>
              <a:ext cx="3448616" cy="1235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9" descr="C:\Users\roreeder\Documents\Projects\TUXexamples\IE8phishingAndMalwareWarningUnsafeOptionHidden.png"/>
            <p:cNvPicPr>
              <a:picLocks noChangeAspect="1" noChangeArrowheads="1"/>
            </p:cNvPicPr>
            <p:nvPr/>
          </p:nvPicPr>
          <p:blipFill>
            <a:blip r:embed="rId4">
              <a:extLst>
                <a:ext uri="{28A0092B-C50C-407E-A947-70E740481C1C}">
                  <a14:useLocalDpi xmlns:a14="http://schemas.microsoft.com/office/drawing/2010/main" val="0"/>
                </a:ext>
              </a:extLst>
            </a:blip>
            <a:srcRect l="9227" t="22890" r="9526" b="31331"/>
            <a:stretch>
              <a:fillRect/>
            </a:stretch>
          </p:blipFill>
          <p:spPr bwMode="auto">
            <a:xfrm>
              <a:off x="1057058" y="1627879"/>
              <a:ext cx="3782220" cy="1894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10" descr="E:\TUXexamples\runAprogramThatDidNotComeWithWindow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441" y="2029781"/>
              <a:ext cx="3135565" cy="2009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Picture 11" descr="C:\Users\roreeder\Documents\Projects\TUXexamples\ieSecurityRiskDialo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867" y="3292900"/>
              <a:ext cx="3465813" cy="143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3" name="Picture 3" descr="C:\Users\roreeder\Documents\Projects\TUXexamples\ieYouAreAboutToOp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302" y="2926215"/>
              <a:ext cx="2476001" cy="1772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842174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2"/>
          <p:cNvSpPr>
            <a:spLocks noGrp="1"/>
          </p:cNvSpPr>
          <p:nvPr>
            <p:ph type="title"/>
          </p:nvPr>
        </p:nvSpPr>
        <p:spPr>
          <a:xfrm>
            <a:off x="388939" y="171450"/>
            <a:ext cx="8364537" cy="332185"/>
          </a:xfrm>
        </p:spPr>
        <p:txBody>
          <a:bodyPr>
            <a:normAutofit fontScale="90000"/>
          </a:bodyPr>
          <a:lstStyle/>
          <a:p>
            <a:r>
              <a:rPr lang="en-US" sz="3200">
                <a:latin typeface="Tahoma" charset="0"/>
                <a:ea typeface="ＭＳ Ｐゴシック" charset="0"/>
                <a:cs typeface="ＭＳ Ｐゴシック" charset="0"/>
              </a:rPr>
              <a:t>An example problem:   IE6 mixed context</a:t>
            </a:r>
          </a:p>
        </p:txBody>
      </p:sp>
      <p:pic>
        <p:nvPicPr>
          <p:cNvPr id="11266" name="Picture 3" descr="C:\Users\roreeder\Documents\Projects\TUXexamples\ieSecurityRiskDia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771650"/>
            <a:ext cx="5867400" cy="1822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9"/>
          <p:cNvGrpSpPr>
            <a:grpSpLocks/>
          </p:cNvGrpSpPr>
          <p:nvPr/>
        </p:nvGrpSpPr>
        <p:grpSpPr bwMode="auto">
          <a:xfrm>
            <a:off x="3914776" y="2382442"/>
            <a:ext cx="5381625" cy="1380611"/>
            <a:chOff x="2279137" y="3157867"/>
            <a:chExt cx="5381626" cy="1840108"/>
          </a:xfrm>
        </p:grpSpPr>
        <p:sp>
          <p:nvSpPr>
            <p:cNvPr id="6" name="Oval 5"/>
            <p:cNvSpPr/>
            <p:nvPr/>
          </p:nvSpPr>
          <p:spPr>
            <a:xfrm>
              <a:off x="2279137" y="3157867"/>
              <a:ext cx="1304925" cy="347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TextBox 6"/>
            <p:cNvSpPr txBox="1">
              <a:spLocks noChangeArrowheads="1"/>
            </p:cNvSpPr>
            <p:nvPr/>
          </p:nvSpPr>
          <p:spPr bwMode="auto">
            <a:xfrm>
              <a:off x="5755763" y="3234067"/>
              <a:ext cx="1905000" cy="1763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Vague threat.  What’s the risk?  What could happen?</a:t>
              </a:r>
            </a:p>
          </p:txBody>
        </p:sp>
        <p:cxnSp>
          <p:nvCxnSpPr>
            <p:cNvPr id="8" name="Straight Connector 7"/>
            <p:cNvCxnSpPr>
              <a:stCxn id="11271" idx="1"/>
              <a:endCxn id="6" idx="6"/>
            </p:cNvCxnSpPr>
            <p:nvPr/>
          </p:nvCxnSpPr>
          <p:spPr>
            <a:xfrm flipH="1" flipV="1">
              <a:off x="3584062" y="3331631"/>
              <a:ext cx="2171700" cy="7843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a:spLocks noChangeArrowheads="1"/>
          </p:cNvSpPr>
          <p:nvPr/>
        </p:nvSpPr>
        <p:spPr bwMode="auto">
          <a:xfrm>
            <a:off x="5334000" y="3906441"/>
            <a:ext cx="3352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How should the user make this decision?  No clear steps for user to follow.</a:t>
            </a:r>
          </a:p>
        </p:txBody>
      </p:sp>
      <p:sp>
        <p:nvSpPr>
          <p:cNvPr id="10" name="TextBox 9"/>
          <p:cNvSpPr txBox="1">
            <a:spLocks noChangeArrowheads="1"/>
          </p:cNvSpPr>
          <p:nvPr/>
        </p:nvSpPr>
        <p:spPr bwMode="auto">
          <a:xfrm>
            <a:off x="1066801" y="4058841"/>
            <a:ext cx="32480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“Yes”, the possibly less safe option, is the default</a:t>
            </a:r>
          </a:p>
        </p:txBody>
      </p:sp>
    </p:spTree>
    <p:extLst>
      <p:ext uri="{BB962C8B-B14F-4D97-AF65-F5344CB8AC3E}">
        <p14:creationId xmlns:p14="http://schemas.microsoft.com/office/powerpoint/2010/main" val="30551053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p:cNvSpPr>
            <a:spLocks noGrp="1"/>
          </p:cNvSpPr>
          <p:nvPr>
            <p:ph type="title"/>
          </p:nvPr>
        </p:nvSpPr>
        <p:spPr>
          <a:xfrm>
            <a:off x="388939" y="171450"/>
            <a:ext cx="8364537" cy="332185"/>
          </a:xfrm>
        </p:spPr>
        <p:txBody>
          <a:bodyPr>
            <a:normAutofit fontScale="90000"/>
          </a:bodyPr>
          <a:lstStyle/>
          <a:p>
            <a:r>
              <a:rPr lang="en-US" sz="3200">
                <a:latin typeface="Tahoma" charset="0"/>
                <a:ea typeface="ＭＳ Ｐゴシック" charset="0"/>
                <a:cs typeface="ＭＳ Ｐゴシック" charset="0"/>
              </a:rPr>
              <a:t>Better</a:t>
            </a:r>
          </a:p>
        </p:txBody>
      </p:sp>
      <p:sp>
        <p:nvSpPr>
          <p:cNvPr id="9" name="TextBox 8"/>
          <p:cNvSpPr txBox="1">
            <a:spLocks noChangeArrowheads="1"/>
          </p:cNvSpPr>
          <p:nvPr/>
        </p:nvSpPr>
        <p:spPr bwMode="auto">
          <a:xfrm>
            <a:off x="838201" y="3486150"/>
            <a:ext cx="70961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Even better:   load the safe content, and use the address bar to enable the rest</a:t>
            </a:r>
          </a:p>
        </p:txBody>
      </p:sp>
      <p:pic>
        <p:nvPicPr>
          <p:cNvPr id="13315" name="Picture 2" descr="C:\Users\roreeder\Documents\Projects\TUXexamples\ie8httpsWar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047750"/>
            <a:ext cx="6772275" cy="1907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357686"/>
            <a:ext cx="7759700"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314450" y="4433887"/>
            <a:ext cx="6286500" cy="2667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8153400" y="1638299"/>
            <a:ext cx="755135" cy="461665"/>
          </a:xfrm>
          <a:prstGeom prst="rect">
            <a:avLst/>
          </a:prstGeom>
          <a:noFill/>
        </p:spPr>
        <p:txBody>
          <a:bodyPr wrap="none" rtlCol="0">
            <a:spAutoFit/>
          </a:bodyPr>
          <a:lstStyle/>
          <a:p>
            <a:r>
              <a:rPr lang="en-US" sz="2400" dirty="0"/>
              <a:t>(IE8)</a:t>
            </a:r>
          </a:p>
        </p:txBody>
      </p:sp>
      <p:sp>
        <p:nvSpPr>
          <p:cNvPr id="8" name="TextBox 7"/>
          <p:cNvSpPr txBox="1"/>
          <p:nvPr/>
        </p:nvSpPr>
        <p:spPr>
          <a:xfrm>
            <a:off x="8229600" y="3752849"/>
            <a:ext cx="755135" cy="461665"/>
          </a:xfrm>
          <a:prstGeom prst="rect">
            <a:avLst/>
          </a:prstGeom>
          <a:noFill/>
        </p:spPr>
        <p:txBody>
          <a:bodyPr wrap="none" rtlCol="0">
            <a:spAutoFit/>
          </a:bodyPr>
          <a:lstStyle/>
          <a:p>
            <a:r>
              <a:rPr lang="en-US" sz="2400" dirty="0"/>
              <a:t>(IE9)</a:t>
            </a:r>
          </a:p>
        </p:txBody>
      </p:sp>
    </p:spTree>
    <p:extLst>
      <p:ext uri="{BB962C8B-B14F-4D97-AF65-F5344CB8AC3E}">
        <p14:creationId xmlns:p14="http://schemas.microsoft.com/office/powerpoint/2010/main" val="26364259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939" y="171450"/>
            <a:ext cx="8364537" cy="332185"/>
          </a:xfrm>
        </p:spPr>
        <p:txBody>
          <a:bodyPr>
            <a:normAutofit fontScale="90000"/>
          </a:bodyPr>
          <a:lstStyle/>
          <a:p>
            <a:pPr>
              <a:defRPr/>
            </a:pPr>
            <a:r>
              <a:rPr lang="en-US" sz="3200" dirty="0"/>
              <a:t>Guidelines</a:t>
            </a:r>
          </a:p>
        </p:txBody>
      </p:sp>
      <p:sp>
        <p:nvSpPr>
          <p:cNvPr id="5" name="Content Placeholder 4" descr="Rectangle: Click to edit Master text styles&#10;Second level&#10;Third level&#10;Fourth level&#10;Fifth level"/>
          <p:cNvSpPr>
            <a:spLocks noGrp="1"/>
          </p:cNvSpPr>
          <p:nvPr>
            <p:ph type="body" sz="quarter" idx="10"/>
          </p:nvPr>
        </p:nvSpPr>
        <p:spPr>
          <a:xfrm>
            <a:off x="388938" y="590550"/>
            <a:ext cx="8602662" cy="4552950"/>
          </a:xfrm>
        </p:spPr>
        <p:txBody>
          <a:bodyPr>
            <a:normAutofit fontScale="92500" lnSpcReduction="10000"/>
          </a:bodyPr>
          <a:lstStyle/>
          <a:p>
            <a:pPr>
              <a:defRPr/>
            </a:pPr>
            <a:r>
              <a:rPr lang="en-US" sz="2200" dirty="0"/>
              <a:t>Philosophy: </a:t>
            </a:r>
          </a:p>
          <a:p>
            <a:pPr lvl="1">
              <a:defRPr/>
            </a:pPr>
            <a:r>
              <a:rPr lang="en-US" sz="2000" dirty="0"/>
              <a:t>Does the user have unique knowledge the system doesn’t?</a:t>
            </a:r>
          </a:p>
          <a:p>
            <a:pPr lvl="1">
              <a:defRPr/>
            </a:pPr>
            <a:r>
              <a:rPr lang="en-US" sz="2000" dirty="0"/>
              <a:t>Don’t involve user if you don’t have to</a:t>
            </a:r>
          </a:p>
          <a:p>
            <a:pPr lvl="1">
              <a:defRPr/>
            </a:pPr>
            <a:r>
              <a:rPr lang="en-US" sz="2000" dirty="0"/>
              <a:t>If you involve the user, enable them to make the right decision</a:t>
            </a:r>
          </a:p>
          <a:p>
            <a:pPr>
              <a:defRPr/>
            </a:pPr>
            <a:endParaRPr lang="en-US" sz="2200" dirty="0"/>
          </a:p>
          <a:p>
            <a:pPr>
              <a:defRPr/>
            </a:pPr>
            <a:r>
              <a:rPr lang="en-US" sz="2200" dirty="0"/>
              <a:t>Make sure your security dialogs are NEAT:  </a:t>
            </a:r>
          </a:p>
          <a:p>
            <a:pPr lvl="1">
              <a:spcBef>
                <a:spcPts val="1224"/>
              </a:spcBef>
              <a:tabLst>
                <a:tab pos="2057400" algn="l"/>
              </a:tabLst>
              <a:defRPr/>
            </a:pPr>
            <a:r>
              <a:rPr lang="en-US" sz="2000" b="1" i="1" dirty="0"/>
              <a:t>Necessary</a:t>
            </a:r>
            <a:r>
              <a:rPr lang="en-US" sz="2000" i="1" dirty="0"/>
              <a:t>:   </a:t>
            </a:r>
            <a:r>
              <a:rPr lang="en-US" sz="2000" dirty="0"/>
              <a:t> Can the system take action without the user?</a:t>
            </a:r>
          </a:p>
          <a:p>
            <a:pPr marL="457200" lvl="1" indent="0">
              <a:buFont typeface="Wingdings" charset="0"/>
              <a:buNone/>
              <a:tabLst>
                <a:tab pos="2057400" algn="l"/>
              </a:tabLst>
              <a:defRPr/>
            </a:pPr>
            <a:r>
              <a:rPr lang="en-US" sz="2000" i="1" dirty="0"/>
              <a:t>	</a:t>
            </a:r>
            <a:r>
              <a:rPr lang="en-US" sz="2000" dirty="0"/>
              <a:t>If the user has no unique knowledge, redesign system.</a:t>
            </a:r>
            <a:r>
              <a:rPr lang="en-US" sz="2000" i="1" dirty="0"/>
              <a:t>	</a:t>
            </a:r>
          </a:p>
          <a:p>
            <a:pPr lvl="1">
              <a:spcBef>
                <a:spcPts val="1200"/>
              </a:spcBef>
              <a:tabLst>
                <a:tab pos="2057400" algn="l"/>
              </a:tabLst>
              <a:defRPr/>
            </a:pPr>
            <a:r>
              <a:rPr lang="en-US" sz="2000" b="1" i="1" dirty="0"/>
              <a:t>Explained</a:t>
            </a:r>
            <a:r>
              <a:rPr lang="en-US" sz="2000" i="1" dirty="0"/>
              <a:t>:     see next slides</a:t>
            </a:r>
          </a:p>
          <a:p>
            <a:pPr lvl="1">
              <a:spcBef>
                <a:spcPts val="1200"/>
              </a:spcBef>
              <a:tabLst>
                <a:tab pos="2057400" algn="l"/>
              </a:tabLst>
              <a:defRPr/>
            </a:pPr>
            <a:r>
              <a:rPr lang="en-US" sz="2000" b="1" i="1" dirty="0"/>
              <a:t>Actionable</a:t>
            </a:r>
            <a:r>
              <a:rPr lang="en-US" sz="2000" i="1" dirty="0"/>
              <a:t>:  </a:t>
            </a:r>
            <a:r>
              <a:rPr lang="en-US" sz="2000" dirty="0"/>
              <a:t> Can users make good decisions with your UI in both 			malicious and benign situations? </a:t>
            </a:r>
            <a:endParaRPr lang="en-US" sz="2000" i="1" dirty="0"/>
          </a:p>
          <a:p>
            <a:pPr lvl="1">
              <a:spcBef>
                <a:spcPts val="1200"/>
              </a:spcBef>
              <a:tabLst>
                <a:tab pos="2057400" algn="l"/>
              </a:tabLst>
              <a:defRPr/>
            </a:pPr>
            <a:r>
              <a:rPr lang="en-US" sz="2000" b="1" i="1" dirty="0"/>
              <a:t>Tested</a:t>
            </a:r>
            <a:r>
              <a:rPr lang="en-US" sz="2000" i="1" dirty="0"/>
              <a:t>:    </a:t>
            </a:r>
            <a:r>
              <a:rPr lang="en-US" sz="2000" dirty="0"/>
              <a:t>Test your dialog on a few people who haven’t used the</a:t>
            </a:r>
            <a:br>
              <a:rPr lang="en-US" sz="2000" dirty="0"/>
            </a:br>
            <a:r>
              <a:rPr lang="en-US" sz="2000" dirty="0"/>
              <a:t>                  system before -- both malicious and benign situations.</a:t>
            </a:r>
            <a:endParaRPr lang="en-US" sz="2000" i="1" dirty="0"/>
          </a:p>
          <a:p>
            <a:pPr>
              <a:tabLst>
                <a:tab pos="2057400" algn="l"/>
              </a:tabLst>
              <a:defRPr/>
            </a:pPr>
            <a:endParaRPr lang="en-US" dirty="0"/>
          </a:p>
        </p:txBody>
      </p:sp>
    </p:spTree>
    <p:extLst>
      <p:ext uri="{BB962C8B-B14F-4D97-AF65-F5344CB8AC3E}">
        <p14:creationId xmlns:p14="http://schemas.microsoft.com/office/powerpoint/2010/main" val="7420059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939" y="171450"/>
            <a:ext cx="8574087" cy="500063"/>
          </a:xfrm>
        </p:spPr>
        <p:txBody>
          <a:bodyPr>
            <a:normAutofit fontScale="90000"/>
          </a:bodyPr>
          <a:lstStyle/>
          <a:p>
            <a:pPr>
              <a:defRPr/>
            </a:pPr>
            <a:r>
              <a:rPr lang="en-US" dirty="0"/>
              <a:t>Example 1:  bad explanation</a:t>
            </a:r>
          </a:p>
        </p:txBody>
      </p:sp>
      <p:sp>
        <p:nvSpPr>
          <p:cNvPr id="17410" name="TextBox 6"/>
          <p:cNvSpPr txBox="1">
            <a:spLocks noChangeArrowheads="1"/>
          </p:cNvSpPr>
          <p:nvPr/>
        </p:nvSpPr>
        <p:spPr bwMode="auto">
          <a:xfrm>
            <a:off x="533400" y="3843337"/>
            <a:ext cx="82296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Most users will not understand “revocation information” .</a:t>
            </a:r>
          </a:p>
          <a:p>
            <a:pPr eaLnBrk="1" hangingPunct="1"/>
            <a:endParaRPr lang="en-US" sz="2400"/>
          </a:p>
          <a:p>
            <a:pPr eaLnBrk="1" hangingPunct="1"/>
            <a:r>
              <a:rPr lang="en-US" sz="2400"/>
              <a:t>Choices are unclear,   consequence is unclear.</a:t>
            </a:r>
          </a:p>
        </p:txBody>
      </p:sp>
      <p:grpSp>
        <p:nvGrpSpPr>
          <p:cNvPr id="17411" name="Group 9"/>
          <p:cNvGrpSpPr>
            <a:grpSpLocks/>
          </p:cNvGrpSpPr>
          <p:nvPr/>
        </p:nvGrpSpPr>
        <p:grpSpPr bwMode="auto">
          <a:xfrm>
            <a:off x="5546725" y="2501504"/>
            <a:ext cx="738188" cy="506015"/>
            <a:chOff x="8001000" y="5486400"/>
            <a:chExt cx="738115" cy="674050"/>
          </a:xfrm>
        </p:grpSpPr>
        <p:pic>
          <p:nvPicPr>
            <p:cNvPr id="11" name="Picture 7" descr="C:\Users\roreeder\AppData\Local\Microsoft\Windows\Temporary Internet Files\Content.IE5\H42JTG30\MC900434741[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9860" y="5513969"/>
              <a:ext cx="642937" cy="64293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ounded Rectangle 11"/>
            <p:cNvSpPr/>
            <p:nvPr/>
          </p:nvSpPr>
          <p:spPr>
            <a:xfrm>
              <a:off x="8001000" y="5486400"/>
              <a:ext cx="738115" cy="67405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7412" name="Picture 2" descr="C:\Users\roreeder\Documents\Projects\TUXexamples\revocationInformationUnavail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1714500"/>
            <a:ext cx="6621462" cy="1635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2182813" y="1371600"/>
            <a:ext cx="399517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IE6  CRL check failure notification</a:t>
            </a:r>
          </a:p>
        </p:txBody>
      </p:sp>
    </p:spTree>
    <p:extLst>
      <p:ext uri="{BB962C8B-B14F-4D97-AF65-F5344CB8AC3E}">
        <p14:creationId xmlns:p14="http://schemas.microsoft.com/office/powerpoint/2010/main" val="34392356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8939" y="171450"/>
            <a:ext cx="8364537" cy="332185"/>
          </a:xfrm>
        </p:spPr>
        <p:txBody>
          <a:bodyPr>
            <a:normAutofit fontScale="90000"/>
          </a:bodyPr>
          <a:lstStyle/>
          <a:p>
            <a:r>
              <a:rPr lang="en-US" sz="3200">
                <a:latin typeface="Tahoma" charset="0"/>
                <a:ea typeface="ＭＳ Ｐゴシック" charset="0"/>
                <a:cs typeface="ＭＳ Ｐゴシック" charset="0"/>
              </a:rPr>
              <a:t>Better explanation</a:t>
            </a:r>
          </a:p>
        </p:txBody>
      </p:sp>
      <p:pic>
        <p:nvPicPr>
          <p:cNvPr id="19458" name="Picture 5" descr="C:\Users\roreeder\Documents\Projects\TUXexamples\ie8certWarningExpanded.png"/>
          <p:cNvPicPr>
            <a:picLocks noChangeAspect="1" noChangeArrowheads="1"/>
          </p:cNvPicPr>
          <p:nvPr/>
        </p:nvPicPr>
        <p:blipFill>
          <a:blip r:embed="rId3">
            <a:extLst>
              <a:ext uri="{28A0092B-C50C-407E-A947-70E740481C1C}">
                <a14:useLocalDpi xmlns:a14="http://schemas.microsoft.com/office/drawing/2010/main" val="0"/>
              </a:ext>
            </a:extLst>
          </a:blip>
          <a:srcRect l="3232" t="22652" r="4298" b="9691"/>
          <a:stretch>
            <a:fillRect/>
          </a:stretch>
        </p:blipFill>
        <p:spPr bwMode="auto">
          <a:xfrm>
            <a:off x="1295401" y="1120378"/>
            <a:ext cx="7712075" cy="3737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890714" y="3764757"/>
            <a:ext cx="6981825" cy="80367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882775" y="1120379"/>
            <a:ext cx="4889500" cy="4024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854200" y="2055019"/>
            <a:ext cx="6818313" cy="40124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905001" y="2788444"/>
            <a:ext cx="3357563" cy="5715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3" name="TextBox 10"/>
          <p:cNvSpPr txBox="1">
            <a:spLocks noChangeArrowheads="1"/>
          </p:cNvSpPr>
          <p:nvPr/>
        </p:nvSpPr>
        <p:spPr bwMode="auto">
          <a:xfrm>
            <a:off x="19050" y="1213247"/>
            <a:ext cx="1276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Source</a:t>
            </a:r>
          </a:p>
        </p:txBody>
      </p:sp>
      <p:sp>
        <p:nvSpPr>
          <p:cNvPr id="19464" name="TextBox 11"/>
          <p:cNvSpPr txBox="1">
            <a:spLocks noChangeArrowheads="1"/>
          </p:cNvSpPr>
          <p:nvPr/>
        </p:nvSpPr>
        <p:spPr bwMode="auto">
          <a:xfrm>
            <a:off x="76200" y="2065735"/>
            <a:ext cx="1276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Risk</a:t>
            </a:r>
          </a:p>
        </p:txBody>
      </p:sp>
      <p:sp>
        <p:nvSpPr>
          <p:cNvPr id="19465" name="TextBox 12"/>
          <p:cNvSpPr txBox="1">
            <a:spLocks noChangeArrowheads="1"/>
          </p:cNvSpPr>
          <p:nvPr/>
        </p:nvSpPr>
        <p:spPr bwMode="auto">
          <a:xfrm>
            <a:off x="19051" y="2800351"/>
            <a:ext cx="25511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Choices</a:t>
            </a:r>
          </a:p>
        </p:txBody>
      </p:sp>
      <p:sp>
        <p:nvSpPr>
          <p:cNvPr id="19466" name="TextBox 13"/>
          <p:cNvSpPr txBox="1">
            <a:spLocks noChangeArrowheads="1"/>
          </p:cNvSpPr>
          <p:nvPr/>
        </p:nvSpPr>
        <p:spPr bwMode="auto">
          <a:xfrm>
            <a:off x="76201" y="4000501"/>
            <a:ext cx="25511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Process</a:t>
            </a:r>
          </a:p>
        </p:txBody>
      </p:sp>
    </p:spTree>
    <p:extLst>
      <p:ext uri="{BB962C8B-B14F-4D97-AF65-F5344CB8AC3E}">
        <p14:creationId xmlns:p14="http://schemas.microsoft.com/office/powerpoint/2010/main" val="142529501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B0C-09A7-DC4B-8F76-E273B8275BD9}"/>
              </a:ext>
            </a:extLst>
          </p:cNvPr>
          <p:cNvSpPr>
            <a:spLocks noGrp="1"/>
          </p:cNvSpPr>
          <p:nvPr>
            <p:ph type="title"/>
          </p:nvPr>
        </p:nvSpPr>
        <p:spPr/>
        <p:txBody>
          <a:bodyPr/>
          <a:lstStyle/>
          <a:p>
            <a:r>
              <a:rPr lang="en-US" dirty="0"/>
              <a:t>In Chrome </a:t>
            </a:r>
            <a:r>
              <a:rPr lang="en-US" sz="3200" dirty="0"/>
              <a:t>(2019)</a:t>
            </a:r>
            <a:endParaRPr lang="en-US" dirty="0"/>
          </a:p>
        </p:txBody>
      </p:sp>
      <p:pic>
        <p:nvPicPr>
          <p:cNvPr id="3" name="Picture 2">
            <a:extLst>
              <a:ext uri="{FF2B5EF4-FFF2-40B4-BE49-F238E27FC236}">
                <a16:creationId xmlns:a16="http://schemas.microsoft.com/office/drawing/2014/main" id="{06A557A7-E9D2-3849-AC67-214B08431F12}"/>
              </a:ext>
            </a:extLst>
          </p:cNvPr>
          <p:cNvPicPr>
            <a:picLocks noChangeAspect="1"/>
          </p:cNvPicPr>
          <p:nvPr/>
        </p:nvPicPr>
        <p:blipFill>
          <a:blip r:embed="rId2"/>
          <a:stretch>
            <a:fillRect/>
          </a:stretch>
        </p:blipFill>
        <p:spPr>
          <a:xfrm>
            <a:off x="2286000" y="838200"/>
            <a:ext cx="6005875" cy="4095750"/>
          </a:xfrm>
          <a:prstGeom prst="rect">
            <a:avLst/>
          </a:prstGeom>
          <a:ln>
            <a:solidFill>
              <a:schemeClr val="accent1"/>
            </a:solidFill>
          </a:ln>
        </p:spPr>
      </p:pic>
      <p:sp>
        <p:nvSpPr>
          <p:cNvPr id="4" name="TextBox 11">
            <a:extLst>
              <a:ext uri="{FF2B5EF4-FFF2-40B4-BE49-F238E27FC236}">
                <a16:creationId xmlns:a16="http://schemas.microsoft.com/office/drawing/2014/main" id="{21DA41B0-7DE1-B34A-9CC4-222C30D89A61}"/>
              </a:ext>
            </a:extLst>
          </p:cNvPr>
          <p:cNvSpPr txBox="1">
            <a:spLocks noChangeArrowheads="1"/>
          </p:cNvSpPr>
          <p:nvPr/>
        </p:nvSpPr>
        <p:spPr bwMode="auto">
          <a:xfrm>
            <a:off x="800207" y="1733550"/>
            <a:ext cx="1276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Risk</a:t>
            </a:r>
          </a:p>
        </p:txBody>
      </p:sp>
      <p:sp>
        <p:nvSpPr>
          <p:cNvPr id="5" name="TextBox 12">
            <a:extLst>
              <a:ext uri="{FF2B5EF4-FFF2-40B4-BE49-F238E27FC236}">
                <a16:creationId xmlns:a16="http://schemas.microsoft.com/office/drawing/2014/main" id="{F9397AC0-5216-DF4B-985E-8EAC63741AC1}"/>
              </a:ext>
            </a:extLst>
          </p:cNvPr>
          <p:cNvSpPr txBox="1">
            <a:spLocks noChangeArrowheads="1"/>
          </p:cNvSpPr>
          <p:nvPr/>
        </p:nvSpPr>
        <p:spPr bwMode="auto">
          <a:xfrm>
            <a:off x="749693" y="4171950"/>
            <a:ext cx="17335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Choices</a:t>
            </a:r>
          </a:p>
        </p:txBody>
      </p:sp>
      <p:sp>
        <p:nvSpPr>
          <p:cNvPr id="6" name="TextBox 11">
            <a:extLst>
              <a:ext uri="{FF2B5EF4-FFF2-40B4-BE49-F238E27FC236}">
                <a16:creationId xmlns:a16="http://schemas.microsoft.com/office/drawing/2014/main" id="{E7D9214C-E1AE-9449-9575-6E7EE073F56E}"/>
              </a:ext>
            </a:extLst>
          </p:cNvPr>
          <p:cNvSpPr txBox="1">
            <a:spLocks noChangeArrowheads="1"/>
          </p:cNvSpPr>
          <p:nvPr/>
        </p:nvSpPr>
        <p:spPr bwMode="auto">
          <a:xfrm>
            <a:off x="288213" y="2414885"/>
            <a:ext cx="17883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Explanation</a:t>
            </a:r>
          </a:p>
        </p:txBody>
      </p:sp>
    </p:spTree>
    <p:extLst>
      <p:ext uri="{BB962C8B-B14F-4D97-AF65-F5344CB8AC3E}">
        <p14:creationId xmlns:p14="http://schemas.microsoft.com/office/powerpoint/2010/main" val="377649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B0C-09A7-DC4B-8F76-E273B8275BD9}"/>
              </a:ext>
            </a:extLst>
          </p:cNvPr>
          <p:cNvSpPr>
            <a:spLocks noGrp="1"/>
          </p:cNvSpPr>
          <p:nvPr>
            <p:ph type="title"/>
          </p:nvPr>
        </p:nvSpPr>
        <p:spPr/>
        <p:txBody>
          <a:bodyPr/>
          <a:lstStyle/>
          <a:p>
            <a:r>
              <a:rPr lang="en-US" dirty="0"/>
              <a:t>In Chrome </a:t>
            </a:r>
            <a:r>
              <a:rPr lang="en-US" sz="3200" dirty="0"/>
              <a:t>(2019)</a:t>
            </a:r>
            <a:endParaRPr lang="en-US" dirty="0"/>
          </a:p>
        </p:txBody>
      </p:sp>
      <p:pic>
        <p:nvPicPr>
          <p:cNvPr id="4" name="Picture 3">
            <a:extLst>
              <a:ext uri="{FF2B5EF4-FFF2-40B4-BE49-F238E27FC236}">
                <a16:creationId xmlns:a16="http://schemas.microsoft.com/office/drawing/2014/main" id="{3D97A803-A313-7447-92A7-E9BD7FCA153D}"/>
              </a:ext>
            </a:extLst>
          </p:cNvPr>
          <p:cNvPicPr>
            <a:picLocks noChangeAspect="1"/>
          </p:cNvPicPr>
          <p:nvPr/>
        </p:nvPicPr>
        <p:blipFill rotWithShape="1">
          <a:blip r:embed="rId2"/>
          <a:srcRect b="3542"/>
          <a:stretch/>
        </p:blipFill>
        <p:spPr>
          <a:xfrm>
            <a:off x="1752600" y="1047750"/>
            <a:ext cx="6665579" cy="3509665"/>
          </a:xfrm>
          <a:prstGeom prst="rect">
            <a:avLst/>
          </a:prstGeom>
          <a:ln>
            <a:solidFill>
              <a:schemeClr val="accent1"/>
            </a:solidFill>
          </a:ln>
        </p:spPr>
      </p:pic>
      <p:sp>
        <p:nvSpPr>
          <p:cNvPr id="6" name="TextBox 12">
            <a:extLst>
              <a:ext uri="{FF2B5EF4-FFF2-40B4-BE49-F238E27FC236}">
                <a16:creationId xmlns:a16="http://schemas.microsoft.com/office/drawing/2014/main" id="{5F2DE6BA-EC60-5A42-8A1A-43B72FE14B6B}"/>
              </a:ext>
            </a:extLst>
          </p:cNvPr>
          <p:cNvSpPr txBox="1">
            <a:spLocks noChangeArrowheads="1"/>
          </p:cNvSpPr>
          <p:nvPr/>
        </p:nvSpPr>
        <p:spPr bwMode="auto">
          <a:xfrm>
            <a:off x="381000" y="4095750"/>
            <a:ext cx="137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Choice</a:t>
            </a:r>
          </a:p>
        </p:txBody>
      </p:sp>
      <p:sp>
        <p:nvSpPr>
          <p:cNvPr id="7" name="TextBox 13">
            <a:extLst>
              <a:ext uri="{FF2B5EF4-FFF2-40B4-BE49-F238E27FC236}">
                <a16:creationId xmlns:a16="http://schemas.microsoft.com/office/drawing/2014/main" id="{70FD854A-BFE7-2D4D-8249-5F0C58137628}"/>
              </a:ext>
            </a:extLst>
          </p:cNvPr>
          <p:cNvSpPr txBox="1">
            <a:spLocks noChangeArrowheads="1"/>
          </p:cNvSpPr>
          <p:nvPr/>
        </p:nvSpPr>
        <p:spPr bwMode="auto">
          <a:xfrm>
            <a:off x="303946" y="2867025"/>
            <a:ext cx="15239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Process</a:t>
            </a:r>
          </a:p>
        </p:txBody>
      </p:sp>
      <p:sp>
        <p:nvSpPr>
          <p:cNvPr id="8" name="TextBox 7">
            <a:extLst>
              <a:ext uri="{FF2B5EF4-FFF2-40B4-BE49-F238E27FC236}">
                <a16:creationId xmlns:a16="http://schemas.microsoft.com/office/drawing/2014/main" id="{24E70874-0825-4449-9449-58A510CD78BC}"/>
              </a:ext>
            </a:extLst>
          </p:cNvPr>
          <p:cNvSpPr txBox="1"/>
          <p:nvPr/>
        </p:nvSpPr>
        <p:spPr>
          <a:xfrm>
            <a:off x="5181600" y="4564618"/>
            <a:ext cx="2019912" cy="369332"/>
          </a:xfrm>
          <a:prstGeom prst="rect">
            <a:avLst/>
          </a:prstGeom>
          <a:noFill/>
        </p:spPr>
        <p:txBody>
          <a:bodyPr wrap="none" rtlCol="0">
            <a:spAutoFit/>
          </a:bodyPr>
          <a:lstStyle/>
          <a:p>
            <a:r>
              <a:rPr lang="en-US" dirty="0"/>
              <a:t>(expired certificate)</a:t>
            </a:r>
          </a:p>
        </p:txBody>
      </p:sp>
    </p:spTree>
    <p:extLst>
      <p:ext uri="{BB962C8B-B14F-4D97-AF65-F5344CB8AC3E}">
        <p14:creationId xmlns:p14="http://schemas.microsoft.com/office/powerpoint/2010/main" val="112748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95250"/>
            <a:ext cx="8229600" cy="857250"/>
          </a:xfrm>
        </p:spPr>
        <p:txBody>
          <a:bodyPr/>
          <a:lstStyle/>
          <a:p>
            <a:r>
              <a:rPr lang="en-US" dirty="0">
                <a:ea typeface="ＭＳ Ｐゴシック" charset="0"/>
                <a:cs typeface="ＭＳ Ｐゴシック" charset="0"/>
              </a:rPr>
              <a:t>Recap: same origin policy</a:t>
            </a:r>
            <a:endParaRPr lang="en-US" sz="3200" dirty="0">
              <a:ea typeface="ＭＳ Ｐゴシック" charset="0"/>
              <a:cs typeface="ＭＳ Ｐゴシック" charset="0"/>
            </a:endParaRPr>
          </a:p>
        </p:txBody>
      </p:sp>
      <p:sp>
        <p:nvSpPr>
          <p:cNvPr id="6148" name="Content Placeholder 2" descr="Rectangle: Click to edit Master text styles&#10;Second level&#10;Third level&#10;Fourth level&#10;Fifth level"/>
          <p:cNvSpPr>
            <a:spLocks noGrp="1"/>
          </p:cNvSpPr>
          <p:nvPr>
            <p:ph idx="1"/>
          </p:nvPr>
        </p:nvSpPr>
        <p:spPr>
          <a:xfrm>
            <a:off x="381000" y="819150"/>
            <a:ext cx="8001000" cy="3048000"/>
          </a:xfrm>
        </p:spPr>
        <p:txBody>
          <a:bodyPr/>
          <a:lstStyle/>
          <a:p>
            <a:pPr>
              <a:buFont typeface="Wingdings" charset="0"/>
              <a:buNone/>
            </a:pPr>
            <a:r>
              <a:rPr lang="en-US" dirty="0">
                <a:ea typeface="ＭＳ Ｐゴシック" charset="0"/>
                <a:cs typeface="ＭＳ Ｐゴシック" charset="0"/>
              </a:rPr>
              <a:t>Review:   Same Origin Policy (SOP) for DOM:</a:t>
            </a:r>
          </a:p>
          <a:p>
            <a:pPr marL="520700" lvl="1" indent="-233363">
              <a:lnSpc>
                <a:spcPts val="3400"/>
              </a:lnSpc>
              <a:spcBef>
                <a:spcPts val="1200"/>
              </a:spcBef>
            </a:pPr>
            <a:r>
              <a:rPr lang="en-US" dirty="0">
                <a:ea typeface="ＭＳ Ｐゴシック" charset="0"/>
              </a:rPr>
              <a:t>Origin A can access origin B’</a:t>
            </a:r>
            <a:r>
              <a:rPr lang="en-US" altLang="ja-JP" dirty="0">
                <a:ea typeface="ＭＳ Ｐゴシック" charset="0"/>
              </a:rPr>
              <a:t>s DOM if match on</a:t>
            </a:r>
            <a:br>
              <a:rPr lang="en-US" altLang="ja-JP" dirty="0">
                <a:ea typeface="ＭＳ Ｐゴシック" charset="0"/>
              </a:rPr>
            </a:br>
            <a:r>
              <a:rPr lang="en-US" altLang="ja-JP" dirty="0">
                <a:ea typeface="ＭＳ Ｐゴシック" charset="0"/>
              </a:rPr>
              <a:t>		</a:t>
            </a:r>
            <a:r>
              <a:rPr lang="en-US" altLang="ja-JP" sz="2600" b="1" dirty="0">
                <a:ea typeface="ＭＳ Ｐゴシック" charset="0"/>
              </a:rPr>
              <a:t>(scheme,   domain,  port)</a:t>
            </a:r>
          </a:p>
          <a:p>
            <a:pPr marL="520700" lvl="1" indent="-233363"/>
            <a:endParaRPr lang="en-US" dirty="0">
              <a:ea typeface="ＭＳ Ｐゴシック" charset="0"/>
            </a:endParaRPr>
          </a:p>
          <a:p>
            <a:pPr>
              <a:buFont typeface="Wingdings" charset="0"/>
              <a:buNone/>
            </a:pPr>
            <a:r>
              <a:rPr lang="en-US" dirty="0">
                <a:ea typeface="ＭＳ Ｐゴシック" charset="0"/>
                <a:cs typeface="ＭＳ Ｐゴシック" charset="0"/>
              </a:rPr>
              <a:t>Review:   Same Original Policy (SOP) for cookies: </a:t>
            </a:r>
          </a:p>
          <a:p>
            <a:pPr marL="520700" lvl="1" indent="-233363">
              <a:lnSpc>
                <a:spcPts val="3400"/>
              </a:lnSpc>
              <a:spcBef>
                <a:spcPts val="1200"/>
              </a:spcBef>
            </a:pPr>
            <a:r>
              <a:rPr lang="en-US" dirty="0">
                <a:ea typeface="ＭＳ Ｐゴシック" charset="0"/>
              </a:rPr>
              <a:t> Based on:      </a:t>
            </a:r>
            <a:r>
              <a:rPr lang="en-US" sz="2600" b="1" dirty="0">
                <a:ea typeface="ＭＳ Ｐゴシック" charset="0"/>
              </a:rPr>
              <a:t>([scheme],  domain,  </a:t>
            </a:r>
            <a:r>
              <a:rPr lang="en-US" sz="2600" b="1" i="1" dirty="0">
                <a:ea typeface="ＭＳ Ｐゴシック" charset="0"/>
              </a:rPr>
              <a:t>path</a:t>
            </a:r>
            <a:r>
              <a:rPr lang="en-US" sz="2600" b="1" dirty="0">
                <a:ea typeface="ＭＳ Ｐゴシック" charset="0"/>
              </a:rPr>
              <a:t>)</a:t>
            </a:r>
          </a:p>
        </p:txBody>
      </p:sp>
      <p:grpSp>
        <p:nvGrpSpPr>
          <p:cNvPr id="6149" name="Group 6"/>
          <p:cNvGrpSpPr>
            <a:grpSpLocks/>
          </p:cNvGrpSpPr>
          <p:nvPr/>
        </p:nvGrpSpPr>
        <p:grpSpPr bwMode="auto">
          <a:xfrm>
            <a:off x="2590800" y="3638550"/>
            <a:ext cx="1085604" cy="776447"/>
            <a:chOff x="2209800" y="4984376"/>
            <a:chExt cx="1085323" cy="1035761"/>
          </a:xfrm>
        </p:grpSpPr>
        <p:sp>
          <p:nvSpPr>
            <p:cNvPr id="6151" name="TextBox 4"/>
            <p:cNvSpPr txBox="1">
              <a:spLocks noChangeArrowheads="1"/>
            </p:cNvSpPr>
            <p:nvPr/>
          </p:nvSpPr>
          <p:spPr bwMode="auto">
            <a:xfrm>
              <a:off x="2209800" y="5486400"/>
              <a:ext cx="1085323" cy="53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t>optional</a:t>
              </a:r>
            </a:p>
          </p:txBody>
        </p:sp>
        <p:sp>
          <p:nvSpPr>
            <p:cNvPr id="6152" name="Freeform 5"/>
            <p:cNvSpPr>
              <a:spLocks noChangeArrowheads="1"/>
            </p:cNvSpPr>
            <p:nvPr/>
          </p:nvSpPr>
          <p:spPr bwMode="auto">
            <a:xfrm>
              <a:off x="2761129" y="4984376"/>
              <a:ext cx="519953" cy="573742"/>
            </a:xfrm>
            <a:custGeom>
              <a:avLst/>
              <a:gdLst>
                <a:gd name="T0" fmla="*/ 0 w 519953"/>
                <a:gd name="T1" fmla="*/ 573742 h 573742"/>
                <a:gd name="T2" fmla="*/ 394447 w 519953"/>
                <a:gd name="T3" fmla="*/ 340659 h 573742"/>
                <a:gd name="T4" fmla="*/ 519953 w 519953"/>
                <a:gd name="T5" fmla="*/ 0 h 573742"/>
                <a:gd name="T6" fmla="*/ 0 60000 65536"/>
                <a:gd name="T7" fmla="*/ 0 60000 65536"/>
                <a:gd name="T8" fmla="*/ 0 60000 65536"/>
                <a:gd name="T9" fmla="*/ 0 w 519953"/>
                <a:gd name="T10" fmla="*/ 0 h 573742"/>
                <a:gd name="T11" fmla="*/ 519953 w 519953"/>
                <a:gd name="T12" fmla="*/ 573742 h 573742"/>
              </a:gdLst>
              <a:ahLst/>
              <a:cxnLst>
                <a:cxn ang="T6">
                  <a:pos x="T0" y="T1"/>
                </a:cxn>
                <a:cxn ang="T7">
                  <a:pos x="T2" y="T3"/>
                </a:cxn>
                <a:cxn ang="T8">
                  <a:pos x="T4" y="T5"/>
                </a:cxn>
              </a:cxnLst>
              <a:rect l="T9" t="T10" r="T11" b="T12"/>
              <a:pathLst>
                <a:path w="519953" h="573742">
                  <a:moveTo>
                    <a:pt x="0" y="573742"/>
                  </a:moveTo>
                  <a:cubicBezTo>
                    <a:pt x="153894" y="505012"/>
                    <a:pt x="307788" y="436283"/>
                    <a:pt x="394447" y="340659"/>
                  </a:cubicBezTo>
                  <a:cubicBezTo>
                    <a:pt x="481106" y="245035"/>
                    <a:pt x="500529" y="122517"/>
                    <a:pt x="519953" y="0"/>
                  </a:cubicBezTo>
                </a:path>
              </a:pathLst>
            </a:custGeom>
            <a:noFill/>
            <a:ln w="38100">
              <a:solidFill>
                <a:srgbClr val="CC33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lstStyle/>
            <a:p>
              <a:endParaRPr lang="en-US"/>
            </a:p>
          </p:txBody>
        </p:sp>
      </p:grpSp>
      <p:sp>
        <p:nvSpPr>
          <p:cNvPr id="6150" name="Rectangle 9"/>
          <p:cNvSpPr>
            <a:spLocks noChangeArrowheads="1"/>
          </p:cNvSpPr>
          <p:nvPr/>
        </p:nvSpPr>
        <p:spPr bwMode="auto">
          <a:xfrm>
            <a:off x="1981200" y="4686300"/>
            <a:ext cx="5410200" cy="457200"/>
          </a:xfrm>
          <a:prstGeom prst="rect">
            <a:avLst/>
          </a:prstGeom>
          <a:noFill/>
          <a:ln w="12700">
            <a:solidFill>
              <a:schemeClr val="tx1"/>
            </a:solidFill>
            <a:round/>
            <a:headEnd/>
            <a:tailEnd type="triangle" w="lg" len="me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2400"/>
              <a:t>scheme://domain:port/path?params</a:t>
            </a:r>
          </a:p>
        </p:txBody>
      </p:sp>
    </p:spTree>
    <p:extLst>
      <p:ext uri="{BB962C8B-B14F-4D97-AF65-F5344CB8AC3E}">
        <p14:creationId xmlns:p14="http://schemas.microsoft.com/office/powerpoint/2010/main" val="36614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88939" y="57150"/>
            <a:ext cx="8364537" cy="332185"/>
          </a:xfrm>
        </p:spPr>
        <p:txBody>
          <a:bodyPr>
            <a:normAutofit fontScale="90000"/>
          </a:bodyPr>
          <a:lstStyle/>
          <a:p>
            <a:r>
              <a:rPr lang="en-US" sz="3200" dirty="0">
                <a:latin typeface="Tahoma" charset="0"/>
                <a:ea typeface="ＭＳ Ｐゴシック" charset="0"/>
                <a:cs typeface="ＭＳ Ｐゴシック" charset="0"/>
              </a:rPr>
              <a:t>Example 2:  bad explanation</a:t>
            </a:r>
          </a:p>
        </p:txBody>
      </p:sp>
      <p:sp>
        <p:nvSpPr>
          <p:cNvPr id="21506" name="TextBox 45"/>
          <p:cNvSpPr txBox="1">
            <a:spLocks noChangeArrowheads="1"/>
          </p:cNvSpPr>
          <p:nvPr/>
        </p:nvSpPr>
        <p:spPr bwMode="auto">
          <a:xfrm>
            <a:off x="533401" y="3731418"/>
            <a:ext cx="8220075"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Attacker can abuse explanation causing bad user decisions.</a:t>
            </a:r>
          </a:p>
          <a:p>
            <a:pPr eaLnBrk="1" hangingPunct="1"/>
            <a:endParaRPr lang="en-US" sz="2400" b="1"/>
          </a:p>
          <a:p>
            <a:pPr eaLnBrk="1" hangingPunct="1"/>
            <a:r>
              <a:rPr lang="en-US" sz="2400"/>
              <a:t>Used by Conficker spread through USB drives.</a:t>
            </a:r>
          </a:p>
        </p:txBody>
      </p:sp>
      <p:pic>
        <p:nvPicPr>
          <p:cNvPr id="2150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38" y="1303734"/>
            <a:ext cx="3065462" cy="224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TextBox 2"/>
          <p:cNvSpPr txBox="1">
            <a:spLocks noChangeArrowheads="1"/>
          </p:cNvSpPr>
          <p:nvPr/>
        </p:nvSpPr>
        <p:spPr bwMode="auto">
          <a:xfrm>
            <a:off x="2733676" y="895350"/>
            <a:ext cx="282912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AutoPlay dialog in Vista</a:t>
            </a:r>
          </a:p>
        </p:txBody>
      </p:sp>
    </p:spTree>
    <p:extLst>
      <p:ext uri="{BB962C8B-B14F-4D97-AF65-F5344CB8AC3E}">
        <p14:creationId xmlns:p14="http://schemas.microsoft.com/office/powerpoint/2010/main" val="195240770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8939" y="190500"/>
            <a:ext cx="8364537" cy="332185"/>
          </a:xfrm>
        </p:spPr>
        <p:txBody>
          <a:bodyPr>
            <a:normAutofit fontScale="90000"/>
          </a:bodyPr>
          <a:lstStyle/>
          <a:p>
            <a:r>
              <a:rPr lang="en-US" sz="3200">
                <a:latin typeface="Tahoma" charset="0"/>
                <a:ea typeface="ＭＳ Ｐゴシック" charset="0"/>
                <a:cs typeface="ＭＳ Ｐゴシック" charset="0"/>
              </a:rPr>
              <a:t>A better design</a:t>
            </a:r>
          </a:p>
        </p:txBody>
      </p:sp>
      <p:sp>
        <p:nvSpPr>
          <p:cNvPr id="23554" name="TextBox 45"/>
          <p:cNvSpPr txBox="1">
            <a:spLocks noChangeArrowheads="1"/>
          </p:cNvSpPr>
          <p:nvPr/>
        </p:nvSpPr>
        <p:spPr bwMode="auto">
          <a:xfrm>
            <a:off x="1704976" y="4329112"/>
            <a:ext cx="64246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Windows 7 AutoPlay removed the auto-run option </a:t>
            </a:r>
            <a:endParaRPr lang="en-US" b="1"/>
          </a:p>
        </p:txBody>
      </p:sp>
      <p:pic>
        <p:nvPicPr>
          <p:cNvPr id="23555" name="Picture 8"/>
          <p:cNvPicPr>
            <a:picLocks noChangeAspect="1"/>
          </p:cNvPicPr>
          <p:nvPr/>
        </p:nvPicPr>
        <p:blipFill>
          <a:blip r:embed="rId2">
            <a:extLst>
              <a:ext uri="{28A0092B-C50C-407E-A947-70E740481C1C}">
                <a14:useLocalDpi xmlns:a14="http://schemas.microsoft.com/office/drawing/2010/main" val="0"/>
              </a:ext>
            </a:extLst>
          </a:blip>
          <a:srcRect l="4474" t="6583" r="6480" b="7861"/>
          <a:stretch>
            <a:fillRect/>
          </a:stretch>
        </p:blipFill>
        <p:spPr bwMode="auto">
          <a:xfrm>
            <a:off x="2819400" y="1359694"/>
            <a:ext cx="4191000" cy="2226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121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657600" y="971550"/>
            <a:ext cx="5393263"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1">
                    <a:lumMod val="75000"/>
                    <a:lumOff val="25000"/>
                  </a:schemeClr>
                </a:solidFill>
              </a:rPr>
              <a:t>… back to Web security</a:t>
            </a:r>
          </a:p>
        </p:txBody>
      </p:sp>
      <p:cxnSp>
        <p:nvCxnSpPr>
          <p:cNvPr id="11" name="Straight Connector 10"/>
          <p:cNvCxnSpPr/>
          <p:nvPr/>
        </p:nvCxnSpPr>
        <p:spPr>
          <a:xfrm>
            <a:off x="4224865" y="2190750"/>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ctrTitle"/>
          </p:nvPr>
        </p:nvSpPr>
        <p:spPr>
          <a:xfrm>
            <a:off x="3886200" y="2535772"/>
            <a:ext cx="5029200" cy="1905000"/>
          </a:xfrm>
        </p:spPr>
        <p:txBody>
          <a:bodyPr anchor="t">
            <a:noAutofit/>
          </a:bodyPr>
          <a:lstStyle/>
          <a:p>
            <a:pPr algn="l"/>
            <a:r>
              <a:rPr lang="en-US" sz="3600" dirty="0">
                <a:solidFill>
                  <a:schemeClr val="tx1">
                    <a:lumMod val="75000"/>
                    <a:lumOff val="25000"/>
                  </a:schemeClr>
                </a:solidFill>
              </a:rPr>
              <a:t>Session Management and User Authentication on the Web</a:t>
            </a: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1700280" y="543240"/>
              <a:ext cx="360" cy="360"/>
            </p14:xfrm>
          </p:contentPart>
        </mc:Choice>
        <mc:Fallback xmlns="">
          <p:pic>
            <p:nvPicPr>
              <p:cNvPr id="13" name="Ink 12"/>
              <p:cNvPicPr/>
              <p:nvPr/>
            </p:nvPicPr>
            <p:blipFill/>
            <p:spPr/>
          </p:pic>
        </mc:Fallback>
      </mc:AlternateContent>
      <p:pic>
        <p:nvPicPr>
          <p:cNvPr id="14" name="Picture 13" descr="log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3813246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Tahoma" charset="0"/>
                <a:ea typeface="ＭＳ Ｐゴシック" charset="0"/>
                <a:cs typeface="ＭＳ Ｐゴシック" charset="0"/>
              </a:rPr>
              <a:t>Sessions</a:t>
            </a:r>
          </a:p>
        </p:txBody>
      </p:sp>
      <p:sp>
        <p:nvSpPr>
          <p:cNvPr id="33794" name="Content Placeholder 2" descr="Rectangle: Click to edit Master text styles&#10;Second level&#10;Third level&#10;Fourth level&#10;Fifth level"/>
          <p:cNvSpPr>
            <a:spLocks noGrp="1"/>
          </p:cNvSpPr>
          <p:nvPr>
            <p:ph idx="1"/>
          </p:nvPr>
        </p:nvSpPr>
        <p:spPr/>
        <p:txBody>
          <a:bodyPr>
            <a:normAutofit/>
          </a:bodyPr>
          <a:lstStyle/>
          <a:p>
            <a:pPr marL="0" indent="0">
              <a:buNone/>
            </a:pPr>
            <a:r>
              <a:rPr lang="en-US" dirty="0">
                <a:ea typeface="ＭＳ Ｐゴシック" charset="0"/>
                <a:cs typeface="ＭＳ Ｐゴシック" charset="0"/>
              </a:rPr>
              <a:t>A sequence of requests and responses from one browser </a:t>
            </a:r>
            <a:br>
              <a:rPr lang="en-US" dirty="0">
                <a:ea typeface="ＭＳ Ｐゴシック" charset="0"/>
                <a:cs typeface="ＭＳ Ｐゴシック" charset="0"/>
              </a:rPr>
            </a:br>
            <a:r>
              <a:rPr lang="en-US" dirty="0">
                <a:ea typeface="ＭＳ Ｐゴシック" charset="0"/>
                <a:cs typeface="ＭＳ Ｐゴシック" charset="0"/>
              </a:rPr>
              <a:t>to one (or more) sites</a:t>
            </a:r>
          </a:p>
          <a:p>
            <a:pPr lvl="1"/>
            <a:r>
              <a:rPr lang="en-US" dirty="0">
                <a:ea typeface="ＭＳ Ｐゴシック" charset="0"/>
              </a:rPr>
              <a:t>Session can be long  (e.g. Gmail) or short</a:t>
            </a:r>
          </a:p>
          <a:p>
            <a:pPr lvl="1">
              <a:spcBef>
                <a:spcPts val="800"/>
              </a:spcBef>
            </a:pPr>
            <a:r>
              <a:rPr lang="en-US" dirty="0">
                <a:ea typeface="ＭＳ Ｐゴシック" charset="0"/>
              </a:rPr>
              <a:t>without session </a:t>
            </a:r>
            <a:r>
              <a:rPr lang="en-US" dirty="0" err="1">
                <a:ea typeface="ＭＳ Ｐゴシック" charset="0"/>
              </a:rPr>
              <a:t>mgmt</a:t>
            </a:r>
            <a:r>
              <a:rPr lang="en-US" dirty="0">
                <a:ea typeface="ＭＳ Ｐゴシック" charset="0"/>
              </a:rPr>
              <a:t>:</a:t>
            </a:r>
            <a:br>
              <a:rPr lang="en-US" dirty="0">
                <a:ea typeface="ＭＳ Ｐゴシック" charset="0"/>
              </a:rPr>
            </a:br>
            <a:r>
              <a:rPr lang="en-US" dirty="0">
                <a:ea typeface="ＭＳ Ｐゴシック" charset="0"/>
              </a:rPr>
              <a:t>	 	users would have to constantly re-authenticate</a:t>
            </a:r>
          </a:p>
          <a:p>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Session </a:t>
            </a:r>
            <a:r>
              <a:rPr lang="en-US" dirty="0" err="1">
                <a:ea typeface="ＭＳ Ｐゴシック" charset="0"/>
                <a:cs typeface="ＭＳ Ｐゴシック" charset="0"/>
              </a:rPr>
              <a:t>mgmt</a:t>
            </a:r>
            <a:r>
              <a:rPr lang="en-US" dirty="0">
                <a:ea typeface="ＭＳ Ｐゴシック" charset="0"/>
                <a:cs typeface="ＭＳ Ｐゴシック" charset="0"/>
              </a:rPr>
              <a:t>:    </a:t>
            </a:r>
            <a:r>
              <a:rPr lang="en-US" dirty="0">
                <a:ea typeface="ＭＳ Ｐゴシック" charset="0"/>
              </a:rPr>
              <a:t>authorize user once;</a:t>
            </a:r>
          </a:p>
          <a:p>
            <a:pPr lvl="1"/>
            <a:r>
              <a:rPr lang="en-US" dirty="0">
                <a:ea typeface="ＭＳ Ｐゴシック" charset="0"/>
              </a:rPr>
              <a:t>All subsequent requests are tied to user</a:t>
            </a:r>
          </a:p>
          <a:p>
            <a:pPr lvl="1"/>
            <a:endParaRPr lang="en-US" dirty="0">
              <a:ea typeface="ＭＳ Ｐゴシック" charset="0"/>
            </a:endParaRPr>
          </a:p>
        </p:txBody>
      </p:sp>
    </p:spTree>
    <p:extLst>
      <p:ext uri="{BB962C8B-B14F-4D97-AF65-F5344CB8AC3E}">
        <p14:creationId xmlns:p14="http://schemas.microsoft.com/office/powerpoint/2010/main" val="294349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Tahoma" charset="0"/>
                <a:ea typeface="ＭＳ Ｐゴシック" charset="0"/>
                <a:cs typeface="ＭＳ Ｐゴシック" charset="0"/>
              </a:rPr>
              <a:t>Pre-history:   HTTP auth</a:t>
            </a:r>
          </a:p>
        </p:txBody>
      </p:sp>
      <p:sp>
        <p:nvSpPr>
          <p:cNvPr id="7172" name="TextBox 4"/>
          <p:cNvSpPr txBox="1">
            <a:spLocks noChangeArrowheads="1"/>
          </p:cNvSpPr>
          <p:nvPr/>
        </p:nvSpPr>
        <p:spPr bwMode="auto">
          <a:xfrm>
            <a:off x="457200" y="971550"/>
            <a:ext cx="8229600"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939925" algn="l"/>
              </a:tabLst>
              <a:defRPr sz="2000">
                <a:solidFill>
                  <a:schemeClr val="tx1"/>
                </a:solidFill>
                <a:latin typeface="Tahoma" charset="0"/>
                <a:ea typeface="ＭＳ Ｐゴシック" charset="0"/>
                <a:cs typeface="ＭＳ Ｐゴシック" charset="0"/>
              </a:defRPr>
            </a:lvl1pPr>
            <a:lvl2pPr marL="742950" indent="-285750" eaLnBrk="0" hangingPunct="0">
              <a:tabLst>
                <a:tab pos="1939925" algn="l"/>
              </a:tabLst>
              <a:defRPr sz="2000">
                <a:solidFill>
                  <a:schemeClr val="tx1"/>
                </a:solidFill>
                <a:latin typeface="Tahoma" charset="0"/>
                <a:ea typeface="ＭＳ Ｐゴシック" charset="0"/>
              </a:defRPr>
            </a:lvl2pPr>
            <a:lvl3pPr marL="1143000" indent="-228600" eaLnBrk="0" hangingPunct="0">
              <a:tabLst>
                <a:tab pos="1939925" algn="l"/>
              </a:tabLst>
              <a:defRPr sz="2000">
                <a:solidFill>
                  <a:schemeClr val="tx1"/>
                </a:solidFill>
                <a:latin typeface="Tahoma" charset="0"/>
                <a:ea typeface="ＭＳ Ｐゴシック" charset="0"/>
              </a:defRPr>
            </a:lvl3pPr>
            <a:lvl4pPr marL="1600200" indent="-228600" eaLnBrk="0" hangingPunct="0">
              <a:tabLst>
                <a:tab pos="1939925" algn="l"/>
              </a:tabLst>
              <a:defRPr sz="2000">
                <a:solidFill>
                  <a:schemeClr val="tx1"/>
                </a:solidFill>
                <a:latin typeface="Tahoma" charset="0"/>
                <a:ea typeface="ＭＳ Ｐゴシック" charset="0"/>
              </a:defRPr>
            </a:lvl4pPr>
            <a:lvl5pPr marL="2057400" indent="-228600" eaLnBrk="0" hangingPunct="0">
              <a:tabLst>
                <a:tab pos="1939925" algn="l"/>
              </a:tabLst>
              <a:defRPr sz="2000">
                <a:solidFill>
                  <a:schemeClr val="tx1"/>
                </a:solidFill>
                <a:latin typeface="Tahoma" charset="0"/>
                <a:ea typeface="ＭＳ Ｐゴシック" charset="0"/>
              </a:defRPr>
            </a:lvl5pPr>
            <a:lvl6pPr marL="25146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6pPr>
            <a:lvl7pPr marL="29718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7pPr>
            <a:lvl8pPr marL="34290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8pPr>
            <a:lvl9pPr marL="38862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9pPr>
          </a:lstStyle>
          <a:p>
            <a:pPr eaLnBrk="1" hangingPunct="1"/>
            <a:r>
              <a:rPr lang="en-US" dirty="0"/>
              <a:t>HTTP request:	</a:t>
            </a:r>
            <a:r>
              <a:rPr lang="en-US" dirty="0">
                <a:solidFill>
                  <a:srgbClr val="002060"/>
                </a:solidFill>
              </a:rPr>
              <a:t>GET   /</a:t>
            </a:r>
            <a:r>
              <a:rPr lang="en-US" dirty="0" err="1">
                <a:solidFill>
                  <a:srgbClr val="002060"/>
                </a:solidFill>
              </a:rPr>
              <a:t>index.html</a:t>
            </a:r>
            <a:endParaRPr lang="en-US" dirty="0">
              <a:solidFill>
                <a:srgbClr val="002060"/>
              </a:solidFill>
            </a:endParaRPr>
          </a:p>
          <a:p>
            <a:pPr eaLnBrk="1" hangingPunct="1">
              <a:spcBef>
                <a:spcPts val="1200"/>
              </a:spcBef>
            </a:pPr>
            <a:r>
              <a:rPr lang="en-US" dirty="0"/>
              <a:t>HTTP response contains:</a:t>
            </a:r>
          </a:p>
          <a:p>
            <a:pPr eaLnBrk="1" hangingPunct="1">
              <a:spcBef>
                <a:spcPts val="600"/>
              </a:spcBef>
            </a:pPr>
            <a:r>
              <a:rPr lang="en-US" dirty="0"/>
              <a:t>       </a:t>
            </a:r>
            <a:r>
              <a:rPr lang="en-US" b="1" dirty="0">
                <a:solidFill>
                  <a:srgbClr val="002060"/>
                </a:solidFill>
              </a:rPr>
              <a:t>WWW-Authenticate:  Basic realm="Password Required</a:t>
            </a:r>
            <a:r>
              <a:rPr lang="ja-JP" altLang="en-US" b="1" dirty="0">
                <a:solidFill>
                  <a:srgbClr val="002060"/>
                </a:solidFill>
              </a:rPr>
              <a:t>“</a:t>
            </a:r>
            <a:endParaRPr lang="en-US" altLang="ja-JP" b="1" dirty="0">
              <a:solidFill>
                <a:srgbClr val="002060"/>
              </a:solidFill>
            </a:endParaRP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Browsers sends hashed password on all subsequent HTTP requests:</a:t>
            </a:r>
          </a:p>
          <a:p>
            <a:pPr eaLnBrk="1" hangingPunct="1">
              <a:spcBef>
                <a:spcPts val="600"/>
              </a:spcBef>
            </a:pPr>
            <a:r>
              <a:rPr lang="en-US" dirty="0"/>
              <a:t>       </a:t>
            </a:r>
            <a:r>
              <a:rPr lang="en-US" b="1" dirty="0">
                <a:solidFill>
                  <a:srgbClr val="002060"/>
                </a:solidFill>
              </a:rPr>
              <a:t>Authorization:  Basic ZGFddfibzsdfgkjheczI1NXRleHQ=</a:t>
            </a:r>
          </a:p>
        </p:txBody>
      </p:sp>
      <p:pic>
        <p:nvPicPr>
          <p:cNvPr id="2" name="Picture 1">
            <a:extLst>
              <a:ext uri="{FF2B5EF4-FFF2-40B4-BE49-F238E27FC236}">
                <a16:creationId xmlns:a16="http://schemas.microsoft.com/office/drawing/2014/main" id="{C0062385-1256-DF4E-9B79-120A458DD6F7}"/>
              </a:ext>
            </a:extLst>
          </p:cNvPr>
          <p:cNvPicPr>
            <a:picLocks noChangeAspect="1"/>
          </p:cNvPicPr>
          <p:nvPr/>
        </p:nvPicPr>
        <p:blipFill>
          <a:blip r:embed="rId2"/>
          <a:stretch>
            <a:fillRect/>
          </a:stretch>
        </p:blipFill>
        <p:spPr>
          <a:xfrm>
            <a:off x="2438400" y="2331877"/>
            <a:ext cx="3416300" cy="1821023"/>
          </a:xfrm>
          <a:prstGeom prst="rect">
            <a:avLst/>
          </a:prstGeom>
        </p:spPr>
      </p:pic>
    </p:spTree>
    <p:extLst>
      <p:ext uri="{BB962C8B-B14F-4D97-AF65-F5344CB8AC3E}">
        <p14:creationId xmlns:p14="http://schemas.microsoft.com/office/powerpoint/2010/main" val="2870555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Tahoma" charset="0"/>
                <a:ea typeface="ＭＳ Ｐゴシック" charset="0"/>
                <a:cs typeface="ＭＳ Ｐゴシック" charset="0"/>
              </a:rPr>
              <a:t>HTTP auth problems</a:t>
            </a:r>
          </a:p>
        </p:txBody>
      </p:sp>
      <p:sp>
        <p:nvSpPr>
          <p:cNvPr id="35842" name="Content Placeholder 2" descr="Rectangle: Click to edit Master text styles&#10;Second level&#10;Third level&#10;Fourth level&#10;Fifth level"/>
          <p:cNvSpPr>
            <a:spLocks noGrp="1"/>
          </p:cNvSpPr>
          <p:nvPr>
            <p:ph idx="1"/>
          </p:nvPr>
        </p:nvSpPr>
        <p:spPr>
          <a:xfrm>
            <a:off x="228600" y="971550"/>
            <a:ext cx="8915400" cy="3886200"/>
          </a:xfrm>
        </p:spPr>
        <p:txBody>
          <a:bodyPr>
            <a:normAutofit lnSpcReduction="10000"/>
          </a:bodyPr>
          <a:lstStyle/>
          <a:p>
            <a:pPr marL="0" indent="0">
              <a:buNone/>
            </a:pPr>
            <a:r>
              <a:rPr lang="en-US" dirty="0">
                <a:ea typeface="ＭＳ Ｐゴシック" charset="0"/>
                <a:cs typeface="ＭＳ Ｐゴシック" charset="0"/>
              </a:rPr>
              <a:t>Hardly used in commercial sites:</a:t>
            </a:r>
          </a:p>
          <a:p>
            <a:pPr>
              <a:spcBef>
                <a:spcPts val="2400"/>
              </a:spcBef>
            </a:pPr>
            <a:r>
              <a:rPr lang="en-US" dirty="0">
                <a:ea typeface="ＭＳ Ｐゴシック" charset="0"/>
              </a:rPr>
              <a:t>User cannot log out other than by closing browser</a:t>
            </a:r>
          </a:p>
          <a:p>
            <a:pPr lvl="1">
              <a:spcBef>
                <a:spcPts val="600"/>
              </a:spcBef>
            </a:pPr>
            <a:r>
              <a:rPr lang="en-US" dirty="0">
                <a:ea typeface="ＭＳ Ｐゴシック" charset="0"/>
              </a:rPr>
              <a:t>What if user has multiple accounts?  </a:t>
            </a:r>
            <a:br>
              <a:rPr lang="en-US" dirty="0">
                <a:ea typeface="ＭＳ Ｐゴシック" charset="0"/>
              </a:rPr>
            </a:br>
            <a:r>
              <a:rPr lang="en-US" dirty="0">
                <a:ea typeface="ＭＳ Ｐゴシック" charset="0"/>
              </a:rPr>
              <a:t>multiple users on same machine?</a:t>
            </a:r>
          </a:p>
          <a:p>
            <a:pPr>
              <a:spcBef>
                <a:spcPts val="2400"/>
              </a:spcBef>
            </a:pPr>
            <a:r>
              <a:rPr lang="en-US" dirty="0">
                <a:ea typeface="ＭＳ Ｐゴシック" charset="0"/>
              </a:rPr>
              <a:t>Site cannot customize password dialog</a:t>
            </a:r>
          </a:p>
          <a:p>
            <a:pPr>
              <a:spcBef>
                <a:spcPts val="2400"/>
              </a:spcBef>
            </a:pPr>
            <a:r>
              <a:rPr lang="en-US" dirty="0">
                <a:ea typeface="ＭＳ Ｐゴシック" charset="0"/>
              </a:rPr>
              <a:t>Confusing dialog to users </a:t>
            </a:r>
          </a:p>
          <a:p>
            <a:pPr>
              <a:spcBef>
                <a:spcPts val="2400"/>
              </a:spcBef>
            </a:pPr>
            <a:r>
              <a:rPr lang="en-US" dirty="0">
                <a:ea typeface="ＭＳ Ｐゴシック" charset="0"/>
              </a:rPr>
              <a:t>Easily spoofed</a:t>
            </a:r>
          </a:p>
        </p:txBody>
      </p:sp>
      <p:sp>
        <p:nvSpPr>
          <p:cNvPr id="2" name="TextBox 1">
            <a:extLst>
              <a:ext uri="{FF2B5EF4-FFF2-40B4-BE49-F238E27FC236}">
                <a16:creationId xmlns:a16="http://schemas.microsoft.com/office/drawing/2014/main" id="{01854A32-FEFF-2241-BDA3-B45122DB56DD}"/>
              </a:ext>
            </a:extLst>
          </p:cNvPr>
          <p:cNvSpPr txBox="1"/>
          <p:nvPr/>
        </p:nvSpPr>
        <p:spPr>
          <a:xfrm>
            <a:off x="6019800" y="4095750"/>
            <a:ext cx="2095445" cy="523220"/>
          </a:xfrm>
          <a:prstGeom prst="rect">
            <a:avLst/>
          </a:prstGeom>
          <a:noFill/>
        </p:spPr>
        <p:txBody>
          <a:bodyPr wrap="none" rtlCol="0">
            <a:spAutoFit/>
          </a:bodyPr>
          <a:lstStyle/>
          <a:p>
            <a:r>
              <a:rPr lang="en-US" sz="2800" dirty="0"/>
              <a:t>Do not use …</a:t>
            </a:r>
          </a:p>
        </p:txBody>
      </p:sp>
    </p:spTree>
    <p:extLst>
      <p:ext uri="{BB962C8B-B14F-4D97-AF65-F5344CB8AC3E}">
        <p14:creationId xmlns:p14="http://schemas.microsoft.com/office/powerpoint/2010/main" val="30476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Session tokens</a:t>
            </a:r>
          </a:p>
        </p:txBody>
      </p:sp>
      <p:grpSp>
        <p:nvGrpSpPr>
          <p:cNvPr id="37890" name="Group 36"/>
          <p:cNvGrpSpPr>
            <a:grpSpLocks/>
          </p:cNvGrpSpPr>
          <p:nvPr/>
        </p:nvGrpSpPr>
        <p:grpSpPr bwMode="auto">
          <a:xfrm>
            <a:off x="381000" y="971551"/>
            <a:ext cx="1219200" cy="3555206"/>
            <a:chOff x="381000" y="1736725"/>
            <a:chExt cx="1219200" cy="4740275"/>
          </a:xfrm>
        </p:grpSpPr>
        <p:sp>
          <p:nvSpPr>
            <p:cNvPr id="1323012" name="Rectangle 4"/>
            <p:cNvSpPr>
              <a:spLocks noChangeArrowheads="1"/>
            </p:cNvSpPr>
            <p:nvPr/>
          </p:nvSpPr>
          <p:spPr bwMode="auto">
            <a:xfrm>
              <a:off x="381000" y="2133600"/>
              <a:ext cx="1219200" cy="4343400"/>
            </a:xfrm>
            <a:prstGeom prst="rect">
              <a:avLst/>
            </a:prstGeom>
            <a:solidFill>
              <a:schemeClr val="accent1"/>
            </a:solidFill>
            <a:ln w="12700" algn="ctr">
              <a:solidFill>
                <a:schemeClr val="tx1"/>
              </a:solidFill>
              <a:miter lim="800000"/>
              <a:headEnd/>
              <a:tailEnd type="none" w="lg" len="med"/>
            </a:ln>
            <a:effectLst/>
          </p:spPr>
          <p:txBody>
            <a:bodyPr wrap="none" anchor="ctr"/>
            <a:lstStyle/>
            <a:p>
              <a:pPr>
                <a:defRPr/>
              </a:pPr>
              <a:endParaRPr lang="en-US">
                <a:ea typeface="+mn-ea"/>
                <a:cs typeface="+mn-cs"/>
              </a:endParaRPr>
            </a:p>
          </p:txBody>
        </p:sp>
        <p:sp>
          <p:nvSpPr>
            <p:cNvPr id="1323015" name="Text Box 7"/>
            <p:cNvSpPr txBox="1">
              <a:spLocks noChangeArrowheads="1"/>
            </p:cNvSpPr>
            <p:nvPr/>
          </p:nvSpPr>
          <p:spPr bwMode="auto">
            <a:xfrm>
              <a:off x="457200" y="1736725"/>
              <a:ext cx="963049" cy="492443"/>
            </a:xfrm>
            <a:prstGeom prst="rect">
              <a:avLst/>
            </a:prstGeom>
            <a:noFill/>
            <a:ln w="12700" algn="ctr">
              <a:noFill/>
              <a:miter lim="800000"/>
              <a:headEnd/>
              <a:tailEnd type="none" w="lg" len="med"/>
            </a:ln>
            <a:effectLst/>
          </p:spPr>
          <p:txBody>
            <a:bodyPr wrap="none">
              <a:spAutoFit/>
            </a:bodyPr>
            <a:lstStyle/>
            <a:p>
              <a:pPr>
                <a:defRPr/>
              </a:pPr>
              <a:r>
                <a:rPr lang="en-US">
                  <a:ea typeface="+mn-ea"/>
                  <a:cs typeface="+mn-cs"/>
                </a:rPr>
                <a:t>Browser</a:t>
              </a:r>
            </a:p>
          </p:txBody>
        </p:sp>
      </p:grpSp>
      <p:sp>
        <p:nvSpPr>
          <p:cNvPr id="1323013" name="Rectangle 5"/>
          <p:cNvSpPr>
            <a:spLocks noChangeArrowheads="1"/>
          </p:cNvSpPr>
          <p:nvPr/>
        </p:nvSpPr>
        <p:spPr bwMode="auto">
          <a:xfrm>
            <a:off x="7315200" y="1257300"/>
            <a:ext cx="1219200" cy="3257550"/>
          </a:xfrm>
          <a:prstGeom prst="rect">
            <a:avLst/>
          </a:prstGeom>
          <a:solidFill>
            <a:schemeClr val="accent1"/>
          </a:solidFill>
          <a:ln w="12700" algn="ctr">
            <a:solidFill>
              <a:schemeClr val="tx1"/>
            </a:solidFill>
            <a:miter lim="800000"/>
            <a:headEnd/>
            <a:tailEnd type="none" w="lg" len="med"/>
          </a:ln>
          <a:effectLst/>
        </p:spPr>
        <p:txBody>
          <a:bodyPr wrap="none" anchor="ctr"/>
          <a:lstStyle/>
          <a:p>
            <a:pPr>
              <a:defRPr/>
            </a:pPr>
            <a:endParaRPr lang="en-US">
              <a:solidFill>
                <a:schemeClr val="bg1"/>
              </a:solidFill>
              <a:ea typeface="+mn-ea"/>
              <a:cs typeface="+mn-cs"/>
            </a:endParaRPr>
          </a:p>
        </p:txBody>
      </p:sp>
      <p:grpSp>
        <p:nvGrpSpPr>
          <p:cNvPr id="37892" name="Group 53"/>
          <p:cNvGrpSpPr>
            <a:grpSpLocks/>
          </p:cNvGrpSpPr>
          <p:nvPr/>
        </p:nvGrpSpPr>
        <p:grpSpPr bwMode="auto">
          <a:xfrm>
            <a:off x="1600200" y="1125126"/>
            <a:ext cx="5715000" cy="856134"/>
            <a:chOff x="1600200" y="1652297"/>
            <a:chExt cx="5715000" cy="1141970"/>
          </a:xfrm>
        </p:grpSpPr>
        <p:cxnSp>
          <p:nvCxnSpPr>
            <p:cNvPr id="37908" name="Straight Arrow Connector 39"/>
            <p:cNvCxnSpPr>
              <a:cxnSpLocks noChangeShapeType="1"/>
            </p:cNvCxnSpPr>
            <p:nvPr/>
          </p:nvCxnSpPr>
          <p:spPr bwMode="auto">
            <a:xfrm>
              <a:off x="1600200" y="2133600"/>
              <a:ext cx="51054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909" name="TextBox 40"/>
            <p:cNvSpPr txBox="1">
              <a:spLocks noChangeArrowheads="1"/>
            </p:cNvSpPr>
            <p:nvPr/>
          </p:nvSpPr>
          <p:spPr bwMode="auto">
            <a:xfrm>
              <a:off x="2057400" y="1652297"/>
              <a:ext cx="1869948" cy="53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GET /</a:t>
              </a:r>
              <a:r>
                <a:rPr lang="en-US" dirty="0" err="1">
                  <a:latin typeface="+mn-lt"/>
                </a:rPr>
                <a:t>index.html</a:t>
              </a:r>
              <a:endParaRPr lang="en-US" dirty="0">
                <a:latin typeface="+mn-lt"/>
              </a:endParaRPr>
            </a:p>
          </p:txBody>
        </p:sp>
        <p:cxnSp>
          <p:nvCxnSpPr>
            <p:cNvPr id="37910" name="Straight Arrow Connector 42"/>
            <p:cNvCxnSpPr>
              <a:cxnSpLocks noChangeShapeType="1"/>
            </p:cNvCxnSpPr>
            <p:nvPr/>
          </p:nvCxnSpPr>
          <p:spPr bwMode="auto">
            <a:xfrm rot="10800000" flipV="1">
              <a:off x="2079662" y="2362215"/>
              <a:ext cx="5235538" cy="1"/>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911" name="TextBox 43"/>
            <p:cNvSpPr txBox="1">
              <a:spLocks noChangeArrowheads="1"/>
            </p:cNvSpPr>
            <p:nvPr/>
          </p:nvSpPr>
          <p:spPr bwMode="auto">
            <a:xfrm>
              <a:off x="3811997" y="2260573"/>
              <a:ext cx="3248906" cy="53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set anonymous session token</a:t>
              </a:r>
            </a:p>
          </p:txBody>
        </p:sp>
      </p:grpSp>
      <p:grpSp>
        <p:nvGrpSpPr>
          <p:cNvPr id="5" name="Group 54"/>
          <p:cNvGrpSpPr>
            <a:grpSpLocks/>
          </p:cNvGrpSpPr>
          <p:nvPr/>
        </p:nvGrpSpPr>
        <p:grpSpPr bwMode="auto">
          <a:xfrm>
            <a:off x="1600200" y="2006239"/>
            <a:ext cx="5105400" cy="707886"/>
            <a:chOff x="1600200" y="2827543"/>
            <a:chExt cx="5105400" cy="943662"/>
          </a:xfrm>
        </p:grpSpPr>
        <p:cxnSp>
          <p:nvCxnSpPr>
            <p:cNvPr id="37906" name="Straight Arrow Connector 45"/>
            <p:cNvCxnSpPr>
              <a:cxnSpLocks noChangeShapeType="1"/>
            </p:cNvCxnSpPr>
            <p:nvPr/>
          </p:nvCxnSpPr>
          <p:spPr bwMode="auto">
            <a:xfrm>
              <a:off x="1600200" y="3299182"/>
              <a:ext cx="51054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907" name="TextBox 46"/>
            <p:cNvSpPr txBox="1">
              <a:spLocks noChangeArrowheads="1"/>
            </p:cNvSpPr>
            <p:nvPr/>
          </p:nvSpPr>
          <p:spPr bwMode="auto">
            <a:xfrm>
              <a:off x="2057400" y="2827543"/>
              <a:ext cx="2877085" cy="94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GET /</a:t>
              </a:r>
              <a:r>
                <a:rPr lang="en-US" dirty="0" err="1">
                  <a:latin typeface="+mn-lt"/>
                </a:rPr>
                <a:t>books.html</a:t>
              </a:r>
              <a:endParaRPr lang="en-US" dirty="0">
                <a:latin typeface="+mn-lt"/>
              </a:endParaRPr>
            </a:p>
            <a:p>
              <a:pPr eaLnBrk="1" hangingPunct="1"/>
              <a:r>
                <a:rPr lang="en-US" dirty="0">
                  <a:latin typeface="+mn-lt"/>
                </a:rPr>
                <a:t>anonymous session token</a:t>
              </a:r>
            </a:p>
          </p:txBody>
        </p:sp>
      </p:grpSp>
      <p:grpSp>
        <p:nvGrpSpPr>
          <p:cNvPr id="6" name="Group 55"/>
          <p:cNvGrpSpPr>
            <a:grpSpLocks/>
          </p:cNvGrpSpPr>
          <p:nvPr/>
        </p:nvGrpSpPr>
        <p:grpSpPr bwMode="auto">
          <a:xfrm>
            <a:off x="1600200" y="2724150"/>
            <a:ext cx="5715000" cy="1088208"/>
            <a:chOff x="1600200" y="3733830"/>
            <a:chExt cx="5715002" cy="1450758"/>
          </a:xfrm>
        </p:grpSpPr>
        <p:cxnSp>
          <p:nvCxnSpPr>
            <p:cNvPr id="37902" name="Straight Arrow Connector 47"/>
            <p:cNvCxnSpPr>
              <a:cxnSpLocks noChangeShapeType="1"/>
            </p:cNvCxnSpPr>
            <p:nvPr/>
          </p:nvCxnSpPr>
          <p:spPr bwMode="auto">
            <a:xfrm>
              <a:off x="1600200" y="4241765"/>
              <a:ext cx="51054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903" name="TextBox 48"/>
            <p:cNvSpPr txBox="1">
              <a:spLocks noChangeArrowheads="1"/>
            </p:cNvSpPr>
            <p:nvPr/>
          </p:nvSpPr>
          <p:spPr bwMode="auto">
            <a:xfrm>
              <a:off x="2079662" y="3733830"/>
              <a:ext cx="3930629" cy="94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POST /do-login</a:t>
              </a:r>
            </a:p>
            <a:p>
              <a:pPr eaLnBrk="1" hangingPunct="1"/>
              <a:r>
                <a:rPr lang="en-US" dirty="0">
                  <a:latin typeface="+mn-lt"/>
                </a:rPr>
                <a:t>Username, password, and 2</a:t>
              </a:r>
              <a:r>
                <a:rPr lang="en-US" baseline="30000" dirty="0">
                  <a:latin typeface="+mn-lt"/>
                </a:rPr>
                <a:t>nd</a:t>
              </a:r>
              <a:r>
                <a:rPr lang="en-US" dirty="0">
                  <a:latin typeface="+mn-lt"/>
                </a:rPr>
                <a:t> factor</a:t>
              </a:r>
            </a:p>
          </p:txBody>
        </p:sp>
        <p:cxnSp>
          <p:nvCxnSpPr>
            <p:cNvPr id="37904" name="Straight Arrow Connector 49"/>
            <p:cNvCxnSpPr>
              <a:cxnSpLocks noChangeShapeType="1"/>
            </p:cNvCxnSpPr>
            <p:nvPr/>
          </p:nvCxnSpPr>
          <p:spPr bwMode="auto">
            <a:xfrm rot="10800000" flipV="1">
              <a:off x="2133601" y="4728963"/>
              <a:ext cx="5181601" cy="1"/>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905" name="TextBox 50"/>
            <p:cNvSpPr txBox="1">
              <a:spLocks noChangeArrowheads="1"/>
            </p:cNvSpPr>
            <p:nvPr/>
          </p:nvSpPr>
          <p:spPr bwMode="auto">
            <a:xfrm>
              <a:off x="3048000" y="4651176"/>
              <a:ext cx="3912525" cy="53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latin typeface="+mn-lt"/>
                </a:rPr>
                <a:t>elevate to a logged-in session token</a:t>
              </a:r>
            </a:p>
          </p:txBody>
        </p:sp>
      </p:grpSp>
      <p:grpSp>
        <p:nvGrpSpPr>
          <p:cNvPr id="7" name="Group 56"/>
          <p:cNvGrpSpPr>
            <a:grpSpLocks/>
          </p:cNvGrpSpPr>
          <p:nvPr/>
        </p:nvGrpSpPr>
        <p:grpSpPr bwMode="auto">
          <a:xfrm>
            <a:off x="1600200" y="3921264"/>
            <a:ext cx="5105400" cy="707886"/>
            <a:chOff x="1600200" y="5214396"/>
            <a:chExt cx="5105400" cy="943662"/>
          </a:xfrm>
        </p:grpSpPr>
        <p:cxnSp>
          <p:nvCxnSpPr>
            <p:cNvPr id="37900" name="Straight Arrow Connector 51"/>
            <p:cNvCxnSpPr>
              <a:cxnSpLocks noChangeShapeType="1"/>
            </p:cNvCxnSpPr>
            <p:nvPr/>
          </p:nvCxnSpPr>
          <p:spPr bwMode="auto">
            <a:xfrm>
              <a:off x="1600200" y="5737582"/>
              <a:ext cx="51054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901" name="TextBox 52"/>
            <p:cNvSpPr txBox="1">
              <a:spLocks noChangeArrowheads="1"/>
            </p:cNvSpPr>
            <p:nvPr/>
          </p:nvSpPr>
          <p:spPr bwMode="auto">
            <a:xfrm>
              <a:off x="2133600" y="5214396"/>
              <a:ext cx="2628243" cy="94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POST /checkout</a:t>
              </a:r>
            </a:p>
            <a:p>
              <a:pPr eaLnBrk="1" hangingPunct="1"/>
              <a:r>
                <a:rPr lang="en-US" dirty="0">
                  <a:latin typeface="+mn-lt"/>
                </a:rPr>
                <a:t>logged-in session token</a:t>
              </a:r>
            </a:p>
          </p:txBody>
        </p:sp>
      </p:grpSp>
      <p:sp>
        <p:nvSpPr>
          <p:cNvPr id="58" name="Rounded Rectangular Callout 57"/>
          <p:cNvSpPr>
            <a:spLocks noChangeArrowheads="1"/>
          </p:cNvSpPr>
          <p:nvPr/>
        </p:nvSpPr>
        <p:spPr bwMode="auto">
          <a:xfrm>
            <a:off x="7391401" y="2550318"/>
            <a:ext cx="1490663" cy="973932"/>
          </a:xfrm>
          <a:prstGeom prst="wedgeRoundRectCallout">
            <a:avLst>
              <a:gd name="adj1" fmla="val -80561"/>
              <a:gd name="adj2" fmla="val 14108"/>
              <a:gd name="adj3" fmla="val 16667"/>
            </a:avLst>
          </a:prstGeom>
          <a:solidFill>
            <a:schemeClr val="accent6">
              <a:lumMod val="75000"/>
            </a:schemeClr>
          </a:solidFill>
          <a:ln w="12700">
            <a:solidFill>
              <a:schemeClr val="tx1"/>
            </a:solidFill>
            <a:round/>
            <a:headEnd/>
            <a:tailEnd type="triangle" w="lg" len="med"/>
          </a:ln>
        </p:spPr>
        <p:txBody>
          <a:bodyPr wrap="none"/>
          <a:lstStyle/>
          <a:p>
            <a:pPr algn="ctr"/>
            <a:r>
              <a:rPr lang="en-US" b="1" dirty="0">
                <a:solidFill>
                  <a:srgbClr val="FFFFFF"/>
                </a:solidFill>
              </a:rPr>
              <a:t>check </a:t>
            </a:r>
            <a:br>
              <a:rPr lang="en-US" b="1" dirty="0">
                <a:solidFill>
                  <a:srgbClr val="FFFFFF"/>
                </a:solidFill>
              </a:rPr>
            </a:br>
            <a:r>
              <a:rPr lang="en-US" b="1" dirty="0">
                <a:solidFill>
                  <a:srgbClr val="FFFFFF"/>
                </a:solidFill>
              </a:rPr>
              <a:t>credentials</a:t>
            </a:r>
          </a:p>
          <a:p>
            <a:pPr algn="ctr"/>
            <a:r>
              <a:rPr lang="en-US" b="1" dirty="0">
                <a:solidFill>
                  <a:srgbClr val="FFFFFF"/>
                </a:solidFill>
              </a:rPr>
              <a:t>(crypto course)</a:t>
            </a:r>
          </a:p>
        </p:txBody>
      </p:sp>
      <p:sp>
        <p:nvSpPr>
          <p:cNvPr id="59" name="Rounded Rectangular Callout 58"/>
          <p:cNvSpPr>
            <a:spLocks noChangeArrowheads="1"/>
          </p:cNvSpPr>
          <p:nvPr/>
        </p:nvSpPr>
        <p:spPr bwMode="auto">
          <a:xfrm>
            <a:off x="7424737" y="3981450"/>
            <a:ext cx="1490663" cy="802481"/>
          </a:xfrm>
          <a:prstGeom prst="wedgeRoundRectCallout">
            <a:avLst>
              <a:gd name="adj1" fmla="val -86710"/>
              <a:gd name="adj2" fmla="val -10915"/>
              <a:gd name="adj3" fmla="val 16667"/>
            </a:avLst>
          </a:prstGeom>
          <a:solidFill>
            <a:srgbClr val="E46C0A"/>
          </a:solidFill>
          <a:ln w="12700">
            <a:solidFill>
              <a:schemeClr val="tx1"/>
            </a:solidFill>
            <a:round/>
            <a:headEnd/>
            <a:tailEnd type="triangle" w="lg" len="med"/>
          </a:ln>
        </p:spPr>
        <p:txBody>
          <a:bodyPr wrap="none"/>
          <a:lstStyle/>
          <a:p>
            <a:pPr algn="ctr"/>
            <a:r>
              <a:rPr lang="en-US" b="1" dirty="0">
                <a:solidFill>
                  <a:srgbClr val="FFFFFF"/>
                </a:solidFill>
              </a:rPr>
              <a:t>Validate</a:t>
            </a:r>
          </a:p>
          <a:p>
            <a:pPr algn="ctr"/>
            <a:r>
              <a:rPr lang="en-US" b="1" dirty="0">
                <a:solidFill>
                  <a:srgbClr val="FFFFFF"/>
                </a:solidFill>
              </a:rPr>
              <a:t>token</a:t>
            </a:r>
          </a:p>
        </p:txBody>
      </p:sp>
      <p:sp>
        <p:nvSpPr>
          <p:cNvPr id="2" name="TextBox 1"/>
          <p:cNvSpPr txBox="1"/>
          <p:nvPr/>
        </p:nvSpPr>
        <p:spPr>
          <a:xfrm>
            <a:off x="7467600" y="907018"/>
            <a:ext cx="973419" cy="369332"/>
          </a:xfrm>
          <a:prstGeom prst="rect">
            <a:avLst/>
          </a:prstGeom>
          <a:noFill/>
        </p:spPr>
        <p:txBody>
          <a:bodyPr wrap="none" rtlCol="0">
            <a:spAutoFit/>
          </a:bodyPr>
          <a:lstStyle/>
          <a:p>
            <a:r>
              <a:rPr lang="en-US" dirty="0"/>
              <a:t>web site</a:t>
            </a:r>
          </a:p>
        </p:txBody>
      </p:sp>
    </p:spTree>
    <p:extLst>
      <p:ext uri="{BB962C8B-B14F-4D97-AF65-F5344CB8AC3E}">
        <p14:creationId xmlns:p14="http://schemas.microsoft.com/office/powerpoint/2010/main" val="279645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fontScale="90000"/>
          </a:bodyPr>
          <a:lstStyle/>
          <a:p>
            <a:r>
              <a:rPr lang="en-US" sz="3600">
                <a:latin typeface="Tahoma" charset="0"/>
                <a:ea typeface="ＭＳ Ｐゴシック" charset="0"/>
                <a:cs typeface="ＭＳ Ｐゴシック" charset="0"/>
              </a:rPr>
              <a:t>Storing session tokens:  </a:t>
            </a:r>
            <a:br>
              <a:rPr lang="en-US" sz="3600">
                <a:latin typeface="Tahoma" charset="0"/>
                <a:ea typeface="ＭＳ Ｐゴシック" charset="0"/>
                <a:cs typeface="ＭＳ Ｐゴシック" charset="0"/>
              </a:rPr>
            </a:br>
            <a:r>
              <a:rPr lang="en-US" sz="3600">
                <a:latin typeface="Tahoma" charset="0"/>
                <a:ea typeface="ＭＳ Ｐゴシック" charset="0"/>
                <a:cs typeface="ＭＳ Ｐゴシック" charset="0"/>
              </a:rPr>
              <a:t>	</a:t>
            </a:r>
            <a:r>
              <a:rPr lang="en-US" sz="3200">
                <a:latin typeface="Tahoma" charset="0"/>
                <a:ea typeface="ＭＳ Ｐゴシック" charset="0"/>
                <a:cs typeface="ＭＳ Ｐゴシック" charset="0"/>
              </a:rPr>
              <a:t>Lots of options   </a:t>
            </a:r>
            <a:r>
              <a:rPr lang="en-US" sz="2800">
                <a:latin typeface="Tahoma" charset="0"/>
                <a:ea typeface="ＭＳ Ｐゴシック" charset="0"/>
                <a:cs typeface="ＭＳ Ｐゴシック" charset="0"/>
              </a:rPr>
              <a:t>(but none are perfect)</a:t>
            </a:r>
          </a:p>
        </p:txBody>
      </p:sp>
      <p:sp>
        <p:nvSpPr>
          <p:cNvPr id="38914" name="Content Placeholder 2" descr="Rectangle: Click to edit Master text styles&#10;Second level&#10;Third level&#10;Fourth level&#10;Fifth level"/>
          <p:cNvSpPr>
            <a:spLocks noGrp="1"/>
          </p:cNvSpPr>
          <p:nvPr>
            <p:ph idx="1"/>
          </p:nvPr>
        </p:nvSpPr>
        <p:spPr>
          <a:xfrm>
            <a:off x="304800" y="1047750"/>
            <a:ext cx="8686800" cy="3867150"/>
          </a:xfrm>
        </p:spPr>
        <p:txBody>
          <a:bodyPr>
            <a:normAutofit/>
          </a:bodyPr>
          <a:lstStyle/>
          <a:p>
            <a:pPr marL="0" indent="0">
              <a:buNone/>
            </a:pPr>
            <a:r>
              <a:rPr lang="en-US" dirty="0">
                <a:ea typeface="ＭＳ Ｐゴシック" charset="0"/>
                <a:cs typeface="ＭＳ Ｐゴシック" charset="0"/>
              </a:rPr>
              <a:t>Browser cookie:</a:t>
            </a:r>
          </a:p>
          <a:p>
            <a:pPr marL="341313" indent="-341313">
              <a:buFont typeface="Wingdings" charset="0"/>
              <a:buNone/>
            </a:pPr>
            <a:r>
              <a:rPr lang="en-US" dirty="0">
                <a:ea typeface="ＭＳ Ｐゴシック" charset="0"/>
                <a:cs typeface="ＭＳ Ｐゴシック" charset="0"/>
              </a:rPr>
              <a:t>	</a:t>
            </a:r>
            <a:r>
              <a:rPr lang="en-US" dirty="0">
                <a:solidFill>
                  <a:srgbClr val="000090"/>
                </a:solidFill>
                <a:ea typeface="ＭＳ Ｐゴシック" charset="0"/>
                <a:cs typeface="ＭＳ Ｐゴシック" charset="0"/>
              </a:rPr>
              <a:t>Set-Cookie:    </a:t>
            </a:r>
            <a:r>
              <a:rPr lang="en-US" dirty="0" err="1">
                <a:solidFill>
                  <a:srgbClr val="000090"/>
                </a:solidFill>
                <a:ea typeface="ＭＳ Ｐゴシック" charset="0"/>
                <a:cs typeface="ＭＳ Ｐゴシック" charset="0"/>
              </a:rPr>
              <a:t>SessionToken</a:t>
            </a:r>
            <a:r>
              <a:rPr lang="en-US" dirty="0">
                <a:solidFill>
                  <a:srgbClr val="000090"/>
                </a:solidFill>
                <a:ea typeface="ＭＳ Ｐゴシック" charset="0"/>
                <a:cs typeface="ＭＳ Ｐゴシック" charset="0"/>
              </a:rPr>
              <a:t>=fduhye63sfdb</a:t>
            </a:r>
          </a:p>
          <a:p>
            <a:pPr marL="341313" indent="-341313"/>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Embed in all URL links:</a:t>
            </a:r>
          </a:p>
          <a:p>
            <a:pPr marL="341313" indent="-341313">
              <a:buFont typeface="Wingdings" charset="0"/>
              <a:buNone/>
            </a:pPr>
            <a:r>
              <a:rPr lang="en-US" dirty="0">
                <a:ea typeface="ＭＳ Ｐゴシック" charset="0"/>
                <a:cs typeface="ＭＳ Ｐゴシック" charset="0"/>
              </a:rPr>
              <a:t>	</a:t>
            </a:r>
            <a:r>
              <a:rPr lang="en-US" dirty="0">
                <a:solidFill>
                  <a:srgbClr val="000090"/>
                </a:solidFill>
                <a:ea typeface="ＭＳ Ｐゴシック" charset="0"/>
                <a:cs typeface="ＭＳ Ｐゴシック" charset="0"/>
              </a:rPr>
              <a:t>https://</a:t>
            </a:r>
            <a:r>
              <a:rPr lang="en-US" dirty="0" err="1">
                <a:solidFill>
                  <a:srgbClr val="000090"/>
                </a:solidFill>
                <a:ea typeface="ＭＳ Ｐゴシック" charset="0"/>
                <a:cs typeface="ＭＳ Ｐゴシック" charset="0"/>
              </a:rPr>
              <a:t>site.com</a:t>
            </a:r>
            <a:r>
              <a:rPr lang="en-US" dirty="0">
                <a:solidFill>
                  <a:srgbClr val="000090"/>
                </a:solidFill>
                <a:ea typeface="ＭＳ Ｐゴシック" charset="0"/>
                <a:cs typeface="ＭＳ Ｐゴシック" charset="0"/>
              </a:rPr>
              <a:t>/checkout ? </a:t>
            </a:r>
            <a:r>
              <a:rPr lang="en-US" dirty="0" err="1">
                <a:solidFill>
                  <a:srgbClr val="000090"/>
                </a:solidFill>
                <a:ea typeface="ＭＳ Ｐゴシック" charset="0"/>
                <a:cs typeface="ＭＳ Ｐゴシック" charset="0"/>
              </a:rPr>
              <a:t>SessionToken</a:t>
            </a:r>
            <a:r>
              <a:rPr lang="en-US" dirty="0">
                <a:solidFill>
                  <a:srgbClr val="000090"/>
                </a:solidFill>
                <a:ea typeface="ＭＳ Ｐゴシック" charset="0"/>
                <a:cs typeface="ＭＳ Ｐゴシック" charset="0"/>
              </a:rPr>
              <a:t>=kh7y3b</a:t>
            </a:r>
          </a:p>
          <a:p>
            <a:pPr marL="341313" indent="-341313">
              <a:buFont typeface="Wingdings" charset="0"/>
              <a:buNone/>
            </a:pPr>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In a hidden form field:</a:t>
            </a:r>
          </a:p>
          <a:p>
            <a:pPr marL="341313" indent="-341313">
              <a:buFont typeface="Wingdings" charset="0"/>
              <a:buNone/>
            </a:pPr>
            <a:r>
              <a:rPr lang="en-US" dirty="0">
                <a:ea typeface="ＭＳ Ｐゴシック" charset="0"/>
                <a:cs typeface="ＭＳ Ｐゴシック" charset="0"/>
              </a:rPr>
              <a:t>	</a:t>
            </a:r>
            <a:r>
              <a:rPr lang="en-US" dirty="0">
                <a:solidFill>
                  <a:srgbClr val="000090"/>
                </a:solidFill>
                <a:ea typeface="ＭＳ Ｐゴシック" charset="0"/>
                <a:cs typeface="ＭＳ Ｐゴシック" charset="0"/>
              </a:rPr>
              <a:t>&lt;input type=</a:t>
            </a:r>
            <a:r>
              <a:rPr lang="ja-JP" altLang="en-US" dirty="0">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hidden</a:t>
            </a:r>
            <a:r>
              <a:rPr lang="ja-JP" altLang="en-US" dirty="0">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 name=</a:t>
            </a:r>
            <a:r>
              <a:rPr lang="ja-JP" altLang="en-US">
                <a:solidFill>
                  <a:srgbClr val="000090"/>
                </a:solidFill>
                <a:ea typeface="ＭＳ Ｐゴシック" charset="0"/>
                <a:cs typeface="ＭＳ Ｐゴシック" charset="0"/>
              </a:rPr>
              <a:t>“</a:t>
            </a:r>
            <a:r>
              <a:rPr lang="en-US" altLang="ja-JP" dirty="0" err="1">
                <a:solidFill>
                  <a:srgbClr val="000090"/>
                </a:solidFill>
                <a:ea typeface="ＭＳ Ｐゴシック" charset="0"/>
                <a:cs typeface="ＭＳ Ｐゴシック" charset="0"/>
              </a:rPr>
              <a:t>SessionToken</a:t>
            </a:r>
            <a:r>
              <a:rPr lang="ja-JP" altLang="en-US">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 value=</a:t>
            </a:r>
            <a:r>
              <a:rPr lang="ja-JP" altLang="en-US">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uydh735</a:t>
            </a:r>
            <a:r>
              <a:rPr lang="ja-JP" altLang="en-US">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&gt;</a:t>
            </a:r>
          </a:p>
          <a:p>
            <a:pPr marL="341313" indent="-341313">
              <a:buFont typeface="Wingdings" charset="0"/>
              <a:buNone/>
            </a:pPr>
            <a:endParaRPr lang="en-US" dirty="0">
              <a:ea typeface="ＭＳ Ｐゴシック" charset="0"/>
              <a:cs typeface="ＭＳ Ｐゴシック" charset="0"/>
            </a:endParaRPr>
          </a:p>
        </p:txBody>
      </p:sp>
      <p:cxnSp>
        <p:nvCxnSpPr>
          <p:cNvPr id="38915" name="Straight Connector 4"/>
          <p:cNvCxnSpPr>
            <a:cxnSpLocks noChangeShapeType="1"/>
          </p:cNvCxnSpPr>
          <p:nvPr/>
        </p:nvCxnSpPr>
        <p:spPr bwMode="auto">
          <a:xfrm>
            <a:off x="609600" y="2189559"/>
            <a:ext cx="7772400" cy="1191"/>
          </a:xfrm>
          <a:prstGeom prst="line">
            <a:avLst/>
          </a:prstGeom>
          <a:noFill/>
          <a:ln w="3175">
            <a:solidFill>
              <a:srgbClr val="869406"/>
            </a:solidFill>
            <a:round/>
            <a:headEnd/>
            <a:tailEnd/>
          </a:ln>
          <a:extLst>
            <a:ext uri="{909E8E84-426E-40dd-AFC4-6F175D3DCCD1}">
              <a14:hiddenFill xmlns:a14="http://schemas.microsoft.com/office/drawing/2010/main" xmlns="">
                <a:noFill/>
              </a14:hiddenFill>
            </a:ext>
          </a:extLst>
        </p:spPr>
      </p:cxnSp>
      <p:cxnSp>
        <p:nvCxnSpPr>
          <p:cNvPr id="38916" name="Straight Connector 5"/>
          <p:cNvCxnSpPr>
            <a:cxnSpLocks noChangeShapeType="1"/>
          </p:cNvCxnSpPr>
          <p:nvPr/>
        </p:nvCxnSpPr>
        <p:spPr bwMode="auto">
          <a:xfrm>
            <a:off x="685800" y="3561160"/>
            <a:ext cx="7772400" cy="1190"/>
          </a:xfrm>
          <a:prstGeom prst="line">
            <a:avLst/>
          </a:prstGeom>
          <a:noFill/>
          <a:ln w="3175">
            <a:solidFill>
              <a:srgbClr val="869406"/>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547594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09600" y="57150"/>
            <a:ext cx="7772400" cy="685800"/>
          </a:xfrm>
        </p:spPr>
        <p:txBody>
          <a:bodyPr/>
          <a:lstStyle/>
          <a:p>
            <a:r>
              <a:rPr lang="en-US" sz="3600">
                <a:latin typeface="Tahoma" charset="0"/>
                <a:ea typeface="ＭＳ Ｐゴシック" charset="0"/>
                <a:cs typeface="ＭＳ Ｐゴシック" charset="0"/>
              </a:rPr>
              <a:t>Storing session tokens:   problems</a:t>
            </a:r>
            <a:endParaRPr lang="en-US" sz="2800">
              <a:latin typeface="Tahoma" charset="0"/>
              <a:ea typeface="ＭＳ Ｐゴシック" charset="0"/>
              <a:cs typeface="ＭＳ Ｐゴシック" charset="0"/>
            </a:endParaRPr>
          </a:p>
        </p:txBody>
      </p:sp>
      <p:sp>
        <p:nvSpPr>
          <p:cNvPr id="39938" name="Content Placeholder 2" descr="Rectangle: Click to edit Master text styles&#10;Second level&#10;Third level&#10;Fourth level&#10;Fifth level"/>
          <p:cNvSpPr>
            <a:spLocks noGrp="1"/>
          </p:cNvSpPr>
          <p:nvPr>
            <p:ph idx="1"/>
          </p:nvPr>
        </p:nvSpPr>
        <p:spPr>
          <a:xfrm>
            <a:off x="381000" y="895350"/>
            <a:ext cx="8382000" cy="4171950"/>
          </a:xfrm>
        </p:spPr>
        <p:txBody>
          <a:bodyPr>
            <a:normAutofit/>
          </a:bodyPr>
          <a:lstStyle/>
          <a:p>
            <a:pPr marL="0" indent="0">
              <a:buNone/>
            </a:pPr>
            <a:r>
              <a:rPr lang="en-US" dirty="0">
                <a:ea typeface="ＭＳ Ｐゴシック" charset="0"/>
                <a:cs typeface="ＭＳ Ｐゴシック" charset="0"/>
              </a:rPr>
              <a:t>Browser cookie:   browser sends cookie with every request,</a:t>
            </a:r>
            <a:br>
              <a:rPr lang="en-US" dirty="0">
                <a:ea typeface="ＭＳ Ｐゴシック" charset="0"/>
                <a:cs typeface="ＭＳ Ｐゴシック" charset="0"/>
              </a:rPr>
            </a:br>
            <a:r>
              <a:rPr lang="en-US" dirty="0">
                <a:ea typeface="ＭＳ Ｐゴシック" charset="0"/>
                <a:cs typeface="ＭＳ Ｐゴシック" charset="0"/>
              </a:rPr>
              <a:t>	even when it should not   (CSRF)       </a:t>
            </a:r>
            <a:r>
              <a:rPr lang="en-US" sz="1800" dirty="0">
                <a:ea typeface="ＭＳ Ｐゴシック" charset="0"/>
                <a:cs typeface="ＭＳ Ｐゴシック" charset="0"/>
              </a:rPr>
              <a:t>[note: </a:t>
            </a:r>
            <a:r>
              <a:rPr lang="en-US" sz="1800" dirty="0" err="1">
                <a:ea typeface="ＭＳ Ｐゴシック" charset="0"/>
                <a:cs typeface="ＭＳ Ｐゴシック" charset="0"/>
              </a:rPr>
              <a:t>SameSite</a:t>
            </a:r>
            <a:r>
              <a:rPr lang="en-US" sz="1800" dirty="0">
                <a:ea typeface="ＭＳ Ｐゴシック" charset="0"/>
                <a:cs typeface="ＭＳ Ｐゴシック" charset="0"/>
              </a:rPr>
              <a:t> attribute]</a:t>
            </a:r>
            <a:endParaRPr lang="en-US" dirty="0">
              <a:ea typeface="ＭＳ Ｐゴシック" charset="0"/>
              <a:cs typeface="ＭＳ Ｐゴシック" charset="0"/>
            </a:endParaRPr>
          </a:p>
          <a:p>
            <a:pPr marL="0" indent="0">
              <a:spcBef>
                <a:spcPts val="2000"/>
              </a:spcBef>
              <a:buNone/>
            </a:pPr>
            <a:r>
              <a:rPr lang="en-US" dirty="0">
                <a:ea typeface="ＭＳ Ｐゴシック" charset="0"/>
                <a:cs typeface="ＭＳ Ｐゴシック" charset="0"/>
              </a:rPr>
              <a:t>Embed in all URL links:     token leaks via HTTP  </a:t>
            </a:r>
            <a:r>
              <a:rPr lang="en-US" b="1" dirty="0" err="1">
                <a:solidFill>
                  <a:srgbClr val="000090"/>
                </a:solidFill>
                <a:ea typeface="ＭＳ Ｐゴシック" charset="0"/>
                <a:cs typeface="ＭＳ Ｐゴシック" charset="0"/>
              </a:rPr>
              <a:t>Referer</a:t>
            </a:r>
            <a:r>
              <a:rPr lang="en-US" dirty="0">
                <a:ea typeface="ＭＳ Ｐゴシック" charset="0"/>
                <a:cs typeface="ＭＳ Ｐゴシック" charset="0"/>
              </a:rPr>
              <a:t>  header</a:t>
            </a:r>
          </a:p>
          <a:p>
            <a:pPr marL="0" indent="0">
              <a:spcBef>
                <a:spcPts val="5000"/>
              </a:spcBef>
              <a:buNone/>
            </a:pPr>
            <a:r>
              <a:rPr lang="en-US" dirty="0">
                <a:ea typeface="ＭＳ Ｐゴシック" charset="0"/>
                <a:cs typeface="ＭＳ Ｐゴシック" charset="0"/>
              </a:rPr>
              <a:t>In a hidden form field:     does not work for long-lived sessions</a:t>
            </a:r>
          </a:p>
          <a:p>
            <a:pPr marL="341313" indent="-341313">
              <a:spcBef>
                <a:spcPts val="3000"/>
              </a:spcBef>
              <a:buFont typeface="Wingdings" charset="0"/>
              <a:buNone/>
            </a:pPr>
            <a:r>
              <a:rPr lang="en-US" dirty="0">
                <a:ea typeface="ＭＳ Ｐゴシック" charset="0"/>
                <a:cs typeface="ＭＳ Ｐゴシック" charset="0"/>
              </a:rPr>
              <a:t>Best answer:   a combination of all of the above</a:t>
            </a:r>
          </a:p>
          <a:p>
            <a:pPr marL="341313" indent="-341313">
              <a:spcBef>
                <a:spcPts val="600"/>
              </a:spcBef>
              <a:buFont typeface="Wingdings" charset="0"/>
              <a:buNone/>
            </a:pPr>
            <a:r>
              <a:rPr lang="en-US" dirty="0">
                <a:ea typeface="ＭＳ Ｐゴシック" charset="0"/>
                <a:cs typeface="ＭＳ Ｐゴシック" charset="0"/>
              </a:rPr>
              <a:t>		Supported in most frameworks</a:t>
            </a:r>
            <a:br>
              <a:rPr lang="en-US" dirty="0">
                <a:ea typeface="ＭＳ Ｐゴシック" charset="0"/>
                <a:cs typeface="ＭＳ Ｐゴシック" charset="0"/>
              </a:rPr>
            </a:br>
            <a:r>
              <a:rPr lang="en-US" dirty="0">
                <a:ea typeface="ＭＳ Ｐゴシック" charset="0"/>
                <a:cs typeface="ＭＳ Ｐゴシック" charset="0"/>
              </a:rPr>
              <a:t>		</a:t>
            </a:r>
            <a:r>
              <a:rPr lang="en-US" sz="2000" dirty="0">
                <a:ea typeface="ＭＳ Ｐゴシック" charset="0"/>
                <a:cs typeface="ＭＳ Ｐゴシック" charset="0"/>
              </a:rPr>
              <a:t>PHP ex:   </a:t>
            </a:r>
            <a:r>
              <a:rPr lang="en-US" sz="2000" b="1" dirty="0" err="1">
                <a:solidFill>
                  <a:srgbClr val="0070C0"/>
                </a:solidFill>
              </a:rPr>
              <a:t>output_add_rewrite_var</a:t>
            </a:r>
            <a:r>
              <a:rPr lang="en-US" sz="2000" b="1" dirty="0">
                <a:solidFill>
                  <a:srgbClr val="0070C0"/>
                </a:solidFill>
              </a:rPr>
              <a:t>(name, value)</a:t>
            </a:r>
            <a:endParaRPr lang="en-US" b="1" dirty="0">
              <a:solidFill>
                <a:srgbClr val="0070C0"/>
              </a:solidFill>
              <a:ea typeface="ＭＳ Ｐゴシック" charset="0"/>
              <a:cs typeface="ＭＳ Ｐゴシック" charset="0"/>
            </a:endParaRPr>
          </a:p>
        </p:txBody>
      </p:sp>
      <p:cxnSp>
        <p:nvCxnSpPr>
          <p:cNvPr id="39939" name="Straight Connector 3"/>
          <p:cNvCxnSpPr>
            <a:cxnSpLocks noChangeShapeType="1"/>
          </p:cNvCxnSpPr>
          <p:nvPr/>
        </p:nvCxnSpPr>
        <p:spPr bwMode="auto">
          <a:xfrm>
            <a:off x="457200" y="1808559"/>
            <a:ext cx="7772400" cy="1191"/>
          </a:xfrm>
          <a:prstGeom prst="line">
            <a:avLst/>
          </a:prstGeom>
          <a:noFill/>
          <a:ln w="3175">
            <a:solidFill>
              <a:srgbClr val="869406"/>
            </a:solidFill>
            <a:round/>
            <a:headEnd/>
            <a:tailEnd/>
          </a:ln>
          <a:extLst>
            <a:ext uri="{909E8E84-426E-40dd-AFC4-6F175D3DCCD1}">
              <a14:hiddenFill xmlns:a14="http://schemas.microsoft.com/office/drawing/2010/main" xmlns="">
                <a:noFill/>
              </a14:hiddenFill>
            </a:ext>
          </a:extLst>
        </p:spPr>
      </p:cxnSp>
      <p:cxnSp>
        <p:nvCxnSpPr>
          <p:cNvPr id="39940" name="Straight Connector 4"/>
          <p:cNvCxnSpPr>
            <a:cxnSpLocks noChangeShapeType="1"/>
          </p:cNvCxnSpPr>
          <p:nvPr/>
        </p:nvCxnSpPr>
        <p:spPr bwMode="auto">
          <a:xfrm>
            <a:off x="457200" y="2799160"/>
            <a:ext cx="7772400" cy="1190"/>
          </a:xfrm>
          <a:prstGeom prst="line">
            <a:avLst/>
          </a:prstGeom>
          <a:noFill/>
          <a:ln w="3175">
            <a:solidFill>
              <a:srgbClr val="869406"/>
            </a:solidFill>
            <a:round/>
            <a:headEnd/>
            <a:tailEnd/>
          </a:ln>
          <a:extLst>
            <a:ext uri="{909E8E84-426E-40dd-AFC4-6F175D3DCCD1}">
              <a14:hiddenFill xmlns:a14="http://schemas.microsoft.com/office/drawing/2010/main" xmlns="">
                <a:noFill/>
              </a14:hiddenFill>
            </a:ext>
          </a:extLst>
        </p:spPr>
      </p:cxnSp>
      <p:cxnSp>
        <p:nvCxnSpPr>
          <p:cNvPr id="39941" name="Straight Connector 5"/>
          <p:cNvCxnSpPr>
            <a:cxnSpLocks noChangeShapeType="1"/>
          </p:cNvCxnSpPr>
          <p:nvPr/>
        </p:nvCxnSpPr>
        <p:spPr bwMode="auto">
          <a:xfrm>
            <a:off x="398124" y="3486150"/>
            <a:ext cx="7772400" cy="1190"/>
          </a:xfrm>
          <a:prstGeom prst="line">
            <a:avLst/>
          </a:prstGeom>
          <a:noFill/>
          <a:ln w="3175">
            <a:solidFill>
              <a:srgbClr val="869406"/>
            </a:solidFill>
            <a:round/>
            <a:headEnd/>
            <a:tailEnd/>
          </a:ln>
          <a:extLst>
            <a:ext uri="{909E8E84-426E-40dd-AFC4-6F175D3DCCD1}">
              <a14:hiddenFill xmlns:a14="http://schemas.microsoft.com/office/drawing/2010/main" xmlns="">
                <a:noFill/>
              </a14:hiddenFill>
            </a:ext>
          </a:extLst>
        </p:spPr>
      </p:cxnSp>
      <p:sp>
        <p:nvSpPr>
          <p:cNvPr id="2" name="TextBox 1"/>
          <p:cNvSpPr txBox="1"/>
          <p:nvPr/>
        </p:nvSpPr>
        <p:spPr>
          <a:xfrm>
            <a:off x="3505200" y="2305467"/>
            <a:ext cx="3609321" cy="369332"/>
          </a:xfrm>
          <a:prstGeom prst="rect">
            <a:avLst/>
          </a:prstGeom>
          <a:noFill/>
        </p:spPr>
        <p:txBody>
          <a:bodyPr wrap="none" rtlCol="0">
            <a:spAutoFit/>
          </a:bodyPr>
          <a:lstStyle/>
          <a:p>
            <a:r>
              <a:rPr lang="en-US" dirty="0"/>
              <a:t>(or if user posts URL in a public blog)</a:t>
            </a:r>
          </a:p>
        </p:txBody>
      </p:sp>
    </p:spTree>
    <p:extLst>
      <p:ext uri="{BB962C8B-B14F-4D97-AF65-F5344CB8AC3E}">
        <p14:creationId xmlns:p14="http://schemas.microsoft.com/office/powerpoint/2010/main" val="186175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Tahoma" charset="0"/>
                <a:ea typeface="ＭＳ Ｐゴシック" charset="0"/>
                <a:cs typeface="ＭＳ Ｐゴシック" charset="0"/>
              </a:rPr>
              <a:t>The HTTP referer header</a:t>
            </a:r>
          </a:p>
        </p:txBody>
      </p:sp>
      <p:pic>
        <p:nvPicPr>
          <p:cNvPr id="4198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089" t="38608" r="57159" b="56155"/>
          <a:stretch>
            <a:fillRect/>
          </a:stretch>
        </p:blipFill>
        <p:spPr>
          <a:xfrm>
            <a:off x="152401" y="1085850"/>
            <a:ext cx="5281613" cy="628650"/>
          </a:xfrm>
          <a:noFill/>
        </p:spPr>
      </p:pic>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l="18089" t="56116" r="42328" b="37067"/>
          <a:stretch>
            <a:fillRect/>
          </a:stretch>
        </p:blipFill>
        <p:spPr bwMode="auto">
          <a:xfrm>
            <a:off x="169864" y="1764507"/>
            <a:ext cx="8918575" cy="864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type="none" w="lg" len="med"/>
              </a14:hiddenLine>
            </a:ext>
          </a:extLst>
        </p:spPr>
      </p:pic>
      <p:sp>
        <p:nvSpPr>
          <p:cNvPr id="41988" name="TextBox 6"/>
          <p:cNvSpPr txBox="1">
            <a:spLocks noChangeArrowheads="1"/>
          </p:cNvSpPr>
          <p:nvPr/>
        </p:nvSpPr>
        <p:spPr bwMode="auto">
          <a:xfrm>
            <a:off x="304800" y="3028950"/>
            <a:ext cx="748153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err="1">
                <a:latin typeface="+mn-lt"/>
              </a:rPr>
              <a:t>Referer</a:t>
            </a:r>
            <a:r>
              <a:rPr lang="en-US" sz="2400" dirty="0">
                <a:latin typeface="+mn-lt"/>
              </a:rPr>
              <a:t> leaks URL session token to 3</a:t>
            </a:r>
            <a:r>
              <a:rPr lang="en-US" sz="2400" baseline="30000" dirty="0">
                <a:latin typeface="+mn-lt"/>
              </a:rPr>
              <a:t>rd</a:t>
            </a:r>
            <a:r>
              <a:rPr lang="en-US" sz="2400" dirty="0">
                <a:latin typeface="+mn-lt"/>
              </a:rPr>
              <a:t> parties</a:t>
            </a:r>
          </a:p>
          <a:p>
            <a:pPr eaLnBrk="1" hangingPunct="1"/>
            <a:endParaRPr lang="en-US" sz="2400" dirty="0">
              <a:latin typeface="+mn-lt"/>
            </a:endParaRPr>
          </a:p>
          <a:p>
            <a:pPr eaLnBrk="1" hangingPunct="1"/>
            <a:r>
              <a:rPr lang="en-US" sz="2400" b="1" u="sng" dirty="0" err="1">
                <a:latin typeface="+mn-lt"/>
              </a:rPr>
              <a:t>Referer</a:t>
            </a:r>
            <a:r>
              <a:rPr lang="en-US" sz="2400" b="1" u="sng" dirty="0">
                <a:latin typeface="+mn-lt"/>
              </a:rPr>
              <a:t> </a:t>
            </a:r>
            <a:r>
              <a:rPr lang="en-US" sz="2400" b="1" u="sng" dirty="0" err="1">
                <a:latin typeface="+mn-lt"/>
              </a:rPr>
              <a:t>supression</a:t>
            </a:r>
            <a:r>
              <a:rPr lang="en-US" sz="2400" dirty="0">
                <a:latin typeface="+mn-lt"/>
              </a:rPr>
              <a:t>:</a:t>
            </a:r>
          </a:p>
          <a:p>
            <a:pPr marL="342900" indent="-342900" eaLnBrk="1" hangingPunct="1">
              <a:buFont typeface="Arial"/>
              <a:buChar char="•"/>
            </a:pPr>
            <a:r>
              <a:rPr lang="en-US" sz="2400" dirty="0">
                <a:latin typeface="+mn-lt"/>
              </a:rPr>
              <a:t>not sent when HTTPS site refers to an HTTP site</a:t>
            </a:r>
          </a:p>
          <a:p>
            <a:pPr marL="342900" indent="-342900" eaLnBrk="1" hangingPunct="1">
              <a:buFont typeface="Arial"/>
              <a:buChar char="•"/>
            </a:pPr>
            <a:r>
              <a:rPr lang="en-US" sz="2400" dirty="0">
                <a:latin typeface="+mn-lt"/>
              </a:rPr>
              <a:t>in HTML5:     </a:t>
            </a:r>
            <a:r>
              <a:rPr lang="en-US" dirty="0">
                <a:solidFill>
                  <a:srgbClr val="0000FF"/>
                </a:solidFill>
                <a:latin typeface="Arial"/>
                <a:cs typeface="Arial"/>
              </a:rPr>
              <a:t>&lt;a  </a:t>
            </a:r>
            <a:r>
              <a:rPr lang="en-US" b="1" dirty="0" err="1">
                <a:solidFill>
                  <a:srgbClr val="0000FF"/>
                </a:solidFill>
                <a:latin typeface="Arial"/>
                <a:cs typeface="Arial"/>
              </a:rPr>
              <a:t>rel</a:t>
            </a:r>
            <a:r>
              <a:rPr lang="en-US" b="1" dirty="0">
                <a:solidFill>
                  <a:srgbClr val="0000FF"/>
                </a:solidFill>
                <a:latin typeface="Arial"/>
                <a:cs typeface="Arial"/>
              </a:rPr>
              <a:t>=”</a:t>
            </a:r>
            <a:r>
              <a:rPr lang="en-US" b="1" dirty="0" err="1">
                <a:solidFill>
                  <a:srgbClr val="0000FF"/>
                </a:solidFill>
                <a:latin typeface="Arial"/>
                <a:cs typeface="Arial"/>
              </a:rPr>
              <a:t>noreferrer</a:t>
            </a:r>
            <a:r>
              <a:rPr lang="en-US" b="1" dirty="0">
                <a:solidFill>
                  <a:srgbClr val="0000FF"/>
                </a:solidFill>
                <a:latin typeface="Arial"/>
                <a:cs typeface="Arial"/>
              </a:rPr>
              <a:t>” </a:t>
            </a:r>
            <a:r>
              <a:rPr lang="en-US" dirty="0" err="1">
                <a:solidFill>
                  <a:srgbClr val="0000FF"/>
                </a:solidFill>
                <a:latin typeface="Arial"/>
                <a:cs typeface="Arial"/>
              </a:rPr>
              <a:t>href</a:t>
            </a:r>
            <a:r>
              <a:rPr lang="en-US" dirty="0">
                <a:solidFill>
                  <a:srgbClr val="0000FF"/>
                </a:solidFill>
                <a:latin typeface="Arial"/>
                <a:cs typeface="Arial"/>
              </a:rPr>
              <a:t>=www.example.com&gt;</a:t>
            </a:r>
          </a:p>
        </p:txBody>
      </p:sp>
    </p:spTree>
    <p:extLst>
      <p:ext uri="{BB962C8B-B14F-4D97-AF65-F5344CB8AC3E}">
        <p14:creationId xmlns:p14="http://schemas.microsoft.com/office/powerpoint/2010/main" val="19181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307207" y="2238728"/>
            <a:ext cx="4379593" cy="685800"/>
            <a:chOff x="4495800" y="3124200"/>
            <a:chExt cx="4379807" cy="685800"/>
          </a:xfrm>
        </p:grpSpPr>
        <p:sp>
          <p:nvSpPr>
            <p:cNvPr id="15" name="Rectangle 14"/>
            <p:cNvSpPr/>
            <p:nvPr/>
          </p:nvSpPr>
          <p:spPr bwMode="auto">
            <a:xfrm>
              <a:off x="4495800" y="3124200"/>
              <a:ext cx="3505371" cy="685800"/>
            </a:xfrm>
            <a:prstGeom prst="rect">
              <a:avLst/>
            </a:prstGeom>
            <a:solidFill>
              <a:schemeClr val="tx1">
                <a:lumMod val="20000"/>
                <a:lumOff val="80000"/>
                <a:alpha val="30000"/>
              </a:schemeClr>
            </a:solidFill>
            <a:ln w="12700" cap="flat" cmpd="sng" algn="ctr">
              <a:solidFill>
                <a:schemeClr val="tx1"/>
              </a:solidFill>
              <a:prstDash val="solid"/>
              <a:round/>
              <a:headEnd type="none" w="med" len="med"/>
              <a:tailEnd type="triangle" w="lg" len="med"/>
            </a:ln>
            <a:effectLst/>
          </p:spPr>
          <p:txBody>
            <a:bodyPr wrap="none"/>
            <a:lstStyle/>
            <a:p>
              <a:pPr>
                <a:defRPr/>
              </a:pPr>
              <a:endParaRPr lang="en-US">
                <a:latin typeface="Tahoma" pitchFamily="34" charset="0"/>
                <a:ea typeface="+mn-ea"/>
                <a:cs typeface="+mn-cs"/>
              </a:endParaRPr>
            </a:p>
          </p:txBody>
        </p:sp>
        <p:sp>
          <p:nvSpPr>
            <p:cNvPr id="7184" name="TextBox 15"/>
            <p:cNvSpPr txBox="1">
              <a:spLocks noChangeArrowheads="1"/>
            </p:cNvSpPr>
            <p:nvPr/>
          </p:nvSpPr>
          <p:spPr bwMode="auto">
            <a:xfrm>
              <a:off x="8042060" y="3152745"/>
              <a:ext cx="833547" cy="533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t>scope</a:t>
              </a:r>
            </a:p>
          </p:txBody>
        </p:sp>
      </p:grpSp>
      <p:sp>
        <p:nvSpPr>
          <p:cNvPr id="7170" name="Rectangle 3"/>
          <p:cNvSpPr>
            <a:spLocks noGrp="1" noChangeArrowheads="1"/>
          </p:cNvSpPr>
          <p:nvPr>
            <p:ph type="title"/>
          </p:nvPr>
        </p:nvSpPr>
        <p:spPr>
          <a:xfrm>
            <a:off x="609600" y="-19050"/>
            <a:ext cx="8229600" cy="628650"/>
          </a:xfrm>
        </p:spPr>
        <p:txBody>
          <a:bodyPr>
            <a:normAutofit fontScale="90000"/>
          </a:bodyPr>
          <a:lstStyle/>
          <a:p>
            <a:r>
              <a:rPr lang="en-US" sz="3600" dirty="0">
                <a:latin typeface="Tahoma" charset="0"/>
                <a:ea typeface="ＭＳ Ｐゴシック" charset="0"/>
                <a:cs typeface="ＭＳ Ｐゴシック" charset="0"/>
              </a:rPr>
              <a:t>Setting/deleting cookies by server</a:t>
            </a:r>
          </a:p>
        </p:txBody>
      </p:sp>
      <p:sp>
        <p:nvSpPr>
          <p:cNvPr id="7171" name="Rectangle 4" descr="Rectangle: Click to edit Master text styles&#10;Second level&#10;Third level&#10;Fourth level&#10;Fifth level"/>
          <p:cNvSpPr>
            <a:spLocks noGrp="1" noChangeArrowheads="1"/>
          </p:cNvSpPr>
          <p:nvPr>
            <p:ph type="body" idx="1"/>
          </p:nvPr>
        </p:nvSpPr>
        <p:spPr>
          <a:xfrm>
            <a:off x="304800" y="4533900"/>
            <a:ext cx="7010400" cy="628650"/>
          </a:xfrm>
        </p:spPr>
        <p:txBody>
          <a:bodyPr>
            <a:normAutofit/>
          </a:bodyPr>
          <a:lstStyle/>
          <a:p>
            <a:pPr marL="0" indent="0">
              <a:spcBef>
                <a:spcPts val="1200"/>
              </a:spcBef>
              <a:buNone/>
            </a:pPr>
            <a:r>
              <a:rPr lang="en-US" dirty="0">
                <a:latin typeface="Tahoma" charset="0"/>
                <a:ea typeface="ＭＳ Ｐゴシック" charset="0"/>
                <a:cs typeface="ＭＳ Ｐゴシック" charset="0"/>
              </a:rPr>
              <a:t>Default scope is domain and path of setting URL</a:t>
            </a:r>
            <a:endParaRPr lang="en-US" sz="2800" dirty="0">
              <a:latin typeface="Tahoma" charset="0"/>
              <a:ea typeface="ＭＳ Ｐゴシック" charset="0"/>
              <a:cs typeface="ＭＳ Ｐゴシック" charset="0"/>
            </a:endParaRPr>
          </a:p>
        </p:txBody>
      </p:sp>
      <p:sp>
        <p:nvSpPr>
          <p:cNvPr id="1373189" name="Rectangle 5"/>
          <p:cNvSpPr>
            <a:spLocks noChangeArrowheads="1"/>
          </p:cNvSpPr>
          <p:nvPr/>
        </p:nvSpPr>
        <p:spPr bwMode="auto">
          <a:xfrm>
            <a:off x="1295401" y="1040606"/>
            <a:ext cx="1128713" cy="62865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mn-lt"/>
              <a:ea typeface="+mn-ea"/>
              <a:cs typeface="+mn-cs"/>
            </a:endParaRPr>
          </a:p>
        </p:txBody>
      </p:sp>
      <p:sp>
        <p:nvSpPr>
          <p:cNvPr id="1373190" name="AutoShape 6"/>
          <p:cNvSpPr>
            <a:spLocks noChangeArrowheads="1"/>
          </p:cNvSpPr>
          <p:nvPr/>
        </p:nvSpPr>
        <p:spPr bwMode="auto">
          <a:xfrm>
            <a:off x="1395413" y="1115616"/>
            <a:ext cx="9144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chemeClr val="accent2"/>
              </a:buClr>
              <a:defRPr/>
            </a:pPr>
            <a:r>
              <a:rPr lang="en-US" b="1" dirty="0">
                <a:solidFill>
                  <a:srgbClr val="FFFFFF"/>
                </a:solidFill>
                <a:latin typeface="+mn-lt"/>
                <a:ea typeface="+mn-ea"/>
                <a:cs typeface="+mn-cs"/>
              </a:rPr>
              <a:t>Browser</a:t>
            </a:r>
          </a:p>
        </p:txBody>
      </p:sp>
      <p:sp>
        <p:nvSpPr>
          <p:cNvPr id="1373191" name="AutoShape 7"/>
          <p:cNvSpPr>
            <a:spLocks noChangeArrowheads="1"/>
          </p:cNvSpPr>
          <p:nvPr/>
        </p:nvSpPr>
        <p:spPr bwMode="auto">
          <a:xfrm>
            <a:off x="914400" y="1669256"/>
            <a:ext cx="1524000" cy="171450"/>
          </a:xfrm>
          <a:prstGeom prst="parallelogram">
            <a:avLst>
              <a:gd name="adj" fmla="val 166667"/>
            </a:avLst>
          </a:prstGeom>
          <a:solidFill>
            <a:schemeClr val="accent1"/>
          </a:solidFill>
          <a:ln w="9525">
            <a:solidFill>
              <a:schemeClr val="tx1"/>
            </a:solidFill>
            <a:miter lim="800000"/>
            <a:headEnd/>
            <a:tailEnd/>
          </a:ln>
          <a:effectLst/>
        </p:spPr>
        <p:txBody>
          <a:bodyPr wrap="none" anchor="ctr"/>
          <a:lstStyle/>
          <a:p>
            <a:pPr>
              <a:defRPr/>
            </a:pPr>
            <a:endParaRPr lang="en-US">
              <a:latin typeface="+mn-lt"/>
              <a:ea typeface="+mn-ea"/>
              <a:cs typeface="+mn-cs"/>
            </a:endParaRPr>
          </a:p>
        </p:txBody>
      </p:sp>
      <p:sp>
        <p:nvSpPr>
          <p:cNvPr id="1373192" name="Rectangle 8"/>
          <p:cNvSpPr>
            <a:spLocks noChangeArrowheads="1"/>
          </p:cNvSpPr>
          <p:nvPr/>
        </p:nvSpPr>
        <p:spPr bwMode="auto">
          <a:xfrm>
            <a:off x="914400" y="1840706"/>
            <a:ext cx="1143000" cy="1143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mn-lt"/>
              <a:ea typeface="+mn-ea"/>
              <a:cs typeface="+mn-cs"/>
            </a:endParaRPr>
          </a:p>
        </p:txBody>
      </p:sp>
      <p:sp>
        <p:nvSpPr>
          <p:cNvPr id="1373193" name="Freeform 9"/>
          <p:cNvSpPr>
            <a:spLocks/>
          </p:cNvSpPr>
          <p:nvPr/>
        </p:nvSpPr>
        <p:spPr bwMode="auto">
          <a:xfrm>
            <a:off x="2038350" y="1665685"/>
            <a:ext cx="400050" cy="289322"/>
          </a:xfrm>
          <a:custGeom>
            <a:avLst/>
            <a:gdLst/>
            <a:ahLst/>
            <a:cxnLst>
              <a:cxn ang="0">
                <a:pos x="0" y="243"/>
              </a:cxn>
              <a:cxn ang="0">
                <a:pos x="252" y="81"/>
              </a:cxn>
              <a:cxn ang="0">
                <a:pos x="249" y="0"/>
              </a:cxn>
              <a:cxn ang="0">
                <a:pos x="0" y="147"/>
              </a:cxn>
              <a:cxn ang="0">
                <a:pos x="0" y="243"/>
              </a:cxn>
            </a:cxnLst>
            <a:rect l="0" t="0" r="r" b="b"/>
            <a:pathLst>
              <a:path w="252" h="243">
                <a:moveTo>
                  <a:pt x="0" y="243"/>
                </a:moveTo>
                <a:lnTo>
                  <a:pt x="252" y="81"/>
                </a:lnTo>
                <a:lnTo>
                  <a:pt x="249" y="0"/>
                </a:lnTo>
                <a:lnTo>
                  <a:pt x="0" y="147"/>
                </a:lnTo>
                <a:lnTo>
                  <a:pt x="0" y="243"/>
                </a:lnTo>
                <a:close/>
              </a:path>
            </a:pathLst>
          </a:custGeom>
          <a:solidFill>
            <a:schemeClr val="accent1"/>
          </a:solidFill>
          <a:ln w="9525" cap="flat" cmpd="sng">
            <a:solidFill>
              <a:schemeClr val="tx1"/>
            </a:solidFill>
            <a:prstDash val="solid"/>
            <a:round/>
            <a:headEnd type="none" w="med" len="med"/>
            <a:tailEnd type="none" w="med" len="med"/>
          </a:ln>
          <a:effectLst/>
        </p:spPr>
        <p:txBody>
          <a:bodyPr anchor="ctr"/>
          <a:lstStyle/>
          <a:p>
            <a:pPr>
              <a:defRPr/>
            </a:pPr>
            <a:endParaRPr lang="en-US">
              <a:latin typeface="+mn-lt"/>
              <a:ea typeface="+mn-ea"/>
              <a:cs typeface="+mn-cs"/>
            </a:endParaRPr>
          </a:p>
        </p:txBody>
      </p:sp>
      <p:sp>
        <p:nvSpPr>
          <p:cNvPr id="1373194" name="AutoShape 10"/>
          <p:cNvSpPr>
            <a:spLocks noChangeArrowheads="1"/>
          </p:cNvSpPr>
          <p:nvPr/>
        </p:nvSpPr>
        <p:spPr bwMode="auto">
          <a:xfrm>
            <a:off x="6629400" y="983456"/>
            <a:ext cx="1219200" cy="953691"/>
          </a:xfrm>
          <a:prstGeom prst="can">
            <a:avLst>
              <a:gd name="adj" fmla="val 26074"/>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chemeClr val="accent2"/>
              </a:buClr>
              <a:defRPr/>
            </a:pPr>
            <a:r>
              <a:rPr lang="en-US" sz="2400" dirty="0">
                <a:solidFill>
                  <a:srgbClr val="FFFFFF"/>
                </a:solidFill>
                <a:latin typeface="+mn-lt"/>
                <a:ea typeface="+mn-ea"/>
                <a:cs typeface="+mn-cs"/>
              </a:rPr>
              <a:t>Server</a:t>
            </a:r>
          </a:p>
        </p:txBody>
      </p:sp>
      <p:sp>
        <p:nvSpPr>
          <p:cNvPr id="7178" name="Text Box 12"/>
          <p:cNvSpPr txBox="1">
            <a:spLocks noChangeArrowheads="1"/>
          </p:cNvSpPr>
          <p:nvPr/>
        </p:nvSpPr>
        <p:spPr bwMode="auto">
          <a:xfrm>
            <a:off x="3684823" y="895350"/>
            <a:ext cx="93933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gn="ctr">
              <a:spcBef>
                <a:spcPct val="20000"/>
              </a:spcBef>
              <a:buClr>
                <a:schemeClr val="accent2"/>
              </a:buClr>
            </a:pPr>
            <a:r>
              <a:rPr lang="en-US" dirty="0">
                <a:solidFill>
                  <a:srgbClr val="808000"/>
                </a:solidFill>
              </a:rPr>
              <a:t>GET …</a:t>
            </a:r>
          </a:p>
        </p:txBody>
      </p:sp>
      <p:sp>
        <p:nvSpPr>
          <p:cNvPr id="7179" name="Text Box 14"/>
          <p:cNvSpPr txBox="1">
            <a:spLocks noChangeArrowheads="1"/>
          </p:cNvSpPr>
          <p:nvPr/>
        </p:nvSpPr>
        <p:spPr bwMode="auto">
          <a:xfrm>
            <a:off x="2667000" y="1403449"/>
            <a:ext cx="6019800" cy="3034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1371600" algn="l"/>
              </a:tabLst>
              <a:defRPr sz="2000">
                <a:solidFill>
                  <a:schemeClr val="tx1"/>
                </a:solidFill>
                <a:latin typeface="Tahoma" charset="0"/>
                <a:ea typeface="ＭＳ Ｐゴシック" charset="0"/>
                <a:cs typeface="ＭＳ Ｐゴシック" charset="0"/>
              </a:defRPr>
            </a:lvl1pPr>
            <a:lvl2pPr marL="742950" indent="-285750" eaLnBrk="0" hangingPunct="0">
              <a:tabLst>
                <a:tab pos="1371600" algn="l"/>
              </a:tabLst>
              <a:defRPr sz="2000">
                <a:solidFill>
                  <a:schemeClr val="tx1"/>
                </a:solidFill>
                <a:latin typeface="Tahoma" charset="0"/>
                <a:ea typeface="ＭＳ Ｐゴシック" charset="0"/>
              </a:defRPr>
            </a:lvl2pPr>
            <a:lvl3pPr marL="1143000" indent="-228600" eaLnBrk="0" hangingPunct="0">
              <a:tabLst>
                <a:tab pos="1371600" algn="l"/>
              </a:tabLst>
              <a:defRPr sz="2000">
                <a:solidFill>
                  <a:schemeClr val="tx1"/>
                </a:solidFill>
                <a:latin typeface="Tahoma" charset="0"/>
                <a:ea typeface="ＭＳ Ｐゴシック" charset="0"/>
              </a:defRPr>
            </a:lvl3pPr>
            <a:lvl4pPr marL="1600200" indent="-228600" eaLnBrk="0" hangingPunct="0">
              <a:tabLst>
                <a:tab pos="1371600" algn="l"/>
              </a:tabLst>
              <a:defRPr sz="2000">
                <a:solidFill>
                  <a:schemeClr val="tx1"/>
                </a:solidFill>
                <a:latin typeface="Tahoma" charset="0"/>
                <a:ea typeface="ＭＳ Ｐゴシック" charset="0"/>
              </a:defRPr>
            </a:lvl4pPr>
            <a:lvl5pPr marL="2057400" indent="-228600" eaLnBrk="0" hangingPunct="0">
              <a:tabLst>
                <a:tab pos="1371600" algn="l"/>
              </a:tabLst>
              <a:defRPr sz="2000">
                <a:solidFill>
                  <a:schemeClr val="tx1"/>
                </a:solidFill>
                <a:latin typeface="Tahoma" charset="0"/>
                <a:ea typeface="ＭＳ Ｐゴシック" charset="0"/>
              </a:defRPr>
            </a:lvl5pPr>
            <a:lvl6pPr marL="2514600" indent="-228600" eaLnBrk="0" fontAlgn="base" hangingPunct="0">
              <a:spcBef>
                <a:spcPct val="0"/>
              </a:spcBef>
              <a:spcAft>
                <a:spcPct val="0"/>
              </a:spcAft>
              <a:tabLst>
                <a:tab pos="1371600" algn="l"/>
              </a:tabLst>
              <a:defRPr sz="2000">
                <a:solidFill>
                  <a:schemeClr val="tx1"/>
                </a:solidFill>
                <a:latin typeface="Tahoma" charset="0"/>
                <a:ea typeface="ＭＳ Ｐゴシック" charset="0"/>
              </a:defRPr>
            </a:lvl6pPr>
            <a:lvl7pPr marL="2971800" indent="-228600" eaLnBrk="0" fontAlgn="base" hangingPunct="0">
              <a:spcBef>
                <a:spcPct val="0"/>
              </a:spcBef>
              <a:spcAft>
                <a:spcPct val="0"/>
              </a:spcAft>
              <a:tabLst>
                <a:tab pos="1371600" algn="l"/>
              </a:tabLst>
              <a:defRPr sz="2000">
                <a:solidFill>
                  <a:schemeClr val="tx1"/>
                </a:solidFill>
                <a:latin typeface="Tahoma" charset="0"/>
                <a:ea typeface="ＭＳ Ｐゴシック" charset="0"/>
              </a:defRPr>
            </a:lvl7pPr>
            <a:lvl8pPr marL="3429000" indent="-228600" eaLnBrk="0" fontAlgn="base" hangingPunct="0">
              <a:spcBef>
                <a:spcPct val="0"/>
              </a:spcBef>
              <a:spcAft>
                <a:spcPct val="0"/>
              </a:spcAft>
              <a:tabLst>
                <a:tab pos="1371600" algn="l"/>
              </a:tabLst>
              <a:defRPr sz="2000">
                <a:solidFill>
                  <a:schemeClr val="tx1"/>
                </a:solidFill>
                <a:latin typeface="Tahoma" charset="0"/>
                <a:ea typeface="ＭＳ Ｐゴシック" charset="0"/>
              </a:defRPr>
            </a:lvl8pPr>
            <a:lvl9pPr marL="3886200" indent="-228600" eaLnBrk="0" fontAlgn="base" hangingPunct="0">
              <a:spcBef>
                <a:spcPct val="0"/>
              </a:spcBef>
              <a:spcAft>
                <a:spcPct val="0"/>
              </a:spcAft>
              <a:tabLst>
                <a:tab pos="1371600" algn="l"/>
              </a:tabLst>
              <a:defRPr sz="2000">
                <a:solidFill>
                  <a:schemeClr val="tx1"/>
                </a:solidFill>
                <a:latin typeface="Tahoma" charset="0"/>
                <a:ea typeface="ＭＳ Ｐゴシック" charset="0"/>
              </a:defRPr>
            </a:lvl9pPr>
          </a:lstStyle>
          <a:p>
            <a:pPr>
              <a:spcBef>
                <a:spcPct val="20000"/>
              </a:spcBef>
              <a:buClr>
                <a:schemeClr val="accent2"/>
              </a:buClr>
            </a:pPr>
            <a:r>
              <a:rPr lang="en-US" sz="1800" dirty="0">
                <a:solidFill>
                  <a:srgbClr val="808000"/>
                </a:solidFill>
              </a:rPr>
              <a:t>HTTP Header:</a:t>
            </a:r>
          </a:p>
          <a:p>
            <a:pPr>
              <a:spcBef>
                <a:spcPct val="20000"/>
              </a:spcBef>
              <a:buClr>
                <a:schemeClr val="accent2"/>
              </a:buClr>
            </a:pPr>
            <a:r>
              <a:rPr lang="en-US" dirty="0">
                <a:solidFill>
                  <a:srgbClr val="808000"/>
                </a:solidFill>
              </a:rPr>
              <a:t>   Set-cookie:	NAME=VALUE ;</a:t>
            </a:r>
          </a:p>
          <a:p>
            <a:pPr>
              <a:spcBef>
                <a:spcPts val="1080"/>
              </a:spcBef>
              <a:buClr>
                <a:schemeClr val="accent2"/>
              </a:buClr>
            </a:pPr>
            <a:r>
              <a:rPr lang="en-US" dirty="0">
                <a:solidFill>
                  <a:srgbClr val="808000"/>
                </a:solidFill>
              </a:rPr>
              <a:t>		domain = (when to send) ;</a:t>
            </a:r>
          </a:p>
          <a:p>
            <a:pPr>
              <a:spcBef>
                <a:spcPct val="20000"/>
              </a:spcBef>
              <a:buClr>
                <a:schemeClr val="accent2"/>
              </a:buClr>
            </a:pPr>
            <a:r>
              <a:rPr lang="en-US" dirty="0">
                <a:solidFill>
                  <a:srgbClr val="808000"/>
                </a:solidFill>
              </a:rPr>
              <a:t>		path = (when to send) ;</a:t>
            </a:r>
          </a:p>
          <a:p>
            <a:pPr>
              <a:spcBef>
                <a:spcPct val="20000"/>
              </a:spcBef>
              <a:buClr>
                <a:schemeClr val="accent2"/>
              </a:buClr>
            </a:pPr>
            <a:r>
              <a:rPr lang="en-US" dirty="0">
                <a:solidFill>
                  <a:srgbClr val="808000"/>
                </a:solidFill>
              </a:rPr>
              <a:t>		secure = (only send over HTTPS) ;</a:t>
            </a:r>
          </a:p>
          <a:p>
            <a:pPr>
              <a:spcBef>
                <a:spcPct val="20000"/>
              </a:spcBef>
              <a:buClr>
                <a:schemeClr val="accent2"/>
              </a:buClr>
            </a:pPr>
            <a:r>
              <a:rPr lang="en-US" dirty="0">
                <a:solidFill>
                  <a:srgbClr val="808000"/>
                </a:solidFill>
              </a:rPr>
              <a:t>		expires = (when expires) ;</a:t>
            </a:r>
          </a:p>
          <a:p>
            <a:pPr>
              <a:spcBef>
                <a:spcPct val="20000"/>
              </a:spcBef>
              <a:buClr>
                <a:schemeClr val="accent2"/>
              </a:buClr>
            </a:pPr>
            <a:r>
              <a:rPr lang="en-US" dirty="0">
                <a:solidFill>
                  <a:srgbClr val="808000"/>
                </a:solidFill>
              </a:rPr>
              <a:t>		</a:t>
            </a:r>
            <a:r>
              <a:rPr lang="en-US" dirty="0" err="1">
                <a:solidFill>
                  <a:srgbClr val="808000"/>
                </a:solidFill>
              </a:rPr>
              <a:t>HttpOnly</a:t>
            </a:r>
            <a:r>
              <a:rPr lang="en-US" dirty="0">
                <a:solidFill>
                  <a:srgbClr val="808000"/>
                </a:solidFill>
              </a:rPr>
              <a:t> ;</a:t>
            </a:r>
          </a:p>
          <a:p>
            <a:pPr>
              <a:spcBef>
                <a:spcPct val="20000"/>
              </a:spcBef>
              <a:buClr>
                <a:schemeClr val="accent2"/>
              </a:buClr>
            </a:pPr>
            <a:r>
              <a:rPr lang="en-US" dirty="0">
                <a:solidFill>
                  <a:srgbClr val="808000"/>
                </a:solidFill>
              </a:rPr>
              <a:t>		</a:t>
            </a:r>
            <a:r>
              <a:rPr lang="en-US" dirty="0" err="1">
                <a:solidFill>
                  <a:srgbClr val="808000"/>
                </a:solidFill>
              </a:rPr>
              <a:t>SameSite</a:t>
            </a:r>
            <a:r>
              <a:rPr lang="en-US" dirty="0">
                <a:solidFill>
                  <a:srgbClr val="808000"/>
                </a:solidFill>
              </a:rPr>
              <a:t> = [lax | strict]</a:t>
            </a:r>
          </a:p>
        </p:txBody>
      </p:sp>
      <p:sp>
        <p:nvSpPr>
          <p:cNvPr id="1373210" name="Text Box 26"/>
          <p:cNvSpPr txBox="1">
            <a:spLocks noChangeArrowheads="1"/>
          </p:cNvSpPr>
          <p:nvPr/>
        </p:nvSpPr>
        <p:spPr bwMode="auto">
          <a:xfrm>
            <a:off x="762001" y="2495550"/>
            <a:ext cx="1921770" cy="646331"/>
          </a:xfrm>
          <a:prstGeom prst="rect">
            <a:avLst/>
          </a:prstGeom>
          <a:noFill/>
          <a:ln w="12700" algn="ctr">
            <a:solidFill>
              <a:schemeClr val="tx1"/>
            </a:solidFill>
            <a:miter lim="800000"/>
            <a:headEnd/>
            <a:tailEnd type="none" w="lg" len="med"/>
          </a:ln>
          <a:effectLst/>
        </p:spPr>
        <p:txBody>
          <a:bodyPr wrap="none">
            <a:spAutoFit/>
          </a:bodyPr>
          <a:lstStyle/>
          <a:p>
            <a:pPr>
              <a:defRPr/>
            </a:pPr>
            <a:r>
              <a:rPr lang="en-US" dirty="0">
                <a:latin typeface="+mn-lt"/>
                <a:ea typeface="+mn-ea"/>
                <a:cs typeface="+mn-cs"/>
              </a:rPr>
              <a:t>if expires=NULL:</a:t>
            </a:r>
          </a:p>
          <a:p>
            <a:pPr>
              <a:defRPr/>
            </a:pPr>
            <a:r>
              <a:rPr lang="en-US" dirty="0">
                <a:latin typeface="+mn-lt"/>
                <a:ea typeface="+mn-ea"/>
                <a:cs typeface="+mn-cs"/>
              </a:rPr>
              <a:t>    this session only</a:t>
            </a:r>
          </a:p>
        </p:txBody>
      </p:sp>
      <p:cxnSp>
        <p:nvCxnSpPr>
          <p:cNvPr id="7181" name="Straight Arrow Connector 24"/>
          <p:cNvCxnSpPr>
            <a:cxnSpLocks noChangeShapeType="1"/>
          </p:cNvCxnSpPr>
          <p:nvPr/>
        </p:nvCxnSpPr>
        <p:spPr bwMode="auto">
          <a:xfrm>
            <a:off x="2438400" y="1257300"/>
            <a:ext cx="4191000" cy="1191"/>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7182" name="Straight Arrow Connector 26"/>
          <p:cNvCxnSpPr>
            <a:cxnSpLocks noChangeShapeType="1"/>
          </p:cNvCxnSpPr>
          <p:nvPr/>
        </p:nvCxnSpPr>
        <p:spPr bwMode="auto">
          <a:xfrm flipH="1">
            <a:off x="2438400" y="1708249"/>
            <a:ext cx="4191000" cy="119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8" name="Text Box 26"/>
          <p:cNvSpPr txBox="1">
            <a:spLocks noChangeArrowheads="1"/>
          </p:cNvSpPr>
          <p:nvPr/>
        </p:nvSpPr>
        <p:spPr bwMode="auto">
          <a:xfrm>
            <a:off x="762000" y="3144619"/>
            <a:ext cx="2572113" cy="646331"/>
          </a:xfrm>
          <a:prstGeom prst="rect">
            <a:avLst/>
          </a:prstGeom>
          <a:noFill/>
          <a:ln w="12700" algn="ctr">
            <a:solidFill>
              <a:schemeClr val="tx1"/>
            </a:solidFill>
            <a:miter lim="800000"/>
            <a:headEnd/>
            <a:tailEnd type="none" w="lg" len="med"/>
          </a:ln>
          <a:effectLst/>
        </p:spPr>
        <p:txBody>
          <a:bodyPr wrap="none">
            <a:spAutoFit/>
          </a:bodyPr>
          <a:lstStyle/>
          <a:p>
            <a:pPr>
              <a:defRPr/>
            </a:pPr>
            <a:r>
              <a:rPr lang="en-US" dirty="0">
                <a:latin typeface="+mn-lt"/>
                <a:ea typeface="+mn-ea"/>
                <a:cs typeface="+mn-cs"/>
              </a:rPr>
              <a:t>if expires=</a:t>
            </a:r>
            <a:r>
              <a:rPr lang="en-US" dirty="0"/>
              <a:t>past date</a:t>
            </a:r>
            <a:r>
              <a:rPr lang="en-US" dirty="0">
                <a:latin typeface="+mn-lt"/>
                <a:ea typeface="+mn-ea"/>
                <a:cs typeface="+mn-cs"/>
              </a:rPr>
              <a:t>:</a:t>
            </a:r>
          </a:p>
          <a:p>
            <a:pPr>
              <a:defRPr/>
            </a:pPr>
            <a:r>
              <a:rPr lang="en-US" dirty="0"/>
              <a:t>    browser deletes cookie</a:t>
            </a:r>
            <a:endParaRPr lang="en-US" dirty="0">
              <a:latin typeface="+mn-lt"/>
              <a:ea typeface="+mn-ea"/>
              <a:cs typeface="+mn-cs"/>
            </a:endParaRPr>
          </a:p>
        </p:txBody>
      </p:sp>
      <p:grpSp>
        <p:nvGrpSpPr>
          <p:cNvPr id="9" name="Group 8"/>
          <p:cNvGrpSpPr/>
          <p:nvPr/>
        </p:nvGrpSpPr>
        <p:grpSpPr>
          <a:xfrm>
            <a:off x="5943600" y="3638550"/>
            <a:ext cx="1895616" cy="369332"/>
            <a:chOff x="5867400" y="3638550"/>
            <a:chExt cx="2908933" cy="369332"/>
          </a:xfrm>
        </p:grpSpPr>
        <p:cxnSp>
          <p:nvCxnSpPr>
            <p:cNvPr id="4" name="Straight Arrow Connector 3"/>
            <p:cNvCxnSpPr/>
            <p:nvPr/>
          </p:nvCxnSpPr>
          <p:spPr>
            <a:xfrm flipH="1">
              <a:off x="5867400" y="3844021"/>
              <a:ext cx="11429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19800" y="3638550"/>
              <a:ext cx="1856533" cy="369332"/>
            </a:xfrm>
            <a:prstGeom prst="rect">
              <a:avLst/>
            </a:prstGeom>
            <a:noFill/>
          </p:spPr>
          <p:txBody>
            <a:bodyPr wrap="none" rtlCol="0">
              <a:spAutoFit/>
            </a:bodyPr>
            <a:lstStyle/>
            <a:p>
              <a:r>
                <a:rPr lang="en-US" dirty="0"/>
                <a:t>weak XSS defense</a:t>
              </a:r>
            </a:p>
          </p:txBody>
        </p:sp>
      </p:grpSp>
      <p:grpSp>
        <p:nvGrpSpPr>
          <p:cNvPr id="12" name="Group 11"/>
          <p:cNvGrpSpPr/>
          <p:nvPr/>
        </p:nvGrpSpPr>
        <p:grpSpPr>
          <a:xfrm>
            <a:off x="7162800" y="4199486"/>
            <a:ext cx="1986826" cy="607459"/>
            <a:chOff x="7162800" y="4199486"/>
            <a:chExt cx="1986826" cy="607459"/>
          </a:xfrm>
        </p:grpSpPr>
        <p:sp>
          <p:nvSpPr>
            <p:cNvPr id="10" name="Freeform 9"/>
            <p:cNvSpPr/>
            <p:nvPr/>
          </p:nvSpPr>
          <p:spPr>
            <a:xfrm>
              <a:off x="7543800" y="4199486"/>
              <a:ext cx="585788" cy="286789"/>
            </a:xfrm>
            <a:custGeom>
              <a:avLst/>
              <a:gdLst>
                <a:gd name="connsiteX0" fmla="*/ 0 w 585788"/>
                <a:gd name="connsiteY0" fmla="*/ 1039 h 286789"/>
                <a:gd name="connsiteX1" fmla="*/ 300038 w 585788"/>
                <a:gd name="connsiteY1" fmla="*/ 43902 h 286789"/>
                <a:gd name="connsiteX2" fmla="*/ 585788 w 585788"/>
                <a:gd name="connsiteY2" fmla="*/ 286789 h 286789"/>
              </a:gdLst>
              <a:ahLst/>
              <a:cxnLst>
                <a:cxn ang="0">
                  <a:pos x="connsiteX0" y="connsiteY0"/>
                </a:cxn>
                <a:cxn ang="0">
                  <a:pos x="connsiteX1" y="connsiteY1"/>
                </a:cxn>
                <a:cxn ang="0">
                  <a:pos x="connsiteX2" y="connsiteY2"/>
                </a:cxn>
              </a:cxnLst>
              <a:rect l="l" t="t" r="r" b="b"/>
              <a:pathLst>
                <a:path w="585788" h="286789">
                  <a:moveTo>
                    <a:pt x="0" y="1039"/>
                  </a:moveTo>
                  <a:cubicBezTo>
                    <a:pt x="101203" y="-1342"/>
                    <a:pt x="202407" y="-3723"/>
                    <a:pt x="300038" y="43902"/>
                  </a:cubicBezTo>
                  <a:cubicBezTo>
                    <a:pt x="397669" y="91527"/>
                    <a:pt x="585788" y="286789"/>
                    <a:pt x="585788" y="286789"/>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62800" y="4437613"/>
              <a:ext cx="1986826" cy="369332"/>
            </a:xfrm>
            <a:prstGeom prst="rect">
              <a:avLst/>
            </a:prstGeom>
            <a:noFill/>
          </p:spPr>
          <p:txBody>
            <a:bodyPr wrap="none" rtlCol="0">
              <a:spAutoFit/>
            </a:bodyPr>
            <a:lstStyle/>
            <a:p>
              <a:r>
                <a:rPr lang="en-US" dirty="0"/>
                <a:t>weak CSRF defense</a:t>
              </a:r>
            </a:p>
          </p:txBody>
        </p:sp>
      </p:grpSp>
    </p:spTree>
    <p:extLst>
      <p:ext uri="{BB962C8B-B14F-4D97-AF65-F5344CB8AC3E}">
        <p14:creationId xmlns:p14="http://schemas.microsoft.com/office/powerpoint/2010/main" val="347837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732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1373210"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0"/>
            <a:ext cx="7772400" cy="685800"/>
          </a:xfrm>
        </p:spPr>
        <p:txBody>
          <a:bodyPr>
            <a:normAutofit fontScale="90000"/>
          </a:bodyPr>
          <a:lstStyle/>
          <a:p>
            <a:r>
              <a:rPr lang="en-US">
                <a:latin typeface="Tahoma" charset="0"/>
                <a:ea typeface="ＭＳ Ｐゴシック" charset="0"/>
                <a:cs typeface="ＭＳ Ｐゴシック" charset="0"/>
              </a:rPr>
              <a:t>The Logout Process</a:t>
            </a:r>
          </a:p>
        </p:txBody>
      </p:sp>
      <p:sp>
        <p:nvSpPr>
          <p:cNvPr id="3" name="Content Placeholder 2" descr="Rectangle: Click to edit Master text styles&#10;Second level&#10;Third level&#10;Fourth level&#10;Fifth level"/>
          <p:cNvSpPr>
            <a:spLocks noGrp="1"/>
          </p:cNvSpPr>
          <p:nvPr>
            <p:ph idx="1"/>
          </p:nvPr>
        </p:nvSpPr>
        <p:spPr>
          <a:xfrm>
            <a:off x="457200" y="895350"/>
            <a:ext cx="8382000" cy="4267200"/>
          </a:xfrm>
        </p:spPr>
        <p:txBody>
          <a:bodyPr>
            <a:normAutofit/>
          </a:bodyPr>
          <a:lstStyle/>
          <a:p>
            <a:pPr marL="0" indent="0">
              <a:buFont typeface="Wingdings" charset="0"/>
              <a:buNone/>
              <a:defRPr/>
            </a:pPr>
            <a:r>
              <a:rPr lang="en-US" dirty="0"/>
              <a:t>Web sites must provide a logout function:</a:t>
            </a:r>
          </a:p>
          <a:p>
            <a:pPr>
              <a:buFont typeface="Arial"/>
              <a:buChar char="•"/>
              <a:defRPr/>
            </a:pPr>
            <a:r>
              <a:rPr lang="en-US" dirty="0"/>
              <a:t>Functionality:  let user to login as different user</a:t>
            </a:r>
          </a:p>
          <a:p>
            <a:pPr>
              <a:buFont typeface="Arial"/>
              <a:buChar char="•"/>
              <a:defRPr/>
            </a:pPr>
            <a:r>
              <a:rPr lang="en-US" dirty="0"/>
              <a:t>Security:   prevent others from abusing account</a:t>
            </a:r>
          </a:p>
          <a:p>
            <a:pPr marL="0" indent="0">
              <a:spcBef>
                <a:spcPts val="2376"/>
              </a:spcBef>
              <a:buFont typeface="Wingdings" charset="0"/>
              <a:buNone/>
              <a:defRPr/>
            </a:pPr>
            <a:r>
              <a:rPr lang="en-US" dirty="0"/>
              <a:t>What happens during logout:</a:t>
            </a:r>
          </a:p>
          <a:p>
            <a:pPr marL="400050" lvl="1" indent="0">
              <a:buFont typeface="Wingdings" charset="0"/>
              <a:buNone/>
              <a:defRPr/>
            </a:pPr>
            <a:r>
              <a:rPr lang="en-US" dirty="0"/>
              <a:t>1.  Delete </a:t>
            </a:r>
            <a:r>
              <a:rPr lang="en-US" dirty="0" err="1"/>
              <a:t>SessionToken</a:t>
            </a:r>
            <a:r>
              <a:rPr lang="en-US" dirty="0"/>
              <a:t> from client</a:t>
            </a:r>
          </a:p>
          <a:p>
            <a:pPr marL="400050" lvl="1" indent="0">
              <a:buFont typeface="Wingdings" charset="0"/>
              <a:buNone/>
              <a:defRPr/>
            </a:pPr>
            <a:r>
              <a:rPr lang="en-US" dirty="0"/>
              <a:t>2.  Mark session token as expired on server</a:t>
            </a:r>
          </a:p>
          <a:p>
            <a:pPr marL="0" indent="0">
              <a:spcBef>
                <a:spcPts val="2376"/>
              </a:spcBef>
              <a:buFont typeface="Wingdings" charset="0"/>
              <a:buNone/>
              <a:defRPr/>
            </a:pPr>
            <a:r>
              <a:rPr lang="en-US" dirty="0"/>
              <a:t>Problem:   many web sites do (1) but not (2)   !!</a:t>
            </a:r>
          </a:p>
          <a:p>
            <a:pPr marL="0" indent="0">
              <a:spcBef>
                <a:spcPts val="576"/>
              </a:spcBef>
              <a:buFont typeface="Wingdings" charset="0"/>
              <a:buNone/>
              <a:tabLst>
                <a:tab pos="458788" algn="l"/>
              </a:tabLst>
              <a:defRPr/>
            </a:pPr>
            <a:r>
              <a:rPr lang="en-US" dirty="0">
                <a:cs typeface="Calibri (Body)"/>
              </a:rPr>
              <a:t>	⇒   Especially risky for sites who use HTTP after login</a:t>
            </a:r>
          </a:p>
          <a:p>
            <a:pPr marL="0" indent="0">
              <a:buFont typeface="Wingdings" charset="0"/>
              <a:buNone/>
              <a:defRPr/>
            </a:pPr>
            <a:endParaRPr lang="en-US" dirty="0"/>
          </a:p>
        </p:txBody>
      </p:sp>
    </p:spTree>
    <p:extLst>
      <p:ext uri="{BB962C8B-B14F-4D97-AF65-F5344CB8AC3E}">
        <p14:creationId xmlns:p14="http://schemas.microsoft.com/office/powerpoint/2010/main" val="4069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0"/>
            <a:ext cx="7772400" cy="685800"/>
          </a:xfrm>
        </p:spPr>
        <p:txBody>
          <a:bodyPr>
            <a:normAutofit fontScale="90000"/>
          </a:bodyPr>
          <a:lstStyle/>
          <a:p>
            <a:r>
              <a:rPr lang="en-US" dirty="0">
                <a:latin typeface="Tahoma" charset="0"/>
                <a:ea typeface="ＭＳ Ｐゴシック" charset="0"/>
                <a:cs typeface="ＭＳ Ｐゴシック" charset="0"/>
              </a:rPr>
              <a:t>The Logout Process (cont.)</a:t>
            </a:r>
          </a:p>
        </p:txBody>
      </p:sp>
      <p:sp>
        <p:nvSpPr>
          <p:cNvPr id="3" name="Content Placeholder 2" descr="Rectangle: Click to edit Master text styles&#10;Second level&#10;Third level&#10;Fourth level&#10;Fifth level"/>
          <p:cNvSpPr>
            <a:spLocks noGrp="1"/>
          </p:cNvSpPr>
          <p:nvPr>
            <p:ph idx="1"/>
          </p:nvPr>
        </p:nvSpPr>
        <p:spPr>
          <a:xfrm>
            <a:off x="457200" y="895350"/>
            <a:ext cx="8382000" cy="4038600"/>
          </a:xfrm>
        </p:spPr>
        <p:txBody>
          <a:bodyPr>
            <a:normAutofit/>
          </a:bodyPr>
          <a:lstStyle/>
          <a:p>
            <a:pPr marL="0" indent="0">
              <a:buFont typeface="Wingdings" charset="0"/>
              <a:buNone/>
              <a:defRPr/>
            </a:pPr>
            <a:r>
              <a:rPr lang="en-US" dirty="0"/>
              <a:t>What if a user suspects their machine is compromised?</a:t>
            </a:r>
          </a:p>
          <a:p>
            <a:pPr lvl="1">
              <a:defRPr/>
            </a:pPr>
            <a:r>
              <a:rPr lang="en-US" dirty="0"/>
              <a:t>Logging in from an untrusted machine  (Internet Café), or</a:t>
            </a:r>
          </a:p>
          <a:p>
            <a:pPr lvl="1">
              <a:defRPr/>
            </a:pPr>
            <a:r>
              <a:rPr lang="en-US" dirty="0"/>
              <a:t>Malware infection of user’s machine</a:t>
            </a:r>
          </a:p>
          <a:p>
            <a:pPr>
              <a:defRPr/>
            </a:pPr>
            <a:endParaRPr lang="en-US" dirty="0"/>
          </a:p>
          <a:p>
            <a:pPr marL="0" indent="0">
              <a:spcBef>
                <a:spcPts val="1824"/>
              </a:spcBef>
              <a:buNone/>
              <a:defRPr/>
            </a:pPr>
            <a:r>
              <a:rPr lang="en-US" dirty="0"/>
              <a:t>Site must show all devices currently logged into user’s account</a:t>
            </a:r>
          </a:p>
          <a:p>
            <a:pPr lvl="1">
              <a:spcBef>
                <a:spcPts val="1776"/>
              </a:spcBef>
              <a:defRPr/>
            </a:pPr>
            <a:r>
              <a:rPr lang="en-US" dirty="0"/>
              <a:t>Let user terminate any unrecognized device</a:t>
            </a:r>
          </a:p>
          <a:p>
            <a:pPr marL="400050" lvl="1" indent="0">
              <a:spcBef>
                <a:spcPts val="1776"/>
              </a:spcBef>
              <a:buNone/>
              <a:defRPr/>
            </a:pPr>
            <a:r>
              <a:rPr lang="en-US" dirty="0"/>
              <a:t>⇒   mark terminated session token as expired on server</a:t>
            </a:r>
          </a:p>
        </p:txBody>
      </p:sp>
    </p:spTree>
    <p:extLst>
      <p:ext uri="{BB962C8B-B14F-4D97-AF65-F5344CB8AC3E}">
        <p14:creationId xmlns:p14="http://schemas.microsoft.com/office/powerpoint/2010/main" val="31005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p:txBody>
          <a:bodyPr anchor="t">
            <a:noAutofit/>
          </a:bodyPr>
          <a:lstStyle/>
          <a:p>
            <a:pPr algn="l"/>
            <a:r>
              <a:rPr lang="en-US" sz="4800" dirty="0">
                <a:solidFill>
                  <a:schemeClr val="tx1">
                    <a:lumMod val="75000"/>
                    <a:lumOff val="25000"/>
                  </a:schemeClr>
                </a:solidFill>
              </a:rPr>
              <a:t>Session hijacking</a:t>
            </a:r>
          </a:p>
        </p:txBody>
      </p:sp>
    </p:spTree>
    <p:extLst>
      <p:ext uri="{BB962C8B-B14F-4D97-AF65-F5344CB8AC3E}">
        <p14:creationId xmlns:p14="http://schemas.microsoft.com/office/powerpoint/2010/main" val="385011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dirty="0"/>
              <a:t>Session hijacking</a:t>
            </a:r>
          </a:p>
        </p:txBody>
      </p:sp>
      <p:sp>
        <p:nvSpPr>
          <p:cNvPr id="3" name="Content Placeholder 2"/>
          <p:cNvSpPr>
            <a:spLocks noGrp="1"/>
          </p:cNvSpPr>
          <p:nvPr>
            <p:ph idx="1"/>
          </p:nvPr>
        </p:nvSpPr>
        <p:spPr>
          <a:xfrm>
            <a:off x="457200" y="895350"/>
            <a:ext cx="8458200" cy="4095750"/>
          </a:xfrm>
        </p:spPr>
        <p:txBody>
          <a:bodyPr>
            <a:normAutofit lnSpcReduction="10000"/>
          </a:bodyPr>
          <a:lstStyle/>
          <a:p>
            <a:pPr marL="0" indent="0">
              <a:buNone/>
            </a:pPr>
            <a:r>
              <a:rPr lang="en-US" dirty="0"/>
              <a:t>Attacker waits for user to login</a:t>
            </a:r>
          </a:p>
          <a:p>
            <a:pPr marL="0" indent="0">
              <a:spcBef>
                <a:spcPts val="2376"/>
              </a:spcBef>
              <a:buNone/>
            </a:pPr>
            <a:r>
              <a:rPr lang="en-US" dirty="0">
                <a:ea typeface="ＭＳ Ｐゴシック" charset="0"/>
                <a:cs typeface="ＭＳ Ｐゴシック" charset="0"/>
              </a:rPr>
              <a:t>	then attacker steals user’</a:t>
            </a:r>
            <a:r>
              <a:rPr lang="en-US" altLang="ja-JP" dirty="0">
                <a:ea typeface="ＭＳ Ｐゴシック" charset="0"/>
                <a:cs typeface="ＭＳ Ｐゴシック" charset="0"/>
              </a:rPr>
              <a:t>s Session Token </a:t>
            </a:r>
            <a:br>
              <a:rPr lang="en-US" altLang="ja-JP" dirty="0">
                <a:ea typeface="ＭＳ Ｐゴシック" charset="0"/>
                <a:cs typeface="ＭＳ Ｐゴシック" charset="0"/>
              </a:rPr>
            </a:br>
            <a:r>
              <a:rPr lang="en-US" altLang="ja-JP" dirty="0">
                <a:ea typeface="ＭＳ Ｐゴシック" charset="0"/>
                <a:cs typeface="ＭＳ Ｐゴシック" charset="0"/>
              </a:rPr>
              <a:t>	and </a:t>
            </a:r>
            <a:r>
              <a:rPr lang="ja-JP" altLang="en-US" dirty="0">
                <a:ea typeface="ＭＳ Ｐゴシック" charset="0"/>
                <a:cs typeface="ＭＳ Ｐゴシック" charset="0"/>
              </a:rPr>
              <a:t>“</a:t>
            </a:r>
            <a:r>
              <a:rPr lang="en-US" altLang="ja-JP" dirty="0">
                <a:ea typeface="ＭＳ Ｐゴシック" charset="0"/>
                <a:cs typeface="ＭＳ Ｐゴシック" charset="0"/>
              </a:rPr>
              <a:t>hijacks</a:t>
            </a:r>
            <a:r>
              <a:rPr lang="ja-JP" altLang="en-US" dirty="0">
                <a:ea typeface="ＭＳ Ｐゴシック" charset="0"/>
                <a:cs typeface="ＭＳ Ｐゴシック" charset="0"/>
              </a:rPr>
              <a:t>”</a:t>
            </a:r>
            <a:r>
              <a:rPr lang="en-US" altLang="ja-JP" dirty="0">
                <a:ea typeface="ＭＳ Ｐゴシック" charset="0"/>
                <a:cs typeface="ＭＳ Ｐゴシック" charset="0"/>
              </a:rPr>
              <a:t> session</a:t>
            </a:r>
          </a:p>
          <a:p>
            <a:pPr marL="0" indent="0">
              <a:spcBef>
                <a:spcPts val="2376"/>
              </a:spcBef>
              <a:buNone/>
            </a:pPr>
            <a:r>
              <a:rPr lang="en-US" altLang="ja-JP" dirty="0">
                <a:ea typeface="ＭＳ Ｐゴシック" charset="0"/>
                <a:cs typeface="ＭＳ Ｐゴシック" charset="0"/>
              </a:rPr>
              <a:t>⇒   attacker can issue arbitrary requests on behalf of user</a:t>
            </a:r>
          </a:p>
          <a:p>
            <a:pPr marL="0" indent="0">
              <a:buNone/>
            </a:pPr>
            <a:endParaRPr lang="en-US" altLang="ja-JP" dirty="0">
              <a:ea typeface="ＭＳ Ｐゴシック" charset="0"/>
              <a:cs typeface="ＭＳ Ｐゴシック" charset="0"/>
            </a:endParaRPr>
          </a:p>
          <a:p>
            <a:pPr marL="0" indent="0">
              <a:spcBef>
                <a:spcPts val="1200"/>
              </a:spcBef>
              <a:buNone/>
            </a:pPr>
            <a:r>
              <a:rPr lang="en-US" altLang="ja-JP" dirty="0">
                <a:ea typeface="ＭＳ Ｐゴシック" charset="0"/>
                <a:cs typeface="ＭＳ Ｐゴシック" charset="0"/>
              </a:rPr>
              <a:t>Example:   </a:t>
            </a:r>
            <a:r>
              <a:rPr lang="en-US" altLang="ja-JP" b="1" dirty="0" err="1">
                <a:ea typeface="ＭＳ Ｐゴシック" charset="0"/>
                <a:cs typeface="ＭＳ Ｐゴシック" charset="0"/>
              </a:rPr>
              <a:t>FireSheep</a:t>
            </a:r>
            <a:r>
              <a:rPr lang="en-US" altLang="ja-JP" sz="1800" dirty="0">
                <a:ea typeface="ＭＳ Ｐゴシック" charset="0"/>
                <a:cs typeface="ＭＳ Ｐゴシック" charset="0"/>
              </a:rPr>
              <a:t>    </a:t>
            </a:r>
            <a:endParaRPr lang="en-US" altLang="ja-JP" dirty="0">
              <a:ea typeface="ＭＳ Ｐゴシック" charset="0"/>
              <a:cs typeface="ＭＳ Ｐゴシック" charset="0"/>
            </a:endParaRPr>
          </a:p>
          <a:p>
            <a:pPr marL="460375" indent="0">
              <a:spcBef>
                <a:spcPts val="1200"/>
              </a:spcBef>
              <a:buNone/>
            </a:pPr>
            <a:r>
              <a:rPr lang="en-US" altLang="ja-JP" dirty="0">
                <a:ea typeface="ＭＳ Ｐゴシック" charset="0"/>
                <a:cs typeface="ＭＳ Ｐゴシック" charset="0"/>
              </a:rPr>
              <a:t>Firefox extension: hijacks HTTP session tokens over </a:t>
            </a:r>
            <a:r>
              <a:rPr lang="en-US" altLang="ja-JP" dirty="0" err="1">
                <a:ea typeface="ＭＳ Ｐゴシック" charset="0"/>
                <a:cs typeface="ＭＳ Ｐゴシック" charset="0"/>
              </a:rPr>
              <a:t>WiFi</a:t>
            </a:r>
            <a:endParaRPr lang="en-US" altLang="ja-JP" dirty="0">
              <a:ea typeface="ＭＳ Ｐゴシック" charset="0"/>
              <a:cs typeface="ＭＳ Ｐゴシック" charset="0"/>
            </a:endParaRPr>
          </a:p>
          <a:p>
            <a:pPr marL="460375" indent="0">
              <a:spcBef>
                <a:spcPts val="1200"/>
              </a:spcBef>
              <a:buNone/>
            </a:pPr>
            <a:r>
              <a:rPr lang="en-US" altLang="ja-JP" dirty="0">
                <a:ea typeface="ＭＳ Ｐゴシック" charset="0"/>
                <a:cs typeface="ＭＳ Ｐゴシック" charset="0"/>
              </a:rPr>
              <a:t>Solution:  always send session tokens over HTTPS!</a:t>
            </a:r>
          </a:p>
          <a:p>
            <a:pPr marL="0" indent="0">
              <a:buNone/>
            </a:pPr>
            <a:endParaRPr lang="en-US" dirty="0"/>
          </a:p>
        </p:txBody>
      </p:sp>
    </p:spTree>
    <p:extLst>
      <p:ext uri="{BB962C8B-B14F-4D97-AF65-F5344CB8AC3E}">
        <p14:creationId xmlns:p14="http://schemas.microsoft.com/office/powerpoint/2010/main" val="114551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09600" y="57150"/>
            <a:ext cx="8229600" cy="628650"/>
          </a:xfrm>
        </p:spPr>
        <p:txBody>
          <a:bodyPr>
            <a:normAutofit fontScale="90000"/>
          </a:bodyPr>
          <a:lstStyle/>
          <a:p>
            <a:r>
              <a:rPr lang="en-US" sz="3600" dirty="0">
                <a:latin typeface="Tahoma" charset="0"/>
                <a:ea typeface="ＭＳ Ｐゴシック" charset="0"/>
                <a:cs typeface="ＭＳ Ｐゴシック" charset="0"/>
              </a:rPr>
              <a:t>Beware:    Predictable tokens</a:t>
            </a:r>
            <a:endParaRPr lang="en-US" sz="3600" dirty="0">
              <a:latin typeface="Tahoma" charset="0"/>
              <a:ea typeface="ＭＳ Ｐゴシック" charset="0"/>
              <a:cs typeface="ＭＳ Ｐゴシック" charset="0"/>
              <a:sym typeface="Symbol" charset="0"/>
            </a:endParaRPr>
          </a:p>
        </p:txBody>
      </p:sp>
      <p:sp>
        <p:nvSpPr>
          <p:cNvPr id="1460227" name="Rectangle 3" descr="Rectangle: Click to edit Master text styles&#10;Second level&#10;Third level&#10;Fourth level&#10;Fifth level"/>
          <p:cNvSpPr>
            <a:spLocks noGrp="1" noChangeArrowheads="1"/>
          </p:cNvSpPr>
          <p:nvPr>
            <p:ph type="body" idx="1"/>
          </p:nvPr>
        </p:nvSpPr>
        <p:spPr>
          <a:xfrm>
            <a:off x="228600" y="819150"/>
            <a:ext cx="8915400" cy="4191000"/>
          </a:xfrm>
        </p:spPr>
        <p:txBody>
          <a:bodyPr>
            <a:normAutofit/>
          </a:bodyPr>
          <a:lstStyle/>
          <a:p>
            <a:pPr marL="0" indent="0">
              <a:buNone/>
            </a:pPr>
            <a:r>
              <a:rPr lang="en-US" b="1" dirty="0">
                <a:ea typeface="ＭＳ Ｐゴシック" charset="0"/>
                <a:cs typeface="ＭＳ Ｐゴシック" charset="0"/>
              </a:rPr>
              <a:t>Example 1:</a:t>
            </a:r>
            <a:r>
              <a:rPr lang="en-US" dirty="0">
                <a:ea typeface="ＭＳ Ｐゴシック" charset="0"/>
                <a:cs typeface="ＭＳ Ｐゴシック" charset="0"/>
              </a:rPr>
              <a:t>     counter   </a:t>
            </a:r>
          </a:p>
          <a:p>
            <a:pPr marL="0" indent="0">
              <a:lnSpc>
                <a:spcPct val="130000"/>
              </a:lnSpc>
              <a:buNone/>
            </a:pPr>
            <a:r>
              <a:rPr lang="en-US" dirty="0">
                <a:ea typeface="ＭＳ Ｐゴシック" charset="0"/>
                <a:cs typeface="ＭＳ Ｐゴシック" charset="0"/>
                <a:sym typeface="Symbol" charset="0"/>
              </a:rPr>
              <a:t> 	</a:t>
            </a:r>
            <a:r>
              <a:rPr lang="en-US" dirty="0">
                <a:ea typeface="ＭＳ Ｐゴシック" charset="0"/>
                <a:sym typeface="Symbol" charset="0"/>
              </a:rPr>
              <a:t>⇒ </a:t>
            </a:r>
            <a:r>
              <a:rPr lang="en-US" dirty="0">
                <a:ea typeface="ＭＳ Ｐゴシック" charset="0"/>
              </a:rPr>
              <a:t> user logs in, gets counter value, </a:t>
            </a:r>
            <a:br>
              <a:rPr lang="en-US" dirty="0">
                <a:ea typeface="ＭＳ Ｐゴシック" charset="0"/>
              </a:rPr>
            </a:br>
            <a:r>
              <a:rPr lang="en-US" dirty="0">
                <a:ea typeface="ＭＳ Ｐゴシック" charset="0"/>
              </a:rPr>
              <a:t>       	      can view sessions of other users</a:t>
            </a:r>
            <a:endParaRPr lang="en-US" dirty="0">
              <a:ea typeface="ＭＳ Ｐゴシック" charset="0"/>
              <a:cs typeface="ＭＳ Ｐゴシック" charset="0"/>
            </a:endParaRPr>
          </a:p>
          <a:p>
            <a:pPr marL="0" indent="0">
              <a:spcBef>
                <a:spcPts val="2976"/>
              </a:spcBef>
              <a:buNone/>
            </a:pPr>
            <a:r>
              <a:rPr lang="en-US" b="1" dirty="0">
                <a:ea typeface="ＭＳ Ｐゴシック" charset="0"/>
                <a:cs typeface="ＭＳ Ｐゴシック" charset="0"/>
              </a:rPr>
              <a:t>Example 2:    </a:t>
            </a:r>
            <a:r>
              <a:rPr lang="en-US" dirty="0">
                <a:ea typeface="ＭＳ Ｐゴシック" charset="0"/>
                <a:cs typeface="ＭＳ Ｐゴシック" charset="0"/>
              </a:rPr>
              <a:t>weak MAC.       </a:t>
            </a:r>
            <a:r>
              <a:rPr lang="en-US" dirty="0">
                <a:ea typeface="ＭＳ Ｐゴシック" charset="0"/>
              </a:rPr>
              <a:t>token = </a:t>
            </a:r>
            <a:r>
              <a:rPr lang="en-US" sz="2800" b="1" dirty="0">
                <a:solidFill>
                  <a:srgbClr val="009900"/>
                </a:solidFill>
                <a:ea typeface="ＭＳ Ｐゴシック" charset="0"/>
              </a:rPr>
              <a:t>{</a:t>
            </a:r>
            <a:r>
              <a:rPr lang="en-US" b="1" dirty="0">
                <a:solidFill>
                  <a:srgbClr val="009900"/>
                </a:solidFill>
                <a:ea typeface="ＭＳ Ｐゴシック" charset="0"/>
              </a:rPr>
              <a:t> </a:t>
            </a:r>
            <a:r>
              <a:rPr lang="en-US" b="1" dirty="0" err="1">
                <a:solidFill>
                  <a:srgbClr val="009900"/>
                </a:solidFill>
                <a:ea typeface="ＭＳ Ｐゴシック" charset="0"/>
              </a:rPr>
              <a:t>userid</a:t>
            </a:r>
            <a:r>
              <a:rPr lang="en-US" b="1" dirty="0">
                <a:solidFill>
                  <a:srgbClr val="009900"/>
                </a:solidFill>
                <a:ea typeface="ＭＳ Ｐゴシック" charset="0"/>
              </a:rPr>
              <a:t>,  </a:t>
            </a:r>
            <a:r>
              <a:rPr lang="en-US" b="1" dirty="0" err="1">
                <a:solidFill>
                  <a:srgbClr val="009900"/>
                </a:solidFill>
                <a:ea typeface="ＭＳ Ｐゴシック" charset="0"/>
              </a:rPr>
              <a:t>MAC</a:t>
            </a:r>
            <a:r>
              <a:rPr lang="en-US" sz="2800" b="1" baseline="-25000" dirty="0" err="1">
                <a:solidFill>
                  <a:srgbClr val="009900"/>
                </a:solidFill>
                <a:ea typeface="ＭＳ Ｐゴシック" charset="0"/>
              </a:rPr>
              <a:t>k</a:t>
            </a:r>
            <a:r>
              <a:rPr lang="en-US" b="1" dirty="0">
                <a:solidFill>
                  <a:srgbClr val="009900"/>
                </a:solidFill>
                <a:ea typeface="ＭＳ Ｐゴシック" charset="0"/>
              </a:rPr>
              <a:t>(</a:t>
            </a:r>
            <a:r>
              <a:rPr lang="en-US" b="1" dirty="0" err="1">
                <a:solidFill>
                  <a:srgbClr val="009900"/>
                </a:solidFill>
                <a:ea typeface="ＭＳ Ｐゴシック" charset="0"/>
              </a:rPr>
              <a:t>userid</a:t>
            </a:r>
            <a:r>
              <a:rPr lang="en-US" b="1" dirty="0">
                <a:solidFill>
                  <a:srgbClr val="009900"/>
                </a:solidFill>
                <a:ea typeface="ＭＳ Ｐゴシック" charset="0"/>
              </a:rPr>
              <a:t>) </a:t>
            </a:r>
            <a:r>
              <a:rPr lang="en-US" sz="2800" b="1" dirty="0">
                <a:solidFill>
                  <a:srgbClr val="009900"/>
                </a:solidFill>
                <a:ea typeface="ＭＳ Ｐゴシック" charset="0"/>
              </a:rPr>
              <a:t>}</a:t>
            </a:r>
            <a:endParaRPr lang="en-US" b="1" dirty="0">
              <a:solidFill>
                <a:srgbClr val="009900"/>
              </a:solidFill>
              <a:ea typeface="ＭＳ Ｐゴシック" charset="0"/>
            </a:endParaRPr>
          </a:p>
          <a:p>
            <a:pPr marL="514350" indent="-457200"/>
            <a:r>
              <a:rPr lang="en-US" dirty="0">
                <a:ea typeface="ＭＳ Ｐゴシック" charset="0"/>
              </a:rPr>
              <a:t>Weak MAC exposes  </a:t>
            </a:r>
            <a:r>
              <a:rPr lang="en-US" b="1" dirty="0">
                <a:solidFill>
                  <a:srgbClr val="009900"/>
                </a:solidFill>
                <a:ea typeface="ＭＳ Ｐゴシック" charset="0"/>
              </a:rPr>
              <a:t> k  </a:t>
            </a:r>
            <a:r>
              <a:rPr lang="en-US" dirty="0">
                <a:ea typeface="ＭＳ Ｐゴシック" charset="0"/>
              </a:rPr>
              <a:t>  from few cookies.</a:t>
            </a:r>
          </a:p>
          <a:p>
            <a:pPr marL="0" indent="0">
              <a:spcBef>
                <a:spcPts val="4176"/>
              </a:spcBef>
              <a:buNone/>
            </a:pPr>
            <a:r>
              <a:rPr lang="en-US" dirty="0">
                <a:ea typeface="ＭＳ Ｐゴシック" charset="0"/>
                <a:cs typeface="ＭＳ Ｐゴシック" charset="0"/>
              </a:rPr>
              <a:t>Apache Tomcat:   </a:t>
            </a:r>
            <a:r>
              <a:rPr lang="en-US" dirty="0" err="1">
                <a:ea typeface="ＭＳ Ｐゴシック" charset="0"/>
                <a:cs typeface="ＭＳ Ｐゴシック" charset="0"/>
              </a:rPr>
              <a:t>generateSessionId</a:t>
            </a:r>
            <a:r>
              <a:rPr lang="en-US" dirty="0">
                <a:ea typeface="ＭＳ Ｐゴシック" charset="0"/>
                <a:cs typeface="ＭＳ Ｐゴシック" charset="0"/>
              </a:rPr>
              <a:t>()</a:t>
            </a:r>
          </a:p>
          <a:p>
            <a:pPr>
              <a:spcBef>
                <a:spcPts val="600"/>
              </a:spcBef>
            </a:pPr>
            <a:r>
              <a:rPr lang="en-US" dirty="0">
                <a:ea typeface="ＭＳ Ｐゴシック" charset="0"/>
                <a:cs typeface="ＭＳ Ｐゴシック" charset="0"/>
              </a:rPr>
              <a:t>Returns random session ID     </a:t>
            </a:r>
            <a:r>
              <a:rPr lang="en-US" sz="2000" dirty="0">
                <a:ea typeface="ＭＳ Ｐゴシック" charset="0"/>
                <a:cs typeface="ＭＳ Ｐゴシック" charset="0"/>
              </a:rPr>
              <a:t>[server retrieves client state based on </a:t>
            </a:r>
            <a:r>
              <a:rPr lang="en-US" sz="2000" dirty="0" err="1">
                <a:ea typeface="ＭＳ Ｐゴシック" charset="0"/>
                <a:cs typeface="ＭＳ Ｐゴシック" charset="0"/>
              </a:rPr>
              <a:t>sess</a:t>
            </a:r>
            <a:r>
              <a:rPr lang="en-US" sz="2000" dirty="0">
                <a:ea typeface="ＭＳ Ｐゴシック" charset="0"/>
                <a:cs typeface="ＭＳ Ｐゴシック" charset="0"/>
              </a:rPr>
              <a:t>-id]</a:t>
            </a:r>
          </a:p>
        </p:txBody>
      </p:sp>
    </p:spTree>
    <p:extLst>
      <p:ext uri="{BB962C8B-B14F-4D97-AF65-F5344CB8AC3E}">
        <p14:creationId xmlns:p14="http://schemas.microsoft.com/office/powerpoint/2010/main" val="276169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602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02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02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0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533400" y="1352550"/>
            <a:ext cx="8153400" cy="2438400"/>
          </a:xfrm>
          <a:prstGeom prst="roundRect">
            <a:avLst>
              <a:gd name="adj" fmla="val 16667"/>
            </a:avLst>
          </a:prstGeom>
          <a:solidFill>
            <a:schemeClr val="accent6">
              <a:lumMod val="40000"/>
              <a:lumOff val="60000"/>
            </a:schemeClr>
          </a:solidFill>
          <a:ln w="12700">
            <a:solidFill>
              <a:schemeClr val="tx1"/>
            </a:solidFill>
            <a:round/>
            <a:headEnd/>
            <a:tailEnd type="triangle" w="lg" len="med"/>
          </a:ln>
        </p:spPr>
        <p:txBody>
          <a:bodyPr wrap="none"/>
          <a:lstStyle/>
          <a:p>
            <a:r>
              <a:rPr lang="en-US" sz="2400" dirty="0"/>
              <a:t>Session tokens must be unpredictable to attacker</a:t>
            </a:r>
          </a:p>
          <a:p>
            <a:pPr>
              <a:spcBef>
                <a:spcPts val="2800"/>
              </a:spcBef>
            </a:pPr>
            <a:r>
              <a:rPr lang="en-US" sz="2400" dirty="0"/>
              <a:t>To generate:  use underlying framework  </a:t>
            </a:r>
            <a:r>
              <a:rPr lang="en-US" sz="2000" dirty="0"/>
              <a:t>(e.g. ASP, Tomcat, Rails)</a:t>
            </a:r>
          </a:p>
          <a:p>
            <a:pPr>
              <a:spcBef>
                <a:spcPts val="2400"/>
              </a:spcBef>
            </a:pPr>
            <a:r>
              <a:rPr lang="en-US" sz="2400" dirty="0"/>
              <a:t>    	Rails:     token = SHA256( current time, </a:t>
            </a:r>
            <a:r>
              <a:rPr lang="en-US" sz="2400" u="sng" dirty="0"/>
              <a:t>random nonce</a:t>
            </a:r>
            <a:r>
              <a:rPr lang="en-US" sz="2400" dirty="0"/>
              <a:t> )</a:t>
            </a:r>
          </a:p>
        </p:txBody>
      </p:sp>
    </p:spTree>
    <p:extLst>
      <p:ext uri="{BB962C8B-B14F-4D97-AF65-F5344CB8AC3E}">
        <p14:creationId xmlns:p14="http://schemas.microsoft.com/office/powerpoint/2010/main" val="279227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ea typeface="ＭＳ Ｐゴシック" charset="0"/>
                <a:cs typeface="ＭＳ Ｐゴシック" charset="0"/>
              </a:rPr>
              <a:t>Beware:  Session token theft</a:t>
            </a:r>
          </a:p>
        </p:txBody>
      </p:sp>
      <p:sp>
        <p:nvSpPr>
          <p:cNvPr id="15363" name="Content Placeholder 2" descr="Rectangle: Click to edit Master text styles&#10;Second level&#10;Third level&#10;Fourth level&#10;Fifth level"/>
          <p:cNvSpPr>
            <a:spLocks noGrp="1"/>
          </p:cNvSpPr>
          <p:nvPr>
            <p:ph idx="1"/>
          </p:nvPr>
        </p:nvSpPr>
        <p:spPr>
          <a:xfrm>
            <a:off x="457200" y="895350"/>
            <a:ext cx="8534400" cy="4248150"/>
          </a:xfrm>
        </p:spPr>
        <p:txBody>
          <a:bodyPr>
            <a:normAutofit lnSpcReduction="10000"/>
          </a:bodyPr>
          <a:lstStyle/>
          <a:p>
            <a:pPr marL="0" indent="0">
              <a:buNone/>
            </a:pPr>
            <a:r>
              <a:rPr lang="en-US" b="1" dirty="0">
                <a:ea typeface="ＭＳ Ｐゴシック" charset="0"/>
                <a:cs typeface="ＭＳ Ｐゴシック" charset="0"/>
              </a:rPr>
              <a:t>Example 1</a:t>
            </a:r>
            <a:r>
              <a:rPr lang="en-US" dirty="0">
                <a:ea typeface="ＭＳ Ｐゴシック" charset="0"/>
                <a:cs typeface="ＭＳ Ｐゴシック" charset="0"/>
              </a:rPr>
              <a:t>:    use of HTTP after login over HTTPS</a:t>
            </a:r>
          </a:p>
          <a:p>
            <a:pPr>
              <a:spcBef>
                <a:spcPts val="1000"/>
              </a:spcBef>
            </a:pPr>
            <a:r>
              <a:rPr lang="en-US" dirty="0">
                <a:ea typeface="ＭＳ Ｐゴシック" charset="0"/>
              </a:rPr>
              <a:t>Enables cookie theft at </a:t>
            </a:r>
            <a:r>
              <a:rPr lang="en-US" dirty="0" err="1">
                <a:ea typeface="ＭＳ Ｐゴシック" charset="0"/>
              </a:rPr>
              <a:t>WiFi</a:t>
            </a:r>
            <a:r>
              <a:rPr lang="en-US" dirty="0">
                <a:ea typeface="ＭＳ Ｐゴシック" charset="0"/>
              </a:rPr>
              <a:t> access point       (e.g. </a:t>
            </a:r>
            <a:r>
              <a:rPr lang="en-US" dirty="0" err="1">
                <a:ea typeface="ＭＳ Ｐゴシック" charset="0"/>
              </a:rPr>
              <a:t>Firesheep</a:t>
            </a:r>
            <a:r>
              <a:rPr lang="en-US" dirty="0">
                <a:ea typeface="ＭＳ Ｐゴシック" charset="0"/>
              </a:rPr>
              <a:t>)</a:t>
            </a:r>
          </a:p>
          <a:p>
            <a:pPr>
              <a:spcBef>
                <a:spcPts val="1000"/>
              </a:spcBef>
            </a:pPr>
            <a:r>
              <a:rPr lang="en-US" dirty="0">
                <a:ea typeface="ＭＳ Ｐゴシック" charset="0"/>
              </a:rPr>
              <a:t>Other ways network attacker can steal token:</a:t>
            </a:r>
          </a:p>
          <a:p>
            <a:pPr lvl="1"/>
            <a:r>
              <a:rPr lang="en-US" dirty="0">
                <a:ea typeface="ＭＳ Ｐゴシック" charset="0"/>
              </a:rPr>
              <a:t>Site has mixed HTTPS/HTTP pages  ⇒  token sent over HTTP</a:t>
            </a:r>
          </a:p>
          <a:p>
            <a:pPr lvl="1"/>
            <a:r>
              <a:rPr lang="en-US" dirty="0">
                <a:ea typeface="ＭＳ Ｐゴシック" charset="0"/>
              </a:rPr>
              <a:t>Man-in-the-middle attacks on SSL </a:t>
            </a:r>
          </a:p>
          <a:p>
            <a:pPr lvl="2"/>
            <a:endParaRPr lang="en-US" dirty="0">
              <a:ea typeface="ＭＳ Ｐゴシック" charset="0"/>
            </a:endParaRPr>
          </a:p>
          <a:p>
            <a:pPr marL="0" indent="0">
              <a:buNone/>
            </a:pPr>
            <a:r>
              <a:rPr lang="en-US" b="1" dirty="0">
                <a:ea typeface="ＭＳ Ｐゴシック" charset="0"/>
                <a:cs typeface="ＭＳ Ｐゴシック" charset="0"/>
              </a:rPr>
              <a:t>Example 2</a:t>
            </a:r>
            <a:r>
              <a:rPr lang="en-US" dirty="0">
                <a:ea typeface="ＭＳ Ｐゴシック" charset="0"/>
                <a:cs typeface="ＭＳ Ｐゴシック" charset="0"/>
              </a:rPr>
              <a:t>:    Cross Site Scripting (XSS) exploits</a:t>
            </a:r>
          </a:p>
          <a:p>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Amplified by poor logout procedures:</a:t>
            </a:r>
          </a:p>
          <a:p>
            <a:pPr lvl="1"/>
            <a:r>
              <a:rPr lang="en-US" dirty="0">
                <a:ea typeface="ＭＳ Ｐゴシック" charset="0"/>
              </a:rPr>
              <a:t>Logout must invalidate token on server</a:t>
            </a:r>
          </a:p>
          <a:p>
            <a:pPr lvl="1"/>
            <a:endParaRPr lang="en-US" dirty="0">
              <a:ea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44721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9600" y="-19050"/>
            <a:ext cx="8305800" cy="952500"/>
          </a:xfrm>
        </p:spPr>
        <p:txBody>
          <a:bodyPr>
            <a:normAutofit fontScale="90000"/>
          </a:bodyPr>
          <a:lstStyle/>
          <a:p>
            <a:pPr algn="l">
              <a:lnSpc>
                <a:spcPts val="4500"/>
              </a:lnSpc>
            </a:pPr>
            <a:r>
              <a:rPr lang="en-US" sz="3200" dirty="0">
                <a:latin typeface="Tahoma" charset="0"/>
                <a:ea typeface="ＭＳ Ｐゴシック" charset="0"/>
                <a:cs typeface="ＭＳ Ｐゴシック" charset="0"/>
              </a:rPr>
              <a:t>Mitigating </a:t>
            </a:r>
            <a:r>
              <a:rPr lang="en-US" sz="3200" dirty="0" err="1">
                <a:latin typeface="Tahoma" charset="0"/>
                <a:ea typeface="ＭＳ Ｐゴシック" charset="0"/>
                <a:cs typeface="ＭＳ Ｐゴシック" charset="0"/>
              </a:rPr>
              <a:t>SessionToken</a:t>
            </a:r>
            <a:r>
              <a:rPr lang="en-US" sz="3200" dirty="0">
                <a:latin typeface="Tahoma" charset="0"/>
                <a:ea typeface="ＭＳ Ｐゴシック" charset="0"/>
                <a:cs typeface="ＭＳ Ｐゴシック" charset="0"/>
              </a:rPr>
              <a:t> theft by binding </a:t>
            </a:r>
            <a:br>
              <a:rPr lang="en-US" sz="3200" dirty="0">
                <a:latin typeface="Tahoma" charset="0"/>
                <a:ea typeface="ＭＳ Ｐゴシック" charset="0"/>
                <a:cs typeface="ＭＳ Ｐゴシック" charset="0"/>
              </a:rPr>
            </a:br>
            <a:r>
              <a:rPr lang="en-US" sz="3200" dirty="0">
                <a:latin typeface="Tahoma" charset="0"/>
                <a:ea typeface="ＭＳ Ｐゴシック" charset="0"/>
                <a:cs typeface="ＭＳ Ｐゴシック" charset="0"/>
              </a:rPr>
              <a:t>		</a:t>
            </a:r>
            <a:r>
              <a:rPr lang="en-US" sz="3200" dirty="0" err="1">
                <a:latin typeface="Tahoma" charset="0"/>
                <a:ea typeface="ＭＳ Ｐゴシック" charset="0"/>
                <a:cs typeface="ＭＳ Ｐゴシック" charset="0"/>
              </a:rPr>
              <a:t>SessionToken</a:t>
            </a:r>
            <a:r>
              <a:rPr lang="en-US" sz="3200" dirty="0">
                <a:latin typeface="Tahoma" charset="0"/>
                <a:ea typeface="ＭＳ Ｐゴシック" charset="0"/>
                <a:cs typeface="ＭＳ Ｐゴシック" charset="0"/>
              </a:rPr>
              <a:t> to client’</a:t>
            </a:r>
            <a:r>
              <a:rPr lang="en-US" altLang="ja-JP" sz="3200" dirty="0">
                <a:latin typeface="Tahoma" charset="0"/>
                <a:ea typeface="ＭＳ Ｐゴシック" charset="0"/>
                <a:cs typeface="ＭＳ Ｐゴシック" charset="0"/>
              </a:rPr>
              <a:t>s computer</a:t>
            </a:r>
            <a:endParaRPr lang="en-US" sz="3200" dirty="0">
              <a:latin typeface="Tahoma" charset="0"/>
              <a:ea typeface="ＭＳ Ｐゴシック" charset="0"/>
              <a:cs typeface="ＭＳ Ｐゴシック" charset="0"/>
            </a:endParaRPr>
          </a:p>
        </p:txBody>
      </p:sp>
      <p:sp>
        <p:nvSpPr>
          <p:cNvPr id="53250" name="Content Placeholder 2" descr="Rectangle: Click to edit Master text styles&#10;Second level&#10;Third level&#10;Fourth level&#10;Fifth level"/>
          <p:cNvSpPr>
            <a:spLocks noGrp="1"/>
          </p:cNvSpPr>
          <p:nvPr>
            <p:ph idx="1"/>
          </p:nvPr>
        </p:nvSpPr>
        <p:spPr>
          <a:xfrm>
            <a:off x="304800" y="1981200"/>
            <a:ext cx="8458200" cy="3028950"/>
          </a:xfrm>
        </p:spPr>
        <p:txBody>
          <a:bodyPr>
            <a:normAutofit/>
          </a:bodyPr>
          <a:lstStyle/>
          <a:p>
            <a:pPr marL="0" indent="0">
              <a:buNone/>
            </a:pPr>
            <a:r>
              <a:rPr lang="en-US" b="1" dirty="0">
                <a:solidFill>
                  <a:srgbClr val="002060"/>
                </a:solidFill>
                <a:ea typeface="ＭＳ Ｐゴシック" charset="0"/>
                <a:cs typeface="ＭＳ Ｐゴシック" charset="0"/>
              </a:rPr>
              <a:t>Client IP </a:t>
            </a:r>
            <a:r>
              <a:rPr lang="en-US" b="1" dirty="0" err="1">
                <a:solidFill>
                  <a:srgbClr val="002060"/>
                </a:solidFill>
                <a:ea typeface="ＭＳ Ｐゴシック" charset="0"/>
                <a:cs typeface="ＭＳ Ｐゴシック" charset="0"/>
              </a:rPr>
              <a:t>addr</a:t>
            </a:r>
            <a:r>
              <a:rPr lang="en-US" dirty="0">
                <a:ea typeface="ＭＳ Ｐゴシック" charset="0"/>
                <a:cs typeface="ＭＳ Ｐゴシック" charset="0"/>
              </a:rPr>
              <a:t>:    </a:t>
            </a:r>
            <a:r>
              <a:rPr lang="en-US" dirty="0">
                <a:ea typeface="ＭＳ Ｐゴシック" charset="0"/>
              </a:rPr>
              <a:t>makes it harder to use token at another machine</a:t>
            </a:r>
          </a:p>
          <a:p>
            <a:pPr lvl="1"/>
            <a:r>
              <a:rPr lang="en-US" dirty="0">
                <a:ea typeface="ＭＳ Ｐゴシック" charset="0"/>
              </a:rPr>
              <a:t>But honest client may change IP </a:t>
            </a:r>
            <a:r>
              <a:rPr lang="en-US" dirty="0" err="1">
                <a:ea typeface="ＭＳ Ｐゴシック" charset="0"/>
              </a:rPr>
              <a:t>addr</a:t>
            </a:r>
            <a:r>
              <a:rPr lang="en-US" dirty="0">
                <a:ea typeface="ＭＳ Ｐゴシック" charset="0"/>
              </a:rPr>
              <a:t> during session</a:t>
            </a:r>
          </a:p>
          <a:p>
            <a:pPr lvl="2"/>
            <a:r>
              <a:rPr lang="en-US" dirty="0">
                <a:ea typeface="ＭＳ Ｐゴシック" charset="0"/>
              </a:rPr>
              <a:t>client will be logged out for no reason</a:t>
            </a:r>
            <a:endParaRPr lang="en-US" dirty="0">
              <a:ea typeface="ＭＳ Ｐゴシック" charset="0"/>
              <a:cs typeface="ＭＳ Ｐゴシック" charset="0"/>
            </a:endParaRPr>
          </a:p>
          <a:p>
            <a:pPr marL="0" indent="0">
              <a:spcBef>
                <a:spcPts val="2424"/>
              </a:spcBef>
              <a:buNone/>
            </a:pPr>
            <a:r>
              <a:rPr lang="en-US" b="1" dirty="0">
                <a:solidFill>
                  <a:srgbClr val="002060"/>
                </a:solidFill>
                <a:ea typeface="ＭＳ Ｐゴシック" charset="0"/>
                <a:cs typeface="ＭＳ Ｐゴシック" charset="0"/>
              </a:rPr>
              <a:t>Client user agent</a:t>
            </a:r>
            <a:r>
              <a:rPr lang="en-US" dirty="0">
                <a:solidFill>
                  <a:srgbClr val="002060"/>
                </a:solidFill>
                <a:ea typeface="ＭＳ Ｐゴシック" charset="0"/>
                <a:cs typeface="ＭＳ Ｐゴシック" charset="0"/>
              </a:rPr>
              <a:t>:</a:t>
            </a:r>
            <a:r>
              <a:rPr lang="en-US" dirty="0">
                <a:ea typeface="ＭＳ Ｐゴシック" charset="0"/>
              </a:rPr>
              <a:t>  weak defense against theft, but doesn’</a:t>
            </a:r>
            <a:r>
              <a:rPr lang="en-US" altLang="ja-JP" dirty="0">
                <a:ea typeface="ＭＳ Ｐゴシック" charset="0"/>
              </a:rPr>
              <a:t>t hurt.</a:t>
            </a:r>
            <a:endParaRPr lang="en-US" dirty="0">
              <a:ea typeface="ＭＳ Ｐゴシック" charset="0"/>
              <a:cs typeface="ＭＳ Ｐゴシック" charset="0"/>
            </a:endParaRPr>
          </a:p>
          <a:p>
            <a:pPr marL="0" indent="0">
              <a:spcBef>
                <a:spcPts val="3024"/>
              </a:spcBef>
              <a:buNone/>
            </a:pPr>
            <a:r>
              <a:rPr lang="en-US" b="1" dirty="0">
                <a:solidFill>
                  <a:srgbClr val="002060"/>
                </a:solidFill>
                <a:ea typeface="ＭＳ Ｐゴシック" charset="0"/>
                <a:cs typeface="ＭＳ Ｐゴシック" charset="0"/>
              </a:rPr>
              <a:t>TLS session id</a:t>
            </a:r>
            <a:r>
              <a:rPr lang="en-US" dirty="0">
                <a:solidFill>
                  <a:srgbClr val="002060"/>
                </a:solidFill>
                <a:ea typeface="ＭＳ Ｐゴシック" charset="0"/>
                <a:cs typeface="ＭＳ Ｐゴシック" charset="0"/>
              </a:rPr>
              <a:t>:  </a:t>
            </a:r>
            <a:r>
              <a:rPr lang="en-US" dirty="0">
                <a:ea typeface="ＭＳ Ｐゴシック" charset="0"/>
              </a:rPr>
              <a:t>same problem as IP address   </a:t>
            </a:r>
            <a:r>
              <a:rPr lang="en-US" sz="1800" dirty="0">
                <a:ea typeface="ＭＳ Ｐゴシック" charset="0"/>
              </a:rPr>
              <a:t>(and even worse)</a:t>
            </a:r>
            <a:endParaRPr lang="en-US" dirty="0">
              <a:ea typeface="ＭＳ Ｐゴシック" charset="0"/>
            </a:endParaRPr>
          </a:p>
        </p:txBody>
      </p:sp>
      <p:sp>
        <p:nvSpPr>
          <p:cNvPr id="53251" name="TextBox 3"/>
          <p:cNvSpPr txBox="1">
            <a:spLocks noChangeArrowheads="1"/>
          </p:cNvSpPr>
          <p:nvPr/>
        </p:nvSpPr>
        <p:spPr bwMode="auto">
          <a:xfrm>
            <a:off x="304800" y="1271885"/>
            <a:ext cx="68218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latin typeface="+mn-lt"/>
              </a:rPr>
              <a:t>A common idea:  embed machine specific data in SID</a:t>
            </a:r>
          </a:p>
        </p:txBody>
      </p:sp>
    </p:spTree>
    <p:extLst>
      <p:ext uri="{BB962C8B-B14F-4D97-AF65-F5344CB8AC3E}">
        <p14:creationId xmlns:p14="http://schemas.microsoft.com/office/powerpoint/2010/main" val="3487787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71450"/>
            <a:ext cx="8229600" cy="857250"/>
          </a:xfrm>
        </p:spPr>
        <p:txBody>
          <a:bodyPr>
            <a:normAutofit/>
          </a:bodyPr>
          <a:lstStyle/>
          <a:p>
            <a:r>
              <a:rPr lang="en-US" dirty="0">
                <a:ea typeface="ＭＳ Ｐゴシック" charset="0"/>
                <a:cs typeface="ＭＳ Ｐゴシック" charset="0"/>
              </a:rPr>
              <a:t>Session fixation attacks</a:t>
            </a:r>
          </a:p>
        </p:txBody>
      </p:sp>
      <p:sp>
        <p:nvSpPr>
          <p:cNvPr id="3" name="Content Placeholder 2" descr="Rectangle: Click to edit Master text styles&#10;Second level&#10;Third level&#10;Fourth level&#10;Fifth level"/>
          <p:cNvSpPr>
            <a:spLocks noGrp="1"/>
          </p:cNvSpPr>
          <p:nvPr>
            <p:ph idx="1"/>
          </p:nvPr>
        </p:nvSpPr>
        <p:spPr>
          <a:xfrm>
            <a:off x="381000" y="666750"/>
            <a:ext cx="8534400" cy="4476750"/>
          </a:xfrm>
        </p:spPr>
        <p:txBody>
          <a:bodyPr>
            <a:normAutofit/>
          </a:bodyPr>
          <a:lstStyle/>
          <a:p>
            <a:pPr marL="0" indent="0">
              <a:buNone/>
            </a:pPr>
            <a:r>
              <a:rPr lang="en-US" dirty="0">
                <a:ea typeface="ＭＳ Ｐゴシック" charset="0"/>
                <a:cs typeface="ＭＳ Ｐゴシック" charset="0"/>
              </a:rPr>
              <a:t>Suppose attacker can set the user’</a:t>
            </a:r>
            <a:r>
              <a:rPr lang="en-US" altLang="ja-JP" dirty="0">
                <a:ea typeface="ＭＳ Ｐゴシック" charset="0"/>
                <a:cs typeface="ＭＳ Ｐゴシック" charset="0"/>
              </a:rPr>
              <a:t>s session token:</a:t>
            </a:r>
          </a:p>
          <a:p>
            <a:r>
              <a:rPr lang="en-US" dirty="0">
                <a:ea typeface="ＭＳ Ｐゴシック" charset="0"/>
              </a:rPr>
              <a:t>For URL tokens, trick user into clicking on URL</a:t>
            </a:r>
          </a:p>
          <a:p>
            <a:r>
              <a:rPr lang="en-US" dirty="0">
                <a:ea typeface="ＭＳ Ｐゴシック" charset="0"/>
              </a:rPr>
              <a:t>For cookie tokens, set using XSS exploits</a:t>
            </a:r>
          </a:p>
          <a:p>
            <a:pPr marL="0" indent="0">
              <a:spcBef>
                <a:spcPts val="1176"/>
              </a:spcBef>
              <a:buNone/>
            </a:pPr>
            <a:r>
              <a:rPr lang="en-US" u="sng" dirty="0">
                <a:ea typeface="ＭＳ Ｐゴシック" charset="0"/>
                <a:cs typeface="ＭＳ Ｐゴシック" charset="0"/>
              </a:rPr>
              <a:t>Attack</a:t>
            </a:r>
            <a:r>
              <a:rPr lang="en-US" dirty="0">
                <a:ea typeface="ＭＳ Ｐゴシック" charset="0"/>
                <a:cs typeface="ＭＳ Ｐゴシック" charset="0"/>
              </a:rPr>
              <a:t>:     (say, using URL tokens)</a:t>
            </a:r>
          </a:p>
          <a:p>
            <a:pPr>
              <a:spcBef>
                <a:spcPts val="1200"/>
              </a:spcBef>
              <a:buFont typeface="Wingdings" charset="0"/>
              <a:buAutoNum type="arabicPeriod"/>
            </a:pPr>
            <a:r>
              <a:rPr lang="en-US" dirty="0">
                <a:ea typeface="ＭＳ Ｐゴシック" charset="0"/>
              </a:rPr>
              <a:t>Attacker gets anonymous session token for </a:t>
            </a:r>
            <a:r>
              <a:rPr lang="en-US" dirty="0" err="1">
                <a:ea typeface="ＭＳ Ｐゴシック" charset="0"/>
              </a:rPr>
              <a:t>site.com</a:t>
            </a:r>
            <a:endParaRPr lang="en-US" dirty="0">
              <a:ea typeface="ＭＳ Ｐゴシック" charset="0"/>
            </a:endParaRPr>
          </a:p>
          <a:p>
            <a:pPr>
              <a:spcBef>
                <a:spcPts val="1200"/>
              </a:spcBef>
              <a:buFont typeface="Wingdings" charset="0"/>
              <a:buAutoNum type="arabicPeriod"/>
            </a:pPr>
            <a:r>
              <a:rPr lang="en-US" dirty="0">
                <a:ea typeface="ＭＳ Ｐゴシック" charset="0"/>
              </a:rPr>
              <a:t>Sends URL to user with attacker’</a:t>
            </a:r>
            <a:r>
              <a:rPr lang="en-US" altLang="ja-JP" dirty="0">
                <a:ea typeface="ＭＳ Ｐゴシック" charset="0"/>
              </a:rPr>
              <a:t>s session token</a:t>
            </a:r>
          </a:p>
          <a:p>
            <a:pPr>
              <a:spcBef>
                <a:spcPts val="1200"/>
              </a:spcBef>
              <a:buFont typeface="Wingdings" charset="0"/>
              <a:buAutoNum type="arabicPeriod"/>
            </a:pPr>
            <a:r>
              <a:rPr lang="en-US" dirty="0">
                <a:ea typeface="ＭＳ Ｐゴシック" charset="0"/>
              </a:rPr>
              <a:t>User clicks on URL and logs into  </a:t>
            </a:r>
            <a:r>
              <a:rPr lang="en-US" dirty="0" err="1">
                <a:ea typeface="ＭＳ Ｐゴシック" charset="0"/>
              </a:rPr>
              <a:t>site.com</a:t>
            </a:r>
            <a:endParaRPr lang="en-US" dirty="0">
              <a:ea typeface="ＭＳ Ｐゴシック" charset="0"/>
            </a:endParaRPr>
          </a:p>
          <a:p>
            <a:pPr marL="914400" lvl="1" indent="-457200"/>
            <a:r>
              <a:rPr lang="en-US" dirty="0">
                <a:ea typeface="ＭＳ Ｐゴシック" charset="0"/>
              </a:rPr>
              <a:t>this elevates attacker’</a:t>
            </a:r>
            <a:r>
              <a:rPr lang="en-US" altLang="ja-JP" dirty="0">
                <a:ea typeface="ＭＳ Ｐゴシック" charset="0"/>
              </a:rPr>
              <a:t>s token to logged-in token</a:t>
            </a:r>
          </a:p>
          <a:p>
            <a:pPr>
              <a:spcBef>
                <a:spcPts val="1200"/>
              </a:spcBef>
              <a:buFont typeface="Tahoma" charset="0"/>
              <a:buAutoNum type="arabicPeriod"/>
            </a:pPr>
            <a:r>
              <a:rPr lang="en-US" dirty="0">
                <a:ea typeface="ＭＳ Ｐゴシック" charset="0"/>
              </a:rPr>
              <a:t>Attacker uses elevated token to hijack user’</a:t>
            </a:r>
            <a:r>
              <a:rPr lang="en-US" altLang="ja-JP" dirty="0">
                <a:ea typeface="ＭＳ Ｐゴシック" charset="0"/>
              </a:rPr>
              <a:t>s session.</a:t>
            </a:r>
            <a:endParaRPr lang="en-US" dirty="0">
              <a:ea typeface="ＭＳ Ｐゴシック" charset="0"/>
            </a:endParaRPr>
          </a:p>
        </p:txBody>
      </p:sp>
      <p:sp>
        <p:nvSpPr>
          <p:cNvPr id="2" name="Rounded Rectangle 1"/>
          <p:cNvSpPr/>
          <p:nvPr/>
        </p:nvSpPr>
        <p:spPr>
          <a:xfrm>
            <a:off x="152400" y="2038350"/>
            <a:ext cx="8534400" cy="2971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71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latin typeface="+mn-lt"/>
                <a:ea typeface="ＭＳ Ｐゴシック" charset="0"/>
                <a:cs typeface="ＭＳ Ｐゴシック" charset="0"/>
              </a:rPr>
              <a:t>Session fixation:  lesson</a:t>
            </a:r>
          </a:p>
        </p:txBody>
      </p:sp>
      <p:sp>
        <p:nvSpPr>
          <p:cNvPr id="48130" name="Content Placeholder 2" descr="Rectangle: Click to edit Master text styles&#10;Second level&#10;Third level&#10;Fourth level&#10;Fifth level"/>
          <p:cNvSpPr>
            <a:spLocks noGrp="1"/>
          </p:cNvSpPr>
          <p:nvPr>
            <p:ph idx="1"/>
          </p:nvPr>
        </p:nvSpPr>
        <p:spPr>
          <a:xfrm>
            <a:off x="304800" y="857250"/>
            <a:ext cx="8686800" cy="4286250"/>
          </a:xfrm>
        </p:spPr>
        <p:txBody>
          <a:bodyPr>
            <a:normAutofit/>
          </a:bodyPr>
          <a:lstStyle/>
          <a:p>
            <a:pPr marL="0" indent="0">
              <a:buFont typeface="Wingdings" charset="0"/>
              <a:buNone/>
              <a:defRPr/>
            </a:pPr>
            <a:endParaRPr lang="en-US" dirty="0">
              <a:latin typeface="Tahoma" charset="0"/>
              <a:ea typeface="ＭＳ Ｐゴシック" charset="0"/>
              <a:cs typeface="ＭＳ Ｐゴシック" charset="0"/>
            </a:endParaRPr>
          </a:p>
          <a:p>
            <a:pPr marL="0" indent="0">
              <a:buNone/>
              <a:defRPr/>
            </a:pPr>
            <a:r>
              <a:rPr lang="en-US" dirty="0">
                <a:latin typeface="Tahoma" charset="0"/>
                <a:ea typeface="ＭＳ Ｐゴシック" charset="0"/>
                <a:cs typeface="ＭＳ Ｐゴシック" charset="0"/>
              </a:rPr>
              <a:t>When elevating user from anonymous to logged-in:</a:t>
            </a:r>
          </a:p>
          <a:p>
            <a:pPr marL="0" indent="0">
              <a:spcBef>
                <a:spcPts val="1776"/>
              </a:spcBef>
              <a:buNone/>
              <a:defRPr/>
            </a:pPr>
            <a:r>
              <a:rPr lang="en-US" b="1" dirty="0">
                <a:solidFill>
                  <a:srgbClr val="000090"/>
                </a:solidFill>
                <a:latin typeface="Tahoma" charset="0"/>
                <a:ea typeface="ＭＳ Ｐゴシック" charset="0"/>
                <a:cs typeface="ＭＳ Ｐゴシック" charset="0"/>
              </a:rPr>
              <a:t>	always issue a new session token</a:t>
            </a:r>
          </a:p>
          <a:p>
            <a:pPr marL="0" indent="0">
              <a:spcBef>
                <a:spcPts val="1776"/>
              </a:spcBef>
              <a:buNone/>
              <a:defRPr/>
            </a:pPr>
            <a:r>
              <a:rPr lang="en-US" b="1" dirty="0">
                <a:solidFill>
                  <a:srgbClr val="000090"/>
                </a:solidFill>
                <a:latin typeface="Tahoma" charset="0"/>
                <a:ea typeface="ＭＳ Ｐゴシック" charset="0"/>
                <a:cs typeface="ＭＳ Ｐゴシック" charset="0"/>
              </a:rPr>
              <a:t>	</a:t>
            </a:r>
            <a:r>
              <a:rPr lang="en-US" dirty="0">
                <a:ea typeface="ＭＳ Ｐゴシック" charset="0"/>
                <a:cs typeface="ＭＳ Ｐゴシック" charset="0"/>
              </a:rPr>
              <a:t>(e.g. in PHP by calling  </a:t>
            </a:r>
            <a:r>
              <a:rPr lang="en-US" b="1" dirty="0" err="1">
                <a:solidFill>
                  <a:srgbClr val="0070C0"/>
                </a:solidFill>
              </a:rPr>
              <a:t>session_regenerate_id</a:t>
            </a:r>
            <a:r>
              <a:rPr lang="en-US" b="1" dirty="0">
                <a:solidFill>
                  <a:srgbClr val="0070C0"/>
                </a:solidFill>
              </a:rPr>
              <a:t>() </a:t>
            </a:r>
            <a:r>
              <a:rPr lang="en-US" dirty="0"/>
              <a:t> in PHP)</a:t>
            </a:r>
            <a:endParaRPr lang="en-US" dirty="0">
              <a:ea typeface="ＭＳ Ｐゴシック" charset="0"/>
              <a:cs typeface="ＭＳ Ｐゴシック" charset="0"/>
            </a:endParaRPr>
          </a:p>
          <a:p>
            <a:pPr>
              <a:buFont typeface="Wingdings" charset="0"/>
              <a:buNone/>
              <a:defRPr/>
            </a:pPr>
            <a:endParaRPr lang="en-US" dirty="0">
              <a:ea typeface="ＭＳ Ｐゴシック" charset="0"/>
              <a:cs typeface="ＭＳ Ｐゴシック" charset="0"/>
            </a:endParaRPr>
          </a:p>
          <a:p>
            <a:pPr marL="0" indent="0">
              <a:lnSpc>
                <a:spcPts val="3500"/>
              </a:lnSpc>
              <a:spcBef>
                <a:spcPts val="2200"/>
              </a:spcBef>
              <a:buNone/>
              <a:defRPr/>
            </a:pPr>
            <a:r>
              <a:rPr lang="en-US" dirty="0">
                <a:latin typeface="Tahoma" charset="0"/>
                <a:ea typeface="ＭＳ Ｐゴシック" charset="0"/>
                <a:cs typeface="ＭＳ Ｐゴシック" charset="0"/>
              </a:rPr>
              <a:t>After login,  token changes to value unknown to attacker    </a:t>
            </a:r>
          </a:p>
          <a:p>
            <a:pPr marL="0" indent="0">
              <a:lnSpc>
                <a:spcPts val="3500"/>
              </a:lnSpc>
              <a:spcBef>
                <a:spcPts val="2200"/>
              </a:spcBef>
              <a:buNone/>
              <a:defRPr/>
            </a:pPr>
            <a:r>
              <a:rPr lang="en-US" dirty="0">
                <a:latin typeface="Tahoma" charset="0"/>
                <a:ea typeface="ＭＳ Ｐゴシック" charset="0"/>
                <a:cs typeface="ＭＳ Ｐゴシック" charset="0"/>
                <a:sym typeface="Symbol" charset="0"/>
              </a:rPr>
              <a:t>	⇒   </a:t>
            </a:r>
            <a:r>
              <a:rPr lang="en-US" dirty="0">
                <a:latin typeface="Tahoma" charset="0"/>
                <a:ea typeface="ＭＳ Ｐゴシック" charset="0"/>
                <a:cs typeface="ＭＳ Ｐゴシック" charset="0"/>
              </a:rPr>
              <a:t>Attacker’</a:t>
            </a:r>
            <a:r>
              <a:rPr lang="en-US" altLang="ja-JP" dirty="0">
                <a:latin typeface="Tahoma" charset="0"/>
                <a:ea typeface="ＭＳ Ｐゴシック" charset="0"/>
                <a:cs typeface="ＭＳ Ｐゴシック" charset="0"/>
              </a:rPr>
              <a:t>s token is not elevated.</a:t>
            </a:r>
          </a:p>
        </p:txBody>
      </p:sp>
    </p:spTree>
    <p:extLst>
      <p:ext uri="{BB962C8B-B14F-4D97-AF65-F5344CB8AC3E}">
        <p14:creationId xmlns:p14="http://schemas.microsoft.com/office/powerpoint/2010/main" val="306652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chor="ctr">
            <a:normAutofit fontScale="90000"/>
          </a:bodyPr>
          <a:lstStyle/>
          <a:p>
            <a:r>
              <a:rPr lang="en-US" dirty="0">
                <a:ea typeface="ＭＳ Ｐゴシック" charset="0"/>
                <a:cs typeface="ＭＳ Ｐゴシック" charset="0"/>
              </a:rPr>
              <a:t>Remember: Cookies have no integrity</a:t>
            </a:r>
          </a:p>
        </p:txBody>
      </p:sp>
      <p:sp>
        <p:nvSpPr>
          <p:cNvPr id="25602" name="Rectangle 3" descr="Rectangle: Click to edit Master text styles&#10;Second level&#10;Third level&#10;Fourth level&#10;Fifth level"/>
          <p:cNvSpPr>
            <a:spLocks noGrp="1" noChangeArrowheads="1"/>
          </p:cNvSpPr>
          <p:nvPr>
            <p:ph idx="1"/>
          </p:nvPr>
        </p:nvSpPr>
        <p:spPr>
          <a:xfrm>
            <a:off x="457200" y="838200"/>
            <a:ext cx="8229600" cy="4305300"/>
          </a:xfrm>
        </p:spPr>
        <p:txBody>
          <a:bodyPr>
            <a:normAutofit lnSpcReduction="10000"/>
          </a:bodyPr>
          <a:lstStyle/>
          <a:p>
            <a:pPr marL="0" indent="0">
              <a:spcBef>
                <a:spcPct val="0"/>
              </a:spcBef>
              <a:spcAft>
                <a:spcPts val="600"/>
              </a:spcAft>
              <a:buNone/>
            </a:pPr>
            <a:r>
              <a:rPr lang="en-US" dirty="0">
                <a:ea typeface="ＭＳ Ｐゴシック" charset="0"/>
                <a:cs typeface="ＭＳ Ｐゴシック" charset="0"/>
              </a:rPr>
              <a:t>User can change and delete cookie values</a:t>
            </a:r>
          </a:p>
          <a:p>
            <a:pPr marL="571500" lvl="1">
              <a:spcBef>
                <a:spcPct val="0"/>
              </a:spcBef>
              <a:spcAft>
                <a:spcPts val="600"/>
              </a:spcAft>
              <a:buFont typeface="Arial" charset="0"/>
              <a:buChar char="•"/>
            </a:pPr>
            <a:r>
              <a:rPr lang="en-US" sz="2000" dirty="0">
                <a:ea typeface="ＭＳ Ｐゴシック" charset="0"/>
              </a:rPr>
              <a:t>Edit cookie database (FF:   </a:t>
            </a:r>
            <a:r>
              <a:rPr lang="en-US" sz="2000" dirty="0" err="1">
                <a:ea typeface="ＭＳ Ｐゴシック" charset="0"/>
              </a:rPr>
              <a:t>cookies.sqlite</a:t>
            </a:r>
            <a:r>
              <a:rPr lang="en-US" sz="2000" dirty="0">
                <a:ea typeface="ＭＳ Ｐゴシック" charset="0"/>
              </a:rPr>
              <a:t>)</a:t>
            </a:r>
          </a:p>
          <a:p>
            <a:pPr marL="571500" lvl="1">
              <a:spcBef>
                <a:spcPct val="0"/>
              </a:spcBef>
              <a:spcAft>
                <a:spcPts val="600"/>
              </a:spcAft>
              <a:buFont typeface="Arial" charset="0"/>
              <a:buChar char="•"/>
            </a:pPr>
            <a:r>
              <a:rPr lang="en-US" sz="2000" dirty="0">
                <a:ea typeface="ＭＳ Ｐゴシック" charset="0"/>
              </a:rPr>
              <a:t>Modify Cookie header   (FF:   </a:t>
            </a:r>
            <a:r>
              <a:rPr lang="en-US" sz="2000" dirty="0" err="1">
                <a:ea typeface="ＭＳ Ｐゴシック" charset="0"/>
              </a:rPr>
              <a:t>TamperData</a:t>
            </a:r>
            <a:r>
              <a:rPr lang="en-US" sz="2000" dirty="0">
                <a:ea typeface="ＭＳ Ｐゴシック" charset="0"/>
              </a:rPr>
              <a:t> extension)</a:t>
            </a:r>
          </a:p>
          <a:p>
            <a:pPr marL="0" indent="0">
              <a:spcBef>
                <a:spcPts val="2400"/>
              </a:spcBef>
              <a:spcAft>
                <a:spcPts val="600"/>
              </a:spcAft>
              <a:buNone/>
            </a:pPr>
            <a:r>
              <a:rPr lang="en-US" dirty="0">
                <a:ea typeface="ＭＳ Ｐゴシック" charset="0"/>
                <a:cs typeface="ＭＳ Ｐゴシック" charset="0"/>
              </a:rPr>
              <a:t>Silly example: shopping cart software</a:t>
            </a:r>
          </a:p>
          <a:p>
            <a:pPr marL="171450">
              <a:spcBef>
                <a:spcPct val="0"/>
              </a:spcBef>
              <a:spcAft>
                <a:spcPts val="600"/>
              </a:spcAft>
              <a:buFont typeface="Arial" charset="0"/>
              <a:buNone/>
            </a:pPr>
            <a:r>
              <a:rPr lang="en-US" b="1" dirty="0">
                <a:solidFill>
                  <a:srgbClr val="009900"/>
                </a:solidFill>
                <a:ea typeface="ＭＳ Ｐゴシック" charset="0"/>
                <a:cs typeface="ＭＳ Ｐゴシック" charset="0"/>
              </a:rPr>
              <a:t>   	Set-cookie:	shopping-cart-total = 150</a:t>
            </a:r>
            <a:r>
              <a:rPr lang="en-US" dirty="0">
                <a:ea typeface="ＭＳ Ｐゴシック" charset="0"/>
                <a:cs typeface="ＭＳ Ｐゴシック" charset="0"/>
              </a:rPr>
              <a:t>   ($)</a:t>
            </a:r>
          </a:p>
          <a:p>
            <a:pPr marL="0" indent="0">
              <a:spcBef>
                <a:spcPts val="1200"/>
              </a:spcBef>
              <a:spcAft>
                <a:spcPts val="600"/>
              </a:spcAft>
              <a:buNone/>
              <a:tabLst>
                <a:tab pos="458788" algn="l"/>
              </a:tabLst>
            </a:pPr>
            <a:r>
              <a:rPr lang="en-US" dirty="0">
                <a:ea typeface="ＭＳ Ｐゴシック" charset="0"/>
                <a:cs typeface="ＭＳ Ｐゴシック" charset="0"/>
              </a:rPr>
              <a:t>	User edits cookie file  (cookie poisoning):</a:t>
            </a:r>
          </a:p>
          <a:p>
            <a:pPr marL="171450">
              <a:spcBef>
                <a:spcPct val="0"/>
              </a:spcBef>
              <a:spcAft>
                <a:spcPts val="600"/>
              </a:spcAft>
              <a:buFont typeface="Arial" charset="0"/>
              <a:buNone/>
            </a:pPr>
            <a:r>
              <a:rPr lang="en-US" b="1" dirty="0">
                <a:solidFill>
                  <a:srgbClr val="009900"/>
                </a:solidFill>
                <a:ea typeface="ＭＳ Ｐゴシック" charset="0"/>
                <a:cs typeface="ＭＳ Ｐゴシック" charset="0"/>
              </a:rPr>
              <a:t>    	Cookie:	shopping-cart-total = 15</a:t>
            </a:r>
            <a:r>
              <a:rPr lang="en-US" dirty="0">
                <a:ea typeface="ＭＳ Ｐゴシック" charset="0"/>
                <a:cs typeface="ＭＳ Ｐゴシック" charset="0"/>
              </a:rPr>
              <a:t>     ($)</a:t>
            </a:r>
          </a:p>
          <a:p>
            <a:pPr marL="171450">
              <a:spcBef>
                <a:spcPts val="1200"/>
              </a:spcBef>
              <a:spcAft>
                <a:spcPts val="600"/>
              </a:spcAft>
              <a:buFont typeface="Wingdings" charset="0"/>
              <a:buNone/>
            </a:pPr>
            <a:r>
              <a:rPr lang="en-US" dirty="0">
                <a:ea typeface="ＭＳ Ｐゴシック" charset="0"/>
                <a:cs typeface="ＭＳ Ｐゴシック" charset="0"/>
              </a:rPr>
              <a:t>Similar problem with </a:t>
            </a:r>
            <a:r>
              <a:rPr lang="en-US" dirty="0" err="1">
                <a:ea typeface="ＭＳ Ｐゴシック" charset="0"/>
                <a:cs typeface="ＭＳ Ｐゴシック" charset="0"/>
              </a:rPr>
              <a:t>localStorage</a:t>
            </a:r>
            <a:r>
              <a:rPr lang="en-US" dirty="0">
                <a:ea typeface="ＭＳ Ｐゴシック" charset="0"/>
                <a:cs typeface="ＭＳ Ｐゴシック" charset="0"/>
              </a:rPr>
              <a:t> and hidden fields:</a:t>
            </a:r>
          </a:p>
          <a:p>
            <a:pPr marL="571500" lvl="1">
              <a:spcBef>
                <a:spcPct val="0"/>
              </a:spcBef>
              <a:spcAft>
                <a:spcPts val="600"/>
              </a:spcAft>
              <a:buFont typeface="Wingdings" charset="0"/>
              <a:buNone/>
            </a:pPr>
            <a:r>
              <a:rPr lang="en-US" dirty="0">
                <a:ea typeface="ＭＳ Ｐゴシック" charset="0"/>
              </a:rPr>
              <a:t>	</a:t>
            </a:r>
            <a:r>
              <a:rPr lang="en-US" sz="2000" b="1" dirty="0">
                <a:solidFill>
                  <a:srgbClr val="009900"/>
                </a:solidFill>
                <a:ea typeface="ＭＳ Ｐゴシック" charset="0"/>
              </a:rPr>
              <a:t>&lt;INPUT TYPE=</a:t>
            </a:r>
            <a:r>
              <a:rPr lang="ja-JP" altLang="en-US" sz="2000" b="1" dirty="0">
                <a:solidFill>
                  <a:srgbClr val="009900"/>
                </a:solidFill>
                <a:ea typeface="ＭＳ Ｐゴシック" charset="0"/>
              </a:rPr>
              <a:t>“</a:t>
            </a:r>
            <a:r>
              <a:rPr lang="en-US" altLang="ja-JP" sz="2000" b="1" dirty="0">
                <a:solidFill>
                  <a:srgbClr val="009900"/>
                </a:solidFill>
                <a:ea typeface="ＭＳ Ｐゴシック" charset="0"/>
              </a:rPr>
              <a:t>hidden</a:t>
            </a:r>
            <a:r>
              <a:rPr lang="ja-JP" altLang="en-US" sz="2000" b="1" dirty="0">
                <a:solidFill>
                  <a:srgbClr val="009900"/>
                </a:solidFill>
                <a:ea typeface="ＭＳ Ｐゴシック" charset="0"/>
              </a:rPr>
              <a:t>”</a:t>
            </a:r>
            <a:r>
              <a:rPr lang="en-US" altLang="ja-JP" sz="2000" b="1" dirty="0">
                <a:solidFill>
                  <a:srgbClr val="009900"/>
                </a:solidFill>
                <a:ea typeface="ＭＳ Ｐゴシック" charset="0"/>
              </a:rPr>
              <a:t> NAME=price VALUE=</a:t>
            </a:r>
            <a:r>
              <a:rPr lang="ja-JP" altLang="en-US" sz="2000" b="1" dirty="0">
                <a:solidFill>
                  <a:srgbClr val="009900"/>
                </a:solidFill>
                <a:ea typeface="ＭＳ Ｐゴシック" charset="0"/>
              </a:rPr>
              <a:t>“</a:t>
            </a:r>
            <a:r>
              <a:rPr lang="en-US" altLang="ja-JP" sz="2000" b="1" dirty="0">
                <a:solidFill>
                  <a:srgbClr val="009900"/>
                </a:solidFill>
                <a:ea typeface="ＭＳ Ｐゴシック" charset="0"/>
              </a:rPr>
              <a:t>150</a:t>
            </a:r>
            <a:r>
              <a:rPr lang="ja-JP" altLang="en-US" sz="2000" b="1" dirty="0">
                <a:solidFill>
                  <a:srgbClr val="009900"/>
                </a:solidFill>
                <a:ea typeface="ＭＳ Ｐゴシック" charset="0"/>
              </a:rPr>
              <a:t>”</a:t>
            </a:r>
            <a:r>
              <a:rPr lang="en-US" altLang="ja-JP" sz="2000" b="1" dirty="0">
                <a:solidFill>
                  <a:srgbClr val="009900"/>
                </a:solidFill>
                <a:ea typeface="ＭＳ Ｐゴシック" charset="0"/>
              </a:rPr>
              <a:t>&gt;</a:t>
            </a:r>
            <a:endParaRPr lang="en-US" sz="2000" dirty="0">
              <a:ea typeface="ＭＳ Ｐゴシック" charset="0"/>
            </a:endParaRPr>
          </a:p>
        </p:txBody>
      </p:sp>
      <p:sp>
        <p:nvSpPr>
          <p:cNvPr id="25603" name="Slide Number Placeholder 3"/>
          <p:cNvSpPr txBox="1">
            <a:spLocks noGrp="1"/>
          </p:cNvSpPr>
          <p:nvPr/>
        </p:nvSpPr>
        <p:spPr bwMode="auto">
          <a:xfrm>
            <a:off x="8737600" y="4962525"/>
            <a:ext cx="355600" cy="18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gn="ctr"/>
            <a:fld id="{B04F62A7-5F6E-AD40-A394-DA00A9642C2D}" type="slidenum">
              <a:rPr lang="en-GB" sz="1000" b="1">
                <a:solidFill>
                  <a:schemeClr val="bg1"/>
                </a:solidFill>
                <a:latin typeface="Times" charset="0"/>
              </a:rPr>
              <a:pPr algn="ctr"/>
              <a:t>5</a:t>
            </a:fld>
            <a:endParaRPr lang="en-GB" sz="1000" b="1">
              <a:solidFill>
                <a:schemeClr val="bg1"/>
              </a:solidFill>
              <a:latin typeface="Times" charset="0"/>
            </a:endParaRPr>
          </a:p>
        </p:txBody>
      </p:sp>
    </p:spTree>
    <p:extLst>
      <p:ext uri="{BB962C8B-B14F-4D97-AF65-F5344CB8AC3E}">
        <p14:creationId xmlns:p14="http://schemas.microsoft.com/office/powerpoint/2010/main" val="1943203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8600" y="1047750"/>
            <a:ext cx="8610600" cy="3352800"/>
          </a:xfrm>
        </p:spPr>
        <p:txBody>
          <a:bodyPr/>
          <a:lstStyle/>
          <a:p>
            <a:pPr>
              <a:spcBef>
                <a:spcPts val="2376"/>
              </a:spcBef>
            </a:pPr>
            <a:r>
              <a:rPr lang="en-US" dirty="0"/>
              <a:t>Session tokens are split across multiple client state mechanisms:</a:t>
            </a:r>
          </a:p>
          <a:p>
            <a:pPr lvl="1"/>
            <a:r>
              <a:rPr lang="en-US" dirty="0"/>
              <a:t>Cookies,  hidden form fields,   URL parameters</a:t>
            </a:r>
          </a:p>
          <a:p>
            <a:pPr lvl="1"/>
            <a:r>
              <a:rPr lang="en-US" dirty="0"/>
              <a:t>Cookies by themselves are insecure  </a:t>
            </a:r>
            <a:r>
              <a:rPr lang="en-US" sz="2000" dirty="0"/>
              <a:t>(CSRF, cookie overwrite)</a:t>
            </a:r>
          </a:p>
          <a:p>
            <a:pPr lvl="1"/>
            <a:r>
              <a:rPr lang="en-US" dirty="0"/>
              <a:t>Session tokens must be unpredictable and resist theft by network attacker</a:t>
            </a:r>
          </a:p>
          <a:p>
            <a:pPr>
              <a:spcBef>
                <a:spcPts val="2376"/>
              </a:spcBef>
            </a:pPr>
            <a:r>
              <a:rPr lang="en-US" dirty="0"/>
              <a:t>Ensure logout and timeout invalidates session on server</a:t>
            </a:r>
          </a:p>
          <a:p>
            <a:pPr marL="400050"/>
            <a:endParaRPr lang="en-US" dirty="0"/>
          </a:p>
          <a:p>
            <a:pPr marL="400050"/>
            <a:endParaRPr lang="en-US" dirty="0"/>
          </a:p>
          <a:p>
            <a:pPr lvl="1"/>
            <a:endParaRPr lang="en-US" dirty="0"/>
          </a:p>
          <a:p>
            <a:pPr marL="400050"/>
            <a:endParaRPr lang="en-US" dirty="0"/>
          </a:p>
        </p:txBody>
      </p:sp>
    </p:spTree>
    <p:extLst>
      <p:ext uri="{BB962C8B-B14F-4D97-AF65-F5344CB8AC3E}">
        <p14:creationId xmlns:p14="http://schemas.microsoft.com/office/powerpoint/2010/main" val="173142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09600" y="57150"/>
            <a:ext cx="8077200" cy="685800"/>
          </a:xfrm>
        </p:spPr>
        <p:txBody>
          <a:bodyPr/>
          <a:lstStyle/>
          <a:p>
            <a:r>
              <a:rPr lang="en-US" sz="3600" dirty="0">
                <a:latin typeface="Tahoma" charset="0"/>
                <a:ea typeface="ＭＳ Ｐゴシック" charset="0"/>
                <a:cs typeface="ＭＳ Ｐゴシック" charset="0"/>
              </a:rPr>
              <a:t>Solution: cryptographic checksums</a:t>
            </a:r>
          </a:p>
        </p:txBody>
      </p:sp>
      <p:sp>
        <p:nvSpPr>
          <p:cNvPr id="16" name="TextBox 15"/>
          <p:cNvSpPr txBox="1">
            <a:spLocks noChangeArrowheads="1"/>
          </p:cNvSpPr>
          <p:nvPr/>
        </p:nvSpPr>
        <p:spPr bwMode="auto">
          <a:xfrm>
            <a:off x="228600" y="4533840"/>
            <a:ext cx="68490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 Binding to session-id (SID) makes it harder to </a:t>
            </a:r>
            <a:r>
              <a:rPr lang="en-US" altLang="ja-JP" dirty="0">
                <a:latin typeface="+mn-lt"/>
              </a:rPr>
              <a:t>replay old cookies</a:t>
            </a:r>
            <a:endParaRPr lang="en-US" dirty="0">
              <a:latin typeface="+mn-lt"/>
            </a:endParaRPr>
          </a:p>
        </p:txBody>
      </p:sp>
      <p:sp>
        <p:nvSpPr>
          <p:cNvPr id="29699" name="TextBox 17"/>
          <p:cNvSpPr txBox="1">
            <a:spLocks noChangeArrowheads="1"/>
          </p:cNvSpPr>
          <p:nvPr/>
        </p:nvSpPr>
        <p:spPr bwMode="auto">
          <a:xfrm>
            <a:off x="457200" y="971550"/>
            <a:ext cx="7440258" cy="933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latin typeface="+mn-lt"/>
              </a:rPr>
              <a:t>Goal:  data integrity</a:t>
            </a:r>
          </a:p>
          <a:p>
            <a:pPr eaLnBrk="1" hangingPunct="1">
              <a:spcBef>
                <a:spcPts val="800"/>
              </a:spcBef>
            </a:pPr>
            <a:r>
              <a:rPr lang="en-US" sz="2400" dirty="0">
                <a:latin typeface="+mn-lt"/>
              </a:rPr>
              <a:t>     Requires server-side secret key  k  unknown to browser</a:t>
            </a:r>
          </a:p>
        </p:txBody>
      </p:sp>
      <p:grpSp>
        <p:nvGrpSpPr>
          <p:cNvPr id="29700" name="Group 18"/>
          <p:cNvGrpSpPr>
            <a:grpSpLocks/>
          </p:cNvGrpSpPr>
          <p:nvPr/>
        </p:nvGrpSpPr>
        <p:grpSpPr bwMode="auto">
          <a:xfrm>
            <a:off x="685800" y="2686050"/>
            <a:ext cx="1524000" cy="914400"/>
            <a:chOff x="1066800" y="1828800"/>
            <a:chExt cx="1524000" cy="1219200"/>
          </a:xfrm>
        </p:grpSpPr>
        <p:sp>
          <p:nvSpPr>
            <p:cNvPr id="20" name="Rectangle 15"/>
            <p:cNvSpPr>
              <a:spLocks noChangeArrowheads="1"/>
            </p:cNvSpPr>
            <p:nvPr/>
          </p:nvSpPr>
          <p:spPr bwMode="auto">
            <a:xfrm>
              <a:off x="1447800" y="1828800"/>
              <a:ext cx="1128713" cy="8382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mn-lt"/>
                <a:ea typeface="+mn-ea"/>
                <a:cs typeface="+mn-cs"/>
              </a:endParaRPr>
            </a:p>
          </p:txBody>
        </p:sp>
        <p:sp>
          <p:nvSpPr>
            <p:cNvPr id="21" name="AutoShape 16"/>
            <p:cNvSpPr>
              <a:spLocks noChangeArrowheads="1"/>
            </p:cNvSpPr>
            <p:nvPr/>
          </p:nvSpPr>
          <p:spPr bwMode="auto">
            <a:xfrm>
              <a:off x="1547813" y="1928813"/>
              <a:ext cx="914400" cy="609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chemeClr val="accent2"/>
                </a:buClr>
                <a:defRPr/>
              </a:pPr>
              <a:r>
                <a:rPr lang="en-US" b="1" dirty="0">
                  <a:solidFill>
                    <a:schemeClr val="bg1"/>
                  </a:solidFill>
                  <a:latin typeface="+mn-lt"/>
                  <a:ea typeface="+mn-ea"/>
                  <a:cs typeface="+mn-cs"/>
                </a:rPr>
                <a:t>Browser</a:t>
              </a:r>
            </a:p>
          </p:txBody>
        </p:sp>
        <p:sp>
          <p:nvSpPr>
            <p:cNvPr id="22" name="AutoShape 17"/>
            <p:cNvSpPr>
              <a:spLocks noChangeArrowheads="1"/>
            </p:cNvSpPr>
            <p:nvPr/>
          </p:nvSpPr>
          <p:spPr bwMode="auto">
            <a:xfrm>
              <a:off x="1066800" y="2667000"/>
              <a:ext cx="1524000" cy="228600"/>
            </a:xfrm>
            <a:prstGeom prst="parallelogram">
              <a:avLst>
                <a:gd name="adj" fmla="val 166667"/>
              </a:avLst>
            </a:prstGeom>
            <a:solidFill>
              <a:schemeClr val="accent1"/>
            </a:solidFill>
            <a:ln w="9525">
              <a:solidFill>
                <a:schemeClr val="tx1"/>
              </a:solidFill>
              <a:miter lim="800000"/>
              <a:headEnd/>
              <a:tailEnd/>
            </a:ln>
            <a:effectLst/>
          </p:spPr>
          <p:txBody>
            <a:bodyPr wrap="none" anchor="ctr"/>
            <a:lstStyle/>
            <a:p>
              <a:pPr>
                <a:defRPr/>
              </a:pPr>
              <a:endParaRPr lang="en-US">
                <a:latin typeface="+mn-lt"/>
                <a:ea typeface="+mn-ea"/>
                <a:cs typeface="+mn-cs"/>
              </a:endParaRPr>
            </a:p>
          </p:txBody>
        </p:sp>
        <p:sp>
          <p:nvSpPr>
            <p:cNvPr id="23" name="Rectangle 18"/>
            <p:cNvSpPr>
              <a:spLocks noChangeArrowheads="1"/>
            </p:cNvSpPr>
            <p:nvPr/>
          </p:nvSpPr>
          <p:spPr bwMode="auto">
            <a:xfrm>
              <a:off x="1066800" y="2895600"/>
              <a:ext cx="1143000" cy="1524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mn-lt"/>
                <a:ea typeface="+mn-ea"/>
                <a:cs typeface="+mn-cs"/>
              </a:endParaRPr>
            </a:p>
          </p:txBody>
        </p:sp>
        <p:sp>
          <p:nvSpPr>
            <p:cNvPr id="24" name="Freeform 19"/>
            <p:cNvSpPr>
              <a:spLocks/>
            </p:cNvSpPr>
            <p:nvPr/>
          </p:nvSpPr>
          <p:spPr bwMode="auto">
            <a:xfrm>
              <a:off x="2190750" y="2662238"/>
              <a:ext cx="400050" cy="385762"/>
            </a:xfrm>
            <a:custGeom>
              <a:avLst/>
              <a:gdLst/>
              <a:ahLst/>
              <a:cxnLst>
                <a:cxn ang="0">
                  <a:pos x="0" y="243"/>
                </a:cxn>
                <a:cxn ang="0">
                  <a:pos x="252" y="81"/>
                </a:cxn>
                <a:cxn ang="0">
                  <a:pos x="249" y="0"/>
                </a:cxn>
                <a:cxn ang="0">
                  <a:pos x="0" y="147"/>
                </a:cxn>
                <a:cxn ang="0">
                  <a:pos x="0" y="243"/>
                </a:cxn>
              </a:cxnLst>
              <a:rect l="0" t="0" r="r" b="b"/>
              <a:pathLst>
                <a:path w="252" h="243">
                  <a:moveTo>
                    <a:pt x="0" y="243"/>
                  </a:moveTo>
                  <a:lnTo>
                    <a:pt x="252" y="81"/>
                  </a:lnTo>
                  <a:lnTo>
                    <a:pt x="249" y="0"/>
                  </a:lnTo>
                  <a:lnTo>
                    <a:pt x="0" y="147"/>
                  </a:lnTo>
                  <a:lnTo>
                    <a:pt x="0" y="243"/>
                  </a:lnTo>
                  <a:close/>
                </a:path>
              </a:pathLst>
            </a:custGeom>
            <a:solidFill>
              <a:schemeClr val="accent1"/>
            </a:solidFill>
            <a:ln w="9525" cap="flat" cmpd="sng">
              <a:solidFill>
                <a:schemeClr val="tx1"/>
              </a:solidFill>
              <a:prstDash val="solid"/>
              <a:round/>
              <a:headEnd type="none" w="med" len="med"/>
              <a:tailEnd type="none" w="med" len="med"/>
            </a:ln>
            <a:effectLst/>
          </p:spPr>
          <p:txBody>
            <a:bodyPr anchor="ctr"/>
            <a:lstStyle/>
            <a:p>
              <a:pPr>
                <a:defRPr/>
              </a:pPr>
              <a:endParaRPr lang="en-US">
                <a:latin typeface="+mn-lt"/>
                <a:ea typeface="+mn-ea"/>
                <a:cs typeface="+mn-cs"/>
              </a:endParaRPr>
            </a:p>
          </p:txBody>
        </p:sp>
      </p:grpSp>
      <p:sp>
        <p:nvSpPr>
          <p:cNvPr id="25" name="AutoShape 20"/>
          <p:cNvSpPr>
            <a:spLocks noChangeArrowheads="1"/>
          </p:cNvSpPr>
          <p:nvPr/>
        </p:nvSpPr>
        <p:spPr bwMode="auto">
          <a:xfrm>
            <a:off x="7315200" y="2628900"/>
            <a:ext cx="1219200" cy="953691"/>
          </a:xfrm>
          <a:prstGeom prst="can">
            <a:avLst>
              <a:gd name="adj" fmla="val 26074"/>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chemeClr val="accent2"/>
              </a:buClr>
              <a:defRPr/>
            </a:pPr>
            <a:r>
              <a:rPr lang="en-US" sz="2400" dirty="0">
                <a:solidFill>
                  <a:srgbClr val="FFFFFF"/>
                </a:solidFill>
                <a:latin typeface="+mn-lt"/>
                <a:ea typeface="+mn-ea"/>
                <a:cs typeface="+mn-cs"/>
              </a:rPr>
              <a:t>Server</a:t>
            </a:r>
          </a:p>
        </p:txBody>
      </p:sp>
      <p:sp>
        <p:nvSpPr>
          <p:cNvPr id="29702" name="TextBox 28"/>
          <p:cNvSpPr txBox="1">
            <a:spLocks noChangeArrowheads="1"/>
          </p:cNvSpPr>
          <p:nvPr/>
        </p:nvSpPr>
        <p:spPr bwMode="auto">
          <a:xfrm>
            <a:off x="8614574" y="2750344"/>
            <a:ext cx="377026" cy="52322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800" dirty="0">
                <a:solidFill>
                  <a:srgbClr val="FF0000"/>
                </a:solidFill>
              </a:rPr>
              <a:t>k</a:t>
            </a:r>
          </a:p>
        </p:txBody>
      </p:sp>
      <p:grpSp>
        <p:nvGrpSpPr>
          <p:cNvPr id="3" name="Group 41"/>
          <p:cNvGrpSpPr>
            <a:grpSpLocks/>
          </p:cNvGrpSpPr>
          <p:nvPr/>
        </p:nvGrpSpPr>
        <p:grpSpPr bwMode="auto">
          <a:xfrm>
            <a:off x="2271714" y="2800349"/>
            <a:ext cx="5119687" cy="369335"/>
            <a:chOff x="2195514" y="3733800"/>
            <a:chExt cx="5119687" cy="492508"/>
          </a:xfrm>
        </p:grpSpPr>
        <p:sp>
          <p:nvSpPr>
            <p:cNvPr id="26" name="Text Box 22"/>
            <p:cNvSpPr txBox="1">
              <a:spLocks noChangeArrowheads="1"/>
            </p:cNvSpPr>
            <p:nvPr/>
          </p:nvSpPr>
          <p:spPr bwMode="auto">
            <a:xfrm>
              <a:off x="2581596" y="3733804"/>
              <a:ext cx="2118789" cy="492504"/>
            </a:xfrm>
            <a:prstGeom prst="rect">
              <a:avLst/>
            </a:prstGeom>
            <a:noFill/>
            <a:ln w="9525">
              <a:noFill/>
              <a:miter lim="800000"/>
              <a:headEnd/>
              <a:tailEnd/>
            </a:ln>
            <a:effectLst/>
          </p:spPr>
          <p:txBody>
            <a:bodyPr wrap="none">
              <a:spAutoFit/>
            </a:bodyPr>
            <a:lstStyle/>
            <a:p>
              <a:pPr eaLnBrk="0" hangingPunct="0">
                <a:spcBef>
                  <a:spcPct val="20000"/>
                </a:spcBef>
                <a:buClr>
                  <a:schemeClr val="accent2"/>
                </a:buClr>
                <a:defRPr/>
              </a:pPr>
              <a:r>
                <a:rPr lang="en-US" dirty="0">
                  <a:solidFill>
                    <a:srgbClr val="808000"/>
                  </a:solidFill>
                  <a:latin typeface="+mn-lt"/>
                  <a:ea typeface="+mn-ea"/>
                  <a:cs typeface="+mn-cs"/>
                </a:rPr>
                <a:t>Set-Cookie:  NAME = </a:t>
              </a:r>
            </a:p>
          </p:txBody>
        </p:sp>
        <p:cxnSp>
          <p:nvCxnSpPr>
            <p:cNvPr id="29714" name="Straight Arrow Connector 27"/>
            <p:cNvCxnSpPr>
              <a:cxnSpLocks noChangeShapeType="1"/>
            </p:cNvCxnSpPr>
            <p:nvPr/>
          </p:nvCxnSpPr>
          <p:spPr bwMode="auto">
            <a:xfrm rot="10800000" flipV="1">
              <a:off x="2195514" y="3733800"/>
              <a:ext cx="5119687" cy="1587"/>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9715" name="Rectangle 33"/>
            <p:cNvSpPr>
              <a:spLocks noChangeArrowheads="1"/>
            </p:cNvSpPr>
            <p:nvPr/>
          </p:nvSpPr>
          <p:spPr bwMode="auto">
            <a:xfrm>
              <a:off x="4648200" y="3811588"/>
              <a:ext cx="1524000" cy="379413"/>
            </a:xfrm>
            <a:prstGeom prst="rect">
              <a:avLst/>
            </a:prstGeom>
            <a:solidFill>
              <a:srgbClr val="FFC000"/>
            </a:solidFill>
            <a:ln w="12700">
              <a:solidFill>
                <a:schemeClr val="tx1"/>
              </a:solidFill>
              <a:round/>
              <a:headEnd/>
              <a:tailEnd type="triangle" w="lg" len="med"/>
            </a:ln>
          </p:spPr>
          <p:txBody>
            <a:bodyPr wrap="none" tIns="0" bIns="0"/>
            <a:lstStyle/>
            <a:p>
              <a:pPr algn="ctr"/>
              <a:r>
                <a:rPr lang="en-US" dirty="0"/>
                <a:t>value</a:t>
              </a:r>
            </a:p>
          </p:txBody>
        </p:sp>
        <p:sp>
          <p:nvSpPr>
            <p:cNvPr id="29716" name="Rectangle 34"/>
            <p:cNvSpPr>
              <a:spLocks noChangeArrowheads="1"/>
            </p:cNvSpPr>
            <p:nvPr/>
          </p:nvSpPr>
          <p:spPr bwMode="auto">
            <a:xfrm>
              <a:off x="6172200" y="3810000"/>
              <a:ext cx="547688" cy="380999"/>
            </a:xfrm>
            <a:prstGeom prst="rect">
              <a:avLst/>
            </a:prstGeom>
            <a:solidFill>
              <a:srgbClr val="FF0000"/>
            </a:solidFill>
            <a:ln w="12700">
              <a:solidFill>
                <a:schemeClr val="tx1"/>
              </a:solidFill>
              <a:round/>
              <a:headEnd/>
              <a:tailEnd type="triangle" w="lg" len="med"/>
            </a:ln>
          </p:spPr>
          <p:txBody>
            <a:bodyPr wrap="none" tIns="0"/>
            <a:lstStyle/>
            <a:p>
              <a:pPr algn="ctr"/>
              <a:r>
                <a:rPr lang="en-US" dirty="0">
                  <a:solidFill>
                    <a:schemeClr val="bg1"/>
                  </a:solidFill>
                </a:rPr>
                <a:t>T</a:t>
              </a:r>
            </a:p>
          </p:txBody>
        </p:sp>
      </p:grpSp>
      <p:grpSp>
        <p:nvGrpSpPr>
          <p:cNvPr id="4" name="Group 42"/>
          <p:cNvGrpSpPr>
            <a:grpSpLocks/>
          </p:cNvGrpSpPr>
          <p:nvPr/>
        </p:nvGrpSpPr>
        <p:grpSpPr bwMode="auto">
          <a:xfrm>
            <a:off x="2133600" y="3409953"/>
            <a:ext cx="5119688" cy="369332"/>
            <a:chOff x="2209801" y="4546540"/>
            <a:chExt cx="5119687" cy="492505"/>
          </a:xfrm>
        </p:grpSpPr>
        <p:sp>
          <p:nvSpPr>
            <p:cNvPr id="30" name="Text Box 22"/>
            <p:cNvSpPr txBox="1">
              <a:spLocks noChangeArrowheads="1"/>
            </p:cNvSpPr>
            <p:nvPr/>
          </p:nvSpPr>
          <p:spPr bwMode="auto">
            <a:xfrm>
              <a:off x="2617530" y="4546540"/>
              <a:ext cx="1802071" cy="492505"/>
            </a:xfrm>
            <a:prstGeom prst="rect">
              <a:avLst/>
            </a:prstGeom>
            <a:noFill/>
            <a:ln w="9525">
              <a:noFill/>
              <a:miter lim="800000"/>
              <a:headEnd/>
              <a:tailEnd/>
            </a:ln>
            <a:effectLst/>
          </p:spPr>
          <p:txBody>
            <a:bodyPr wrap="none">
              <a:spAutoFit/>
            </a:bodyPr>
            <a:lstStyle/>
            <a:p>
              <a:pPr eaLnBrk="0" hangingPunct="0">
                <a:spcBef>
                  <a:spcPct val="20000"/>
                </a:spcBef>
                <a:buClr>
                  <a:schemeClr val="accent2"/>
                </a:buClr>
                <a:defRPr/>
              </a:pPr>
              <a:r>
                <a:rPr lang="en-US" dirty="0">
                  <a:solidFill>
                    <a:srgbClr val="808000"/>
                  </a:solidFill>
                  <a:latin typeface="+mn-lt"/>
                  <a:ea typeface="+mn-ea"/>
                  <a:cs typeface="+mn-cs"/>
                </a:rPr>
                <a:t>Cookie:   NAME =</a:t>
              </a:r>
            </a:p>
          </p:txBody>
        </p:sp>
        <p:cxnSp>
          <p:nvCxnSpPr>
            <p:cNvPr id="29710" name="Straight Arrow Connector 27"/>
            <p:cNvCxnSpPr>
              <a:cxnSpLocks noChangeShapeType="1"/>
            </p:cNvCxnSpPr>
            <p:nvPr/>
          </p:nvCxnSpPr>
          <p:spPr bwMode="auto">
            <a:xfrm rot="10800000" flipH="1" flipV="1">
              <a:off x="2209801" y="4551302"/>
              <a:ext cx="5119687" cy="1587"/>
            </a:xfrm>
            <a:prstGeom prst="straightConnector1">
              <a:avLst/>
            </a:prstGeom>
            <a:noFill/>
            <a:ln w="2857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9711" name="Rectangle 35"/>
            <p:cNvSpPr>
              <a:spLocks noChangeArrowheads="1"/>
            </p:cNvSpPr>
            <p:nvPr/>
          </p:nvSpPr>
          <p:spPr bwMode="auto">
            <a:xfrm>
              <a:off x="4405312" y="4649788"/>
              <a:ext cx="1524000" cy="379412"/>
            </a:xfrm>
            <a:prstGeom prst="rect">
              <a:avLst/>
            </a:prstGeom>
            <a:solidFill>
              <a:srgbClr val="FFC000"/>
            </a:solidFill>
            <a:ln w="12700">
              <a:solidFill>
                <a:schemeClr val="tx1"/>
              </a:solidFill>
              <a:round/>
              <a:headEnd/>
              <a:tailEnd type="triangle" w="lg" len="med"/>
            </a:ln>
          </p:spPr>
          <p:txBody>
            <a:bodyPr wrap="none" tIns="0" bIns="0"/>
            <a:lstStyle/>
            <a:p>
              <a:pPr algn="ctr"/>
              <a:r>
                <a:rPr lang="en-US" dirty="0"/>
                <a:t>value</a:t>
              </a:r>
            </a:p>
          </p:txBody>
        </p:sp>
        <p:sp>
          <p:nvSpPr>
            <p:cNvPr id="29712" name="Rectangle 36"/>
            <p:cNvSpPr>
              <a:spLocks noChangeArrowheads="1"/>
            </p:cNvSpPr>
            <p:nvPr/>
          </p:nvSpPr>
          <p:spPr bwMode="auto">
            <a:xfrm>
              <a:off x="5929312" y="4648200"/>
              <a:ext cx="547688" cy="381000"/>
            </a:xfrm>
            <a:prstGeom prst="rect">
              <a:avLst/>
            </a:prstGeom>
            <a:solidFill>
              <a:srgbClr val="FF0000"/>
            </a:solidFill>
            <a:ln w="12700">
              <a:solidFill>
                <a:schemeClr val="tx1"/>
              </a:solidFill>
              <a:round/>
              <a:headEnd/>
              <a:tailEnd type="triangle" w="lg" len="med"/>
            </a:ln>
          </p:spPr>
          <p:txBody>
            <a:bodyPr wrap="none" tIns="0" bIns="0"/>
            <a:lstStyle/>
            <a:p>
              <a:pPr algn="ctr"/>
              <a:r>
                <a:rPr lang="en-US" dirty="0">
                  <a:solidFill>
                    <a:schemeClr val="bg1"/>
                  </a:solidFill>
                </a:rPr>
                <a:t>T</a:t>
              </a:r>
            </a:p>
          </p:txBody>
        </p:sp>
      </p:grpSp>
      <p:sp>
        <p:nvSpPr>
          <p:cNvPr id="38" name="TextBox 37"/>
          <p:cNvSpPr txBox="1">
            <a:spLocks noChangeArrowheads="1"/>
          </p:cNvSpPr>
          <p:nvPr/>
        </p:nvSpPr>
        <p:spPr bwMode="auto">
          <a:xfrm>
            <a:off x="1600200" y="2038350"/>
            <a:ext cx="733405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b="1" dirty="0">
                <a:solidFill>
                  <a:srgbClr val="002060"/>
                </a:solidFill>
              </a:rPr>
              <a:t>Generate tag:   T </a:t>
            </a:r>
            <a:r>
              <a:rPr lang="en-US" b="1" dirty="0">
                <a:solidFill>
                  <a:srgbClr val="002060"/>
                </a:solidFill>
                <a:sym typeface="Symbol" charset="0"/>
              </a:rPr>
              <a:t>⟵  </a:t>
            </a:r>
            <a:r>
              <a:rPr lang="en-US" b="1" dirty="0" err="1">
                <a:solidFill>
                  <a:srgbClr val="002060"/>
                </a:solidFill>
              </a:rPr>
              <a:t>MACsign</a:t>
            </a:r>
            <a:r>
              <a:rPr lang="en-US" b="1" dirty="0">
                <a:solidFill>
                  <a:srgbClr val="002060"/>
                </a:solidFill>
              </a:rPr>
              <a:t>(k,   (SID, name, value) )</a:t>
            </a:r>
          </a:p>
        </p:txBody>
      </p:sp>
      <p:sp>
        <p:nvSpPr>
          <p:cNvPr id="29707" name="TextBox 38"/>
          <p:cNvSpPr txBox="1">
            <a:spLocks noChangeArrowheads="1"/>
          </p:cNvSpPr>
          <p:nvPr/>
        </p:nvSpPr>
        <p:spPr bwMode="auto">
          <a:xfrm>
            <a:off x="1600200" y="3958452"/>
            <a:ext cx="67377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b="1" dirty="0">
                <a:solidFill>
                  <a:srgbClr val="002060"/>
                </a:solidFill>
              </a:rPr>
              <a:t> Verify tag:   </a:t>
            </a:r>
            <a:r>
              <a:rPr lang="en-US" b="1" dirty="0" err="1">
                <a:solidFill>
                  <a:srgbClr val="002060"/>
                </a:solidFill>
              </a:rPr>
              <a:t>MACverify</a:t>
            </a:r>
            <a:r>
              <a:rPr lang="en-US" b="1" dirty="0">
                <a:solidFill>
                  <a:srgbClr val="002060"/>
                </a:solidFill>
              </a:rPr>
              <a:t>(</a:t>
            </a:r>
            <a:r>
              <a:rPr lang="en-US" b="1" dirty="0">
                <a:solidFill>
                  <a:srgbClr val="002060"/>
                </a:solidFill>
                <a:sym typeface="Symbol" charset="0"/>
              </a:rPr>
              <a:t>k,   (SID, name, value),   T</a:t>
            </a:r>
            <a:r>
              <a:rPr lang="en-US" b="1" dirty="0">
                <a:solidFill>
                  <a:srgbClr val="002060"/>
                </a:solidFill>
              </a:rPr>
              <a:t>)</a:t>
            </a:r>
          </a:p>
        </p:txBody>
      </p:sp>
    </p:spTree>
    <p:extLst>
      <p:ext uri="{BB962C8B-B14F-4D97-AF65-F5344CB8AC3E}">
        <p14:creationId xmlns:p14="http://schemas.microsoft.com/office/powerpoint/2010/main" val="3422674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7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p:bldP spid="297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txBox="1">
            <a:spLocks noGrp="1"/>
          </p:cNvSpPr>
          <p:nvPr/>
        </p:nvSpPr>
        <p:spPr bwMode="auto">
          <a:xfrm>
            <a:off x="8737600" y="4962525"/>
            <a:ext cx="355600" cy="18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gn="ctr"/>
            <a:fld id="{0E05BD88-633D-D848-9C9B-53AD0B812A0C}" type="slidenum">
              <a:rPr lang="en-GB" sz="1000" b="1">
                <a:solidFill>
                  <a:schemeClr val="bg1"/>
                </a:solidFill>
                <a:latin typeface="Times" charset="0"/>
              </a:rPr>
              <a:pPr algn="ctr"/>
              <a:t>7</a:t>
            </a:fld>
            <a:endParaRPr lang="en-GB" sz="1000" b="1">
              <a:solidFill>
                <a:schemeClr val="bg1"/>
              </a:solidFill>
              <a:latin typeface="Times" charset="0"/>
            </a:endParaRPr>
          </a:p>
        </p:txBody>
      </p:sp>
      <p:sp>
        <p:nvSpPr>
          <p:cNvPr id="31746" name="Rectangle 2"/>
          <p:cNvSpPr>
            <a:spLocks noGrp="1" noChangeArrowheads="1"/>
          </p:cNvSpPr>
          <p:nvPr>
            <p:ph type="title" idx="4294967295"/>
          </p:nvPr>
        </p:nvSpPr>
        <p:spPr>
          <a:xfrm>
            <a:off x="457200" y="-171450"/>
            <a:ext cx="8229600" cy="857250"/>
          </a:xfrm>
        </p:spPr>
        <p:txBody>
          <a:bodyPr anchor="ctr"/>
          <a:lstStyle/>
          <a:p>
            <a:r>
              <a:rPr lang="en-US" dirty="0">
                <a:latin typeface="Tahoma" charset="0"/>
                <a:ea typeface="ＭＳ Ｐゴシック" charset="0"/>
                <a:cs typeface="ＭＳ Ｐゴシック" charset="0"/>
              </a:rPr>
              <a:t>Example:    </a:t>
            </a:r>
            <a:r>
              <a:rPr lang="en-US" sz="3200" dirty="0">
                <a:latin typeface="Tahoma" charset="0"/>
                <a:ea typeface="ＭＳ Ｐゴシック" charset="0"/>
                <a:cs typeface="ＭＳ Ｐゴシック" charset="0"/>
              </a:rPr>
              <a:t>ASP.NET</a:t>
            </a:r>
          </a:p>
        </p:txBody>
      </p:sp>
      <p:sp>
        <p:nvSpPr>
          <p:cNvPr id="31747" name="Rectangle 3" descr="Rectangle: Click to edit Master text styles&#10;Second level&#10;Third level&#10;Fourth level&#10;Fifth level"/>
          <p:cNvSpPr>
            <a:spLocks noGrp="1" noChangeArrowheads="1"/>
          </p:cNvSpPr>
          <p:nvPr>
            <p:ph type="body" idx="4294967295"/>
          </p:nvPr>
        </p:nvSpPr>
        <p:spPr>
          <a:xfrm>
            <a:off x="381000" y="819150"/>
            <a:ext cx="8305800" cy="4324350"/>
          </a:xfrm>
        </p:spPr>
        <p:txBody>
          <a:bodyPr>
            <a:normAutofit/>
          </a:bodyPr>
          <a:lstStyle/>
          <a:p>
            <a:pPr marL="0" indent="0">
              <a:spcBef>
                <a:spcPct val="0"/>
              </a:spcBef>
              <a:spcAft>
                <a:spcPts val="600"/>
              </a:spcAft>
              <a:buNone/>
            </a:pPr>
            <a:r>
              <a:rPr lang="en-US" dirty="0" err="1">
                <a:solidFill>
                  <a:srgbClr val="009900"/>
                </a:solidFill>
                <a:ea typeface="ＭＳ Ｐゴシック" charset="0"/>
                <a:cs typeface="ＭＳ Ｐゴシック" charset="0"/>
              </a:rPr>
              <a:t>System.Web.Configuration.MachineKey</a:t>
            </a:r>
            <a:r>
              <a:rPr lang="en-US" dirty="0">
                <a:ea typeface="ＭＳ Ｐゴシック" charset="0"/>
                <a:cs typeface="ＭＳ Ｐゴシック" charset="0"/>
              </a:rPr>
              <a:t> </a:t>
            </a:r>
          </a:p>
          <a:p>
            <a:pPr marL="171450" lvl="1" indent="342900">
              <a:spcBef>
                <a:spcPct val="0"/>
              </a:spcBef>
              <a:spcAft>
                <a:spcPts val="600"/>
              </a:spcAft>
            </a:pPr>
            <a:r>
              <a:rPr lang="en-US" dirty="0">
                <a:ea typeface="ＭＳ Ｐゴシック" charset="0"/>
              </a:rPr>
              <a:t>Secret web server key intended for cookie protection</a:t>
            </a:r>
          </a:p>
          <a:p>
            <a:pPr marL="0" indent="-228600">
              <a:spcBef>
                <a:spcPts val="1200"/>
              </a:spcBef>
              <a:spcAft>
                <a:spcPts val="600"/>
              </a:spcAft>
              <a:buNone/>
            </a:pPr>
            <a:r>
              <a:rPr lang="en-US" dirty="0">
                <a:ea typeface="ＭＳ Ｐゴシック" charset="0"/>
              </a:rPr>
              <a:t>Creating an encrypted cookie with integrity:</a:t>
            </a:r>
          </a:p>
          <a:p>
            <a:pPr marL="0" indent="0">
              <a:spcBef>
                <a:spcPts val="600"/>
              </a:spcBef>
              <a:spcAft>
                <a:spcPts val="600"/>
              </a:spcAft>
              <a:buNone/>
            </a:pPr>
            <a:r>
              <a:rPr lang="cs-CZ" dirty="0">
                <a:solidFill>
                  <a:srgbClr val="009900"/>
                </a:solidFill>
                <a:ea typeface="ＭＳ Ｐゴシック" charset="0"/>
                <a:cs typeface="ＭＳ Ｐゴシック" charset="0"/>
              </a:rPr>
              <a:t>	</a:t>
            </a:r>
            <a:r>
              <a:rPr lang="cs-CZ" dirty="0" err="1">
                <a:solidFill>
                  <a:srgbClr val="009900"/>
                </a:solidFill>
                <a:ea typeface="ＭＳ Ｐゴシック" charset="0"/>
                <a:cs typeface="ＭＳ Ｐゴシック" charset="0"/>
              </a:rPr>
              <a:t>HttpCookie</a:t>
            </a:r>
            <a:r>
              <a:rPr lang="cs-CZ" dirty="0">
                <a:solidFill>
                  <a:srgbClr val="009900"/>
                </a:solidFill>
                <a:ea typeface="ＭＳ Ｐゴシック" charset="0"/>
                <a:cs typeface="ＭＳ Ｐゴシック" charset="0"/>
              </a:rPr>
              <a:t> </a:t>
            </a:r>
            <a:r>
              <a:rPr lang="en-US" dirty="0">
                <a:solidFill>
                  <a:srgbClr val="009900"/>
                </a:solidFill>
                <a:ea typeface="ＭＳ Ｐゴシック" charset="0"/>
                <a:cs typeface="ＭＳ Ｐゴシック" charset="0"/>
              </a:rPr>
              <a:t>  </a:t>
            </a:r>
            <a:r>
              <a:rPr lang="cs-CZ" dirty="0" err="1">
                <a:solidFill>
                  <a:srgbClr val="009900"/>
                </a:solidFill>
                <a:ea typeface="ＭＳ Ｐゴシック" charset="0"/>
                <a:cs typeface="ＭＳ Ｐゴシック" charset="0"/>
              </a:rPr>
              <a:t>cookie</a:t>
            </a:r>
            <a:r>
              <a:rPr lang="cs-CZ" dirty="0">
                <a:solidFill>
                  <a:srgbClr val="009900"/>
                </a:solidFill>
                <a:ea typeface="ＭＳ Ｐゴシック" charset="0"/>
                <a:cs typeface="ＭＳ Ｐゴシック" charset="0"/>
              </a:rPr>
              <a:t> = </a:t>
            </a:r>
            <a:r>
              <a:rPr lang="cs-CZ" dirty="0" err="1">
                <a:solidFill>
                  <a:srgbClr val="009900"/>
                </a:solidFill>
                <a:ea typeface="ＭＳ Ｐゴシック" charset="0"/>
                <a:cs typeface="ＭＳ Ｐゴシック" charset="0"/>
              </a:rPr>
              <a:t>new</a:t>
            </a:r>
            <a:r>
              <a:rPr lang="cs-CZ" dirty="0">
                <a:solidFill>
                  <a:srgbClr val="009900"/>
                </a:solidFill>
                <a:ea typeface="ＭＳ Ｐゴシック" charset="0"/>
                <a:cs typeface="ＭＳ Ｐゴシック" charset="0"/>
              </a:rPr>
              <a:t> </a:t>
            </a:r>
            <a:r>
              <a:rPr lang="cs-CZ" dirty="0" err="1">
                <a:solidFill>
                  <a:srgbClr val="009900"/>
                </a:solidFill>
                <a:ea typeface="ＭＳ Ｐゴシック" charset="0"/>
                <a:cs typeface="ＭＳ Ｐゴシック" charset="0"/>
              </a:rPr>
              <a:t>HttpCookie</a:t>
            </a:r>
            <a:r>
              <a:rPr lang="cs-CZ" dirty="0">
                <a:solidFill>
                  <a:srgbClr val="009900"/>
                </a:solidFill>
                <a:ea typeface="ＭＳ Ｐゴシック" charset="0"/>
                <a:cs typeface="ＭＳ Ｐゴシック" charset="0"/>
              </a:rPr>
              <a:t>(</a:t>
            </a:r>
            <a:r>
              <a:rPr lang="en-US" dirty="0">
                <a:solidFill>
                  <a:srgbClr val="009900"/>
                </a:solidFill>
                <a:ea typeface="ＭＳ Ｐゴシック" charset="0"/>
                <a:cs typeface="ＭＳ Ｐゴシック" charset="0"/>
              </a:rPr>
              <a:t>name</a:t>
            </a:r>
            <a:r>
              <a:rPr lang="cs-CZ" dirty="0">
                <a:solidFill>
                  <a:srgbClr val="009900"/>
                </a:solidFill>
                <a:ea typeface="ＭＳ Ｐゴシック" charset="0"/>
                <a:cs typeface="ＭＳ Ｐゴシック" charset="0"/>
              </a:rPr>
              <a:t>,</a:t>
            </a:r>
            <a:r>
              <a:rPr lang="en-US" dirty="0">
                <a:solidFill>
                  <a:srgbClr val="009900"/>
                </a:solidFill>
                <a:ea typeface="ＭＳ Ｐゴシック" charset="0"/>
                <a:cs typeface="ＭＳ Ｐゴシック" charset="0"/>
              </a:rPr>
              <a:t> </a:t>
            </a:r>
            <a:r>
              <a:rPr lang="en-US" dirty="0" err="1">
                <a:solidFill>
                  <a:srgbClr val="009900"/>
                </a:solidFill>
                <a:ea typeface="ＭＳ Ｐゴシック" charset="0"/>
                <a:cs typeface="ＭＳ Ｐゴシック" charset="0"/>
              </a:rPr>
              <a:t>val</a:t>
            </a:r>
            <a:r>
              <a:rPr lang="cs-CZ" dirty="0">
                <a:solidFill>
                  <a:srgbClr val="009900"/>
                </a:solidFill>
                <a:ea typeface="ＭＳ Ｐゴシック" charset="0"/>
                <a:cs typeface="ＭＳ Ｐゴシック" charset="0"/>
              </a:rPr>
              <a:t>); </a:t>
            </a:r>
            <a:br>
              <a:rPr lang="en-US" dirty="0">
                <a:solidFill>
                  <a:srgbClr val="009900"/>
                </a:solidFill>
                <a:ea typeface="ＭＳ Ｐゴシック" charset="0"/>
                <a:cs typeface="ＭＳ Ｐゴシック" charset="0"/>
              </a:rPr>
            </a:br>
            <a:r>
              <a:rPr lang="en-US" dirty="0">
                <a:solidFill>
                  <a:srgbClr val="009900"/>
                </a:solidFill>
                <a:ea typeface="ＭＳ Ｐゴシック" charset="0"/>
                <a:cs typeface="ＭＳ Ｐゴシック" charset="0"/>
              </a:rPr>
              <a:t>	</a:t>
            </a:r>
            <a:r>
              <a:rPr lang="cs-CZ" dirty="0" err="1">
                <a:solidFill>
                  <a:srgbClr val="009900"/>
                </a:solidFill>
                <a:ea typeface="ＭＳ Ｐゴシック" charset="0"/>
                <a:cs typeface="ＭＳ Ｐゴシック" charset="0"/>
              </a:rPr>
              <a:t>HttpCookie</a:t>
            </a:r>
            <a:r>
              <a:rPr lang="cs-CZ" dirty="0">
                <a:solidFill>
                  <a:srgbClr val="009900"/>
                </a:solidFill>
                <a:ea typeface="ＭＳ Ｐゴシック" charset="0"/>
                <a:cs typeface="ＭＳ Ｐゴシック" charset="0"/>
              </a:rPr>
              <a:t> </a:t>
            </a:r>
            <a:r>
              <a:rPr lang="en-US" dirty="0">
                <a:solidFill>
                  <a:srgbClr val="009900"/>
                </a:solidFill>
                <a:ea typeface="ＭＳ Ｐゴシック" charset="0"/>
                <a:cs typeface="ＭＳ Ｐゴシック" charset="0"/>
              </a:rPr>
              <a:t>  </a:t>
            </a:r>
            <a:r>
              <a:rPr lang="cs-CZ" dirty="0" err="1">
                <a:solidFill>
                  <a:srgbClr val="009900"/>
                </a:solidFill>
                <a:ea typeface="ＭＳ Ｐゴシック" charset="0"/>
                <a:cs typeface="ＭＳ Ｐゴシック" charset="0"/>
              </a:rPr>
              <a:t>encodedCookie</a:t>
            </a:r>
            <a:r>
              <a:rPr lang="cs-CZ" dirty="0">
                <a:solidFill>
                  <a:srgbClr val="009900"/>
                </a:solidFill>
                <a:ea typeface="ＭＳ Ｐゴシック" charset="0"/>
                <a:cs typeface="ＭＳ Ｐゴシック" charset="0"/>
              </a:rPr>
              <a:t> =</a:t>
            </a:r>
            <a:br>
              <a:rPr lang="en-US" dirty="0">
                <a:solidFill>
                  <a:srgbClr val="009900"/>
                </a:solidFill>
                <a:ea typeface="ＭＳ Ｐゴシック" charset="0"/>
                <a:cs typeface="ＭＳ Ｐゴシック" charset="0"/>
              </a:rPr>
            </a:br>
            <a:r>
              <a:rPr lang="en-US" dirty="0">
                <a:solidFill>
                  <a:srgbClr val="009900"/>
                </a:solidFill>
                <a:ea typeface="ＭＳ Ｐゴシック" charset="0"/>
                <a:cs typeface="ＭＳ Ｐゴシック" charset="0"/>
              </a:rPr>
              <a:t>			</a:t>
            </a:r>
            <a:r>
              <a:rPr lang="cs-CZ" b="1" dirty="0" err="1">
                <a:solidFill>
                  <a:srgbClr val="009900"/>
                </a:solidFill>
                <a:ea typeface="ＭＳ Ｐゴシック" charset="0"/>
                <a:cs typeface="ＭＳ Ｐゴシック" charset="0"/>
              </a:rPr>
              <a:t>HttpSecureCookie.Encode</a:t>
            </a:r>
            <a:r>
              <a:rPr lang="en-US" b="1" dirty="0">
                <a:solidFill>
                  <a:srgbClr val="009900"/>
                </a:solidFill>
                <a:ea typeface="ＭＳ Ｐゴシック" charset="0"/>
                <a:cs typeface="ＭＳ Ｐゴシック" charset="0"/>
              </a:rPr>
              <a:t> </a:t>
            </a:r>
            <a:r>
              <a:rPr lang="cs-CZ" dirty="0">
                <a:solidFill>
                  <a:srgbClr val="009900"/>
                </a:solidFill>
                <a:ea typeface="ＭＳ Ｐゴシック" charset="0"/>
                <a:cs typeface="ＭＳ Ｐゴシック" charset="0"/>
              </a:rPr>
              <a:t>(</a:t>
            </a:r>
            <a:r>
              <a:rPr lang="cs-CZ" dirty="0" err="1">
                <a:solidFill>
                  <a:srgbClr val="009900"/>
                </a:solidFill>
                <a:ea typeface="ＭＳ Ｐゴシック" charset="0"/>
                <a:cs typeface="ＭＳ Ｐゴシック" charset="0"/>
              </a:rPr>
              <a:t>cookie</a:t>
            </a:r>
            <a:r>
              <a:rPr lang="cs-CZ" dirty="0">
                <a:solidFill>
                  <a:srgbClr val="009900"/>
                </a:solidFill>
                <a:ea typeface="ＭＳ Ｐゴシック" charset="0"/>
                <a:cs typeface="ＭＳ Ｐゴシック" charset="0"/>
              </a:rPr>
              <a:t>);</a:t>
            </a:r>
            <a:r>
              <a:rPr lang="en-US" dirty="0">
                <a:solidFill>
                  <a:srgbClr val="009900"/>
                </a:solidFill>
                <a:ea typeface="ＭＳ Ｐゴシック" charset="0"/>
                <a:cs typeface="ＭＳ Ｐゴシック" charset="0"/>
              </a:rPr>
              <a:t> </a:t>
            </a:r>
          </a:p>
          <a:p>
            <a:pPr marL="171450">
              <a:spcBef>
                <a:spcPts val="3000"/>
              </a:spcBef>
              <a:spcAft>
                <a:spcPts val="600"/>
              </a:spcAft>
              <a:buFont typeface="Wingdings" charset="0"/>
              <a:buNone/>
            </a:pPr>
            <a:r>
              <a:rPr lang="en-US" dirty="0">
                <a:ea typeface="ＭＳ Ｐゴシック" charset="0"/>
                <a:cs typeface="ＭＳ Ｐゴシック" charset="0"/>
              </a:rPr>
              <a:t>Decrypting and validating an encrypted cookie:</a:t>
            </a:r>
          </a:p>
          <a:p>
            <a:pPr marL="0" indent="0">
              <a:spcBef>
                <a:spcPts val="600"/>
              </a:spcBef>
              <a:spcAft>
                <a:spcPts val="600"/>
              </a:spcAft>
              <a:buNone/>
            </a:pPr>
            <a:r>
              <a:rPr lang="cs-CZ" b="1" dirty="0">
                <a:solidFill>
                  <a:srgbClr val="009900"/>
                </a:solidFill>
                <a:ea typeface="ＭＳ Ｐゴシック" charset="0"/>
                <a:cs typeface="ＭＳ Ｐゴシック" charset="0"/>
              </a:rPr>
              <a:t>	</a:t>
            </a:r>
            <a:r>
              <a:rPr lang="cs-CZ" b="1" dirty="0" err="1">
                <a:solidFill>
                  <a:srgbClr val="009900"/>
                </a:solidFill>
                <a:ea typeface="ＭＳ Ｐゴシック" charset="0"/>
                <a:cs typeface="ＭＳ Ｐゴシック" charset="0"/>
              </a:rPr>
              <a:t>HttpSecureCookie</a:t>
            </a:r>
            <a:r>
              <a:rPr lang="cs-CZ" b="1" dirty="0">
                <a:solidFill>
                  <a:srgbClr val="009900"/>
                </a:solidFill>
                <a:ea typeface="ＭＳ Ｐゴシック" charset="0"/>
                <a:cs typeface="ＭＳ Ｐゴシック" charset="0"/>
              </a:rPr>
              <a:t>.</a:t>
            </a:r>
            <a:r>
              <a:rPr lang="en-US" b="1" dirty="0">
                <a:solidFill>
                  <a:srgbClr val="009900"/>
                </a:solidFill>
                <a:ea typeface="ＭＳ Ｐゴシック" charset="0"/>
                <a:cs typeface="ＭＳ Ｐゴシック" charset="0"/>
              </a:rPr>
              <a:t>De</a:t>
            </a:r>
            <a:r>
              <a:rPr lang="cs-CZ" b="1" dirty="0" err="1">
                <a:solidFill>
                  <a:srgbClr val="009900"/>
                </a:solidFill>
                <a:ea typeface="ＭＳ Ｐゴシック" charset="0"/>
                <a:cs typeface="ＭＳ Ｐゴシック" charset="0"/>
              </a:rPr>
              <a:t>code</a:t>
            </a:r>
            <a:r>
              <a:rPr lang="en-US" b="1" dirty="0">
                <a:solidFill>
                  <a:srgbClr val="009900"/>
                </a:solidFill>
                <a:ea typeface="ＭＳ Ｐゴシック" charset="0"/>
                <a:cs typeface="ＭＳ Ｐゴシック" charset="0"/>
              </a:rPr>
              <a:t> </a:t>
            </a:r>
            <a:r>
              <a:rPr lang="cs-CZ" dirty="0">
                <a:solidFill>
                  <a:srgbClr val="009900"/>
                </a:solidFill>
                <a:ea typeface="ＭＳ Ｐゴシック" charset="0"/>
                <a:cs typeface="ＭＳ Ｐゴシック" charset="0"/>
              </a:rPr>
              <a:t>(</a:t>
            </a:r>
            <a:r>
              <a:rPr lang="cs-CZ" dirty="0" err="1">
                <a:solidFill>
                  <a:srgbClr val="009900"/>
                </a:solidFill>
                <a:ea typeface="ＭＳ Ｐゴシック" charset="0"/>
                <a:cs typeface="ＭＳ Ｐゴシック" charset="0"/>
              </a:rPr>
              <a:t>cookie</a:t>
            </a:r>
            <a:r>
              <a:rPr lang="cs-CZ" dirty="0">
                <a:solidFill>
                  <a:srgbClr val="009900"/>
                </a:solidFill>
                <a:ea typeface="ＭＳ Ｐゴシック" charset="0"/>
                <a:cs typeface="ＭＳ Ｐゴシック" charset="0"/>
              </a:rPr>
              <a:t>);</a:t>
            </a:r>
            <a:endParaRPr lang="en-US" dirty="0">
              <a:solidFill>
                <a:srgbClr val="009900"/>
              </a:solidFill>
              <a:ea typeface="ＭＳ Ｐゴシック" charset="0"/>
              <a:cs typeface="ＭＳ Ｐゴシック" charset="0"/>
            </a:endParaRPr>
          </a:p>
        </p:txBody>
      </p:sp>
    </p:spTree>
    <p:extLst>
      <p:ext uri="{BB962C8B-B14F-4D97-AF65-F5344CB8AC3E}">
        <p14:creationId xmlns:p14="http://schemas.microsoft.com/office/powerpoint/2010/main" val="3591430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D89D6-0477-8D48-9E8E-A4DC524D61AF}"/>
              </a:ext>
            </a:extLst>
          </p:cNvPr>
          <p:cNvSpPr>
            <a:spLocks noGrp="1"/>
          </p:cNvSpPr>
          <p:nvPr>
            <p:ph type="ctrTitle"/>
          </p:nvPr>
        </p:nvSpPr>
        <p:spPr>
          <a:xfrm>
            <a:off x="4038600" y="1885950"/>
            <a:ext cx="4495800" cy="1102519"/>
          </a:xfrm>
        </p:spPr>
        <p:txBody>
          <a:bodyPr>
            <a:normAutofit fontScale="90000"/>
          </a:bodyPr>
          <a:lstStyle/>
          <a:p>
            <a:r>
              <a:rPr lang="en-US" dirty="0"/>
              <a:t>Clickjacking Attacks</a:t>
            </a:r>
          </a:p>
        </p:txBody>
      </p:sp>
      <p:pic>
        <p:nvPicPr>
          <p:cNvPr id="6" name="Picture 5" descr="logo.jpg">
            <a:extLst>
              <a:ext uri="{FF2B5EF4-FFF2-40B4-BE49-F238E27FC236}">
                <a16:creationId xmlns:a16="http://schemas.microsoft.com/office/drawing/2014/main" id="{D6F292BD-8E92-C94A-A50D-DFEF543FA9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13653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3200" dirty="0"/>
              <a:t>Framing:  one site can frame another</a:t>
            </a:r>
          </a:p>
        </p:txBody>
      </p:sp>
      <p:pic>
        <p:nvPicPr>
          <p:cNvPr id="5" name="Picture 4" descr="Picture 5.png"/>
          <p:cNvPicPr>
            <a:picLocks noChangeAspect="1"/>
          </p:cNvPicPr>
          <p:nvPr/>
        </p:nvPicPr>
        <p:blipFill>
          <a:blip r:embed="rId2"/>
          <a:stretch>
            <a:fillRect/>
          </a:stretch>
        </p:blipFill>
        <p:spPr>
          <a:xfrm>
            <a:off x="2495550" y="2419350"/>
            <a:ext cx="2742630" cy="2408163"/>
          </a:xfrm>
          <a:prstGeom prst="rect">
            <a:avLst/>
          </a:prstGeom>
          <a:effectLst>
            <a:glow rad="101600">
              <a:schemeClr val="accent2">
                <a:alpha val="75000"/>
              </a:schemeClr>
            </a:glow>
          </a:effectLst>
        </p:spPr>
      </p:pic>
      <p:sp>
        <p:nvSpPr>
          <p:cNvPr id="6" name="TextBox 5"/>
          <p:cNvSpPr txBox="1">
            <a:spLocks noChangeArrowheads="1"/>
          </p:cNvSpPr>
          <p:nvPr/>
        </p:nvSpPr>
        <p:spPr bwMode="auto">
          <a:xfrm>
            <a:off x="5679825" y="4114548"/>
            <a:ext cx="2685351" cy="461665"/>
          </a:xfrm>
          <a:prstGeom prst="rect">
            <a:avLst/>
          </a:prstGeom>
          <a:noFill/>
          <a:ln w="9525">
            <a:noFill/>
            <a:miter lim="800000"/>
            <a:headEnd/>
            <a:tailEnd/>
          </a:ln>
        </p:spPr>
        <p:txBody>
          <a:bodyPr wrap="none">
            <a:prstTxWarp prst="textNoShape">
              <a:avLst/>
            </a:prstTxWarp>
            <a:spAutoFit/>
          </a:bodyPr>
          <a:lstStyle/>
          <a:p>
            <a:r>
              <a:rPr lang="en-US" sz="2400" dirty="0"/>
              <a:t>Can this be abused?</a:t>
            </a:r>
          </a:p>
        </p:txBody>
      </p:sp>
      <p:sp>
        <p:nvSpPr>
          <p:cNvPr id="24582" name="Line Callout 2 6"/>
          <p:cNvSpPr>
            <a:spLocks/>
          </p:cNvSpPr>
          <p:nvPr/>
        </p:nvSpPr>
        <p:spPr bwMode="auto">
          <a:xfrm>
            <a:off x="381000" y="2905822"/>
            <a:ext cx="1885950" cy="457200"/>
          </a:xfrm>
          <a:prstGeom prst="borderCallout2">
            <a:avLst>
              <a:gd name="adj1" fmla="val 18750"/>
              <a:gd name="adj2" fmla="val 101611"/>
              <a:gd name="adj3" fmla="val 18750"/>
              <a:gd name="adj4" fmla="val 100718"/>
              <a:gd name="adj5" fmla="val 51773"/>
              <a:gd name="adj6" fmla="val 127952"/>
            </a:avLst>
          </a:prstGeom>
          <a:solidFill>
            <a:srgbClr val="B7C1EB"/>
          </a:solidFill>
          <a:ln w="12700">
            <a:solidFill>
              <a:schemeClr val="tx1"/>
            </a:solidFill>
            <a:round/>
            <a:headEnd/>
            <a:tailEnd type="triangle" w="lg" len="med"/>
          </a:ln>
        </p:spPr>
        <p:txBody>
          <a:bodyPr wrap="none" anchor="ctr">
            <a:prstTxWarp prst="textNoShape">
              <a:avLst/>
            </a:prstTxWarp>
          </a:bodyPr>
          <a:lstStyle/>
          <a:p>
            <a:pPr algn="ctr"/>
            <a:r>
              <a:rPr lang="en-US" sz="2000" dirty="0"/>
              <a:t>framed page</a:t>
            </a:r>
          </a:p>
        </p:txBody>
      </p:sp>
      <p:sp>
        <p:nvSpPr>
          <p:cNvPr id="24583" name="Line Callout 2 7"/>
          <p:cNvSpPr>
            <a:spLocks/>
          </p:cNvSpPr>
          <p:nvPr/>
        </p:nvSpPr>
        <p:spPr bwMode="auto">
          <a:xfrm>
            <a:off x="5467350" y="2734372"/>
            <a:ext cx="2000250" cy="456847"/>
          </a:xfrm>
          <a:prstGeom prst="borderCallout2">
            <a:avLst>
              <a:gd name="adj1" fmla="val 27708"/>
              <a:gd name="adj2" fmla="val 1769"/>
              <a:gd name="adj3" fmla="val 27708"/>
              <a:gd name="adj4" fmla="val -8509"/>
              <a:gd name="adj5" fmla="val 138987"/>
              <a:gd name="adj6" fmla="val -36106"/>
            </a:avLst>
          </a:prstGeom>
          <a:solidFill>
            <a:srgbClr val="B7C1EB"/>
          </a:solidFill>
          <a:ln w="12700">
            <a:solidFill>
              <a:schemeClr val="tx1"/>
            </a:solidFill>
            <a:round/>
            <a:headEnd/>
            <a:tailEnd type="triangle" w="lg" len="med"/>
          </a:ln>
        </p:spPr>
        <p:txBody>
          <a:bodyPr wrap="none" anchor="ctr">
            <a:prstTxWarp prst="textNoShape">
              <a:avLst/>
            </a:prstTxWarp>
          </a:bodyPr>
          <a:lstStyle/>
          <a:p>
            <a:pPr algn="ctr"/>
            <a:r>
              <a:rPr lang="en-US" sz="2000" dirty="0"/>
              <a:t>framing page</a:t>
            </a:r>
          </a:p>
        </p:txBody>
      </p:sp>
      <p:sp>
        <p:nvSpPr>
          <p:cNvPr id="24584" name="Rectangle 2"/>
          <p:cNvSpPr>
            <a:spLocks noChangeArrowheads="1"/>
          </p:cNvSpPr>
          <p:nvPr/>
        </p:nvSpPr>
        <p:spPr bwMode="auto">
          <a:xfrm>
            <a:off x="1466850" y="1028952"/>
            <a:ext cx="6210300" cy="923330"/>
          </a:xfrm>
          <a:prstGeom prst="rect">
            <a:avLst/>
          </a:prstGeom>
          <a:solidFill>
            <a:srgbClr val="CCECFF"/>
          </a:solidFill>
          <a:ln w="12700">
            <a:noFill/>
            <a:miter lim="800000"/>
            <a:headEnd/>
            <a:tailEnd type="none" w="lg" len="med"/>
          </a:ln>
        </p:spPr>
        <p:txBody>
          <a:bodyPr wrap="square" anchor="ctr">
            <a:prstTxWarp prst="textNoShape">
              <a:avLst/>
            </a:prstTxWarp>
            <a:spAutoFit/>
          </a:bodyPr>
          <a:lstStyle/>
          <a:p>
            <a:pPr eaLnBrk="0" hangingPunct="0"/>
            <a:r>
              <a:rPr lang="en-US" b="1" dirty="0">
                <a:latin typeface="Times" charset="0"/>
              </a:rPr>
              <a:t>&lt;iframe name=“</a:t>
            </a:r>
            <a:r>
              <a:rPr lang="en-US" b="1" dirty="0" err="1">
                <a:latin typeface="Times" charset="0"/>
              </a:rPr>
              <a:t>myframe</a:t>
            </a:r>
            <a:r>
              <a:rPr lang="en-US" b="1" dirty="0">
                <a:latin typeface="Times" charset="0"/>
              </a:rPr>
              <a:t>”   </a:t>
            </a:r>
            <a:r>
              <a:rPr lang="en-US" b="1" dirty="0" err="1">
                <a:latin typeface="Times" charset="0"/>
              </a:rPr>
              <a:t>src</a:t>
            </a:r>
            <a:r>
              <a:rPr lang="en-US" b="1" dirty="0">
                <a:latin typeface="Times" charset="0"/>
              </a:rPr>
              <a:t>=“http://</a:t>
            </a:r>
            <a:r>
              <a:rPr lang="en-US" b="1" dirty="0" err="1">
                <a:latin typeface="Times" charset="0"/>
              </a:rPr>
              <a:t>www.google.com</a:t>
            </a:r>
            <a:r>
              <a:rPr lang="en-US" b="1" dirty="0">
                <a:latin typeface="Times" charset="0"/>
              </a:rPr>
              <a:t>/”&gt;</a:t>
            </a:r>
          </a:p>
          <a:p>
            <a:pPr eaLnBrk="0" hangingPunct="0"/>
            <a:r>
              <a:rPr lang="en-US" b="1" dirty="0">
                <a:latin typeface="Times" charset="0"/>
              </a:rPr>
              <a:t>          This text is ignored by most browsers.</a:t>
            </a:r>
          </a:p>
          <a:p>
            <a:pPr eaLnBrk="0" hangingPunct="0"/>
            <a:r>
              <a:rPr lang="en-US" b="1" dirty="0">
                <a:latin typeface="Times" charset="0"/>
              </a:rPr>
              <a:t>&lt;/iframe&gt;</a:t>
            </a:r>
            <a:endParaRPr lang="en-US" dirty="0">
              <a:latin typeface="Times" charset="0"/>
            </a:endParaRPr>
          </a:p>
        </p:txBody>
      </p:sp>
    </p:spTree>
    <p:extLst>
      <p:ext uri="{BB962C8B-B14F-4D97-AF65-F5344CB8AC3E}">
        <p14:creationId xmlns:p14="http://schemas.microsoft.com/office/powerpoint/2010/main" val="18651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381"/>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7119</TotalTime>
  <Words>3247</Words>
  <Application>Microsoft Macintosh PowerPoint</Application>
  <PresentationFormat>On-screen Show (16:9)</PresentationFormat>
  <Paragraphs>412</Paragraphs>
  <Slides>50</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Arial</vt:lpstr>
      <vt:lpstr>Calibri</vt:lpstr>
      <vt:lpstr>Tahoma</vt:lpstr>
      <vt:lpstr>Times</vt:lpstr>
      <vt:lpstr>Times New Roman</vt:lpstr>
      <vt:lpstr>Wingdings</vt:lpstr>
      <vt:lpstr>1_Lecture</vt:lpstr>
      <vt:lpstr>2_Office Theme</vt:lpstr>
      <vt:lpstr>3_Office Theme</vt:lpstr>
      <vt:lpstr>Web Session Management</vt:lpstr>
      <vt:lpstr>Recap: Web attacker model</vt:lpstr>
      <vt:lpstr>Recap: same origin policy</vt:lpstr>
      <vt:lpstr>Setting/deleting cookies by server</vt:lpstr>
      <vt:lpstr>Remember: Cookies have no integrity</vt:lpstr>
      <vt:lpstr>Solution: cryptographic checksums</vt:lpstr>
      <vt:lpstr>Example:    ASP.NET</vt:lpstr>
      <vt:lpstr>Clickjacking Attacks</vt:lpstr>
      <vt:lpstr>Framing:  one site can frame another</vt:lpstr>
      <vt:lpstr>Clickjacking    [rsnake’08]</vt:lpstr>
      <vt:lpstr>Tap-jacking attacks   [RBB’10]</vt:lpstr>
      <vt:lpstr>Incorrect solution:  framebusting</vt:lpstr>
      <vt:lpstr>Many attacks</vt:lpstr>
      <vt:lpstr>What the user will see</vt:lpstr>
      <vt:lpstr>Correct defense:  CSP</vt:lpstr>
      <vt:lpstr>Sub Resource Integrity  (SRI)</vt:lpstr>
      <vt:lpstr>The sub-resource integrity problem</vt:lpstr>
      <vt:lpstr>Sub-resource integrity (SRI)</vt:lpstr>
      <vt:lpstr>What the browser does</vt:lpstr>
      <vt:lpstr>Enforcing SRI using CSP</vt:lpstr>
      <vt:lpstr>Interlude: Designing  Security Prompts</vt:lpstr>
      <vt:lpstr>Users are faced with a lot of challenging trust-related decisions</vt:lpstr>
      <vt:lpstr>An example problem:   IE6 mixed context</vt:lpstr>
      <vt:lpstr>Better</vt:lpstr>
      <vt:lpstr>Guidelines</vt:lpstr>
      <vt:lpstr>Example 1:  bad explanation</vt:lpstr>
      <vt:lpstr>Better explanation</vt:lpstr>
      <vt:lpstr>In Chrome (2019)</vt:lpstr>
      <vt:lpstr>In Chrome (2019)</vt:lpstr>
      <vt:lpstr>Example 2:  bad explanation</vt:lpstr>
      <vt:lpstr>A better design</vt:lpstr>
      <vt:lpstr>Session Management and User Authentication on the Web</vt:lpstr>
      <vt:lpstr>Sessions</vt:lpstr>
      <vt:lpstr>Pre-history:   HTTP auth</vt:lpstr>
      <vt:lpstr>HTTP auth problems</vt:lpstr>
      <vt:lpstr>Session tokens</vt:lpstr>
      <vt:lpstr>Storing session tokens:    Lots of options   (but none are perfect)</vt:lpstr>
      <vt:lpstr>Storing session tokens:   problems</vt:lpstr>
      <vt:lpstr>The HTTP referer header</vt:lpstr>
      <vt:lpstr>The Logout Process</vt:lpstr>
      <vt:lpstr>The Logout Process (cont.)</vt:lpstr>
      <vt:lpstr>Session hijacking</vt:lpstr>
      <vt:lpstr>Session hijacking</vt:lpstr>
      <vt:lpstr>Beware:    Predictable tokens</vt:lpstr>
      <vt:lpstr>PowerPoint Presentation</vt:lpstr>
      <vt:lpstr>Beware:  Session token theft</vt:lpstr>
      <vt:lpstr>Mitigating SessionToken theft by binding    SessionToken to client’s computer</vt:lpstr>
      <vt:lpstr>Session fixation attacks</vt:lpstr>
      <vt:lpstr>Session fixation:  lesson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Dan Boneh</cp:lastModifiedBy>
  <cp:revision>713</cp:revision>
  <cp:lastPrinted>2017-05-11T02:41:31Z</cp:lastPrinted>
  <dcterms:created xsi:type="dcterms:W3CDTF">2010-11-06T18:36:35Z</dcterms:created>
  <dcterms:modified xsi:type="dcterms:W3CDTF">2020-05-05T23:27:26Z</dcterms:modified>
</cp:coreProperties>
</file>