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3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51"/>
  </p:notesMasterIdLst>
  <p:sldIdLst>
    <p:sldId id="277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57" r:id="rId12"/>
    <p:sldId id="309" r:id="rId13"/>
    <p:sldId id="310" r:id="rId14"/>
    <p:sldId id="311" r:id="rId15"/>
    <p:sldId id="313" r:id="rId16"/>
    <p:sldId id="312" r:id="rId17"/>
    <p:sldId id="317" r:id="rId18"/>
    <p:sldId id="318" r:id="rId19"/>
    <p:sldId id="323" r:id="rId20"/>
    <p:sldId id="324" r:id="rId21"/>
    <p:sldId id="353" r:id="rId22"/>
    <p:sldId id="326" r:id="rId23"/>
    <p:sldId id="329" r:id="rId24"/>
    <p:sldId id="330" r:id="rId25"/>
    <p:sldId id="332" r:id="rId26"/>
    <p:sldId id="334" r:id="rId27"/>
    <p:sldId id="354" r:id="rId28"/>
    <p:sldId id="406" r:id="rId29"/>
    <p:sldId id="393" r:id="rId30"/>
    <p:sldId id="340" r:id="rId31"/>
    <p:sldId id="407" r:id="rId32"/>
    <p:sldId id="362" r:id="rId33"/>
    <p:sldId id="363" r:id="rId34"/>
    <p:sldId id="364" r:id="rId35"/>
    <p:sldId id="365" r:id="rId36"/>
    <p:sldId id="367" r:id="rId37"/>
    <p:sldId id="389" r:id="rId38"/>
    <p:sldId id="394" r:id="rId39"/>
    <p:sldId id="391" r:id="rId40"/>
    <p:sldId id="371" r:id="rId41"/>
    <p:sldId id="372" r:id="rId42"/>
    <p:sldId id="373" r:id="rId43"/>
    <p:sldId id="408" r:id="rId44"/>
    <p:sldId id="387" r:id="rId45"/>
    <p:sldId id="392" r:id="rId46"/>
    <p:sldId id="388" r:id="rId47"/>
    <p:sldId id="376" r:id="rId48"/>
    <p:sldId id="377" r:id="rId49"/>
    <p:sldId id="384" r:id="rId50"/>
  </p:sldIdLst>
  <p:sldSz cx="9144000" cy="5143500" type="screen16x9"/>
  <p:notesSz cx="6858000" cy="91440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80" autoAdjust="0"/>
    <p:restoredTop sz="94787"/>
  </p:normalViewPr>
  <p:slideViewPr>
    <p:cSldViewPr>
      <p:cViewPr varScale="1">
        <p:scale>
          <a:sx n="132" d="100"/>
          <a:sy n="132" d="100"/>
        </p:scale>
        <p:origin x="5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5/7/20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18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BE5F8-C5BD-1442-8E9C-EC72D6E3D5F3}" type="slidenum">
              <a:rPr lang="en-US"/>
              <a:pPr/>
              <a:t>38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4D7C7-6202-D84B-968E-59BCD61AF6FA}" type="slidenum">
              <a:rPr lang="en-US"/>
              <a:pPr/>
              <a:t>39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2ACDA-FA24-F44C-A07D-F8951BBBD6EE}" type="slidenum">
              <a:rPr lang="en-US"/>
              <a:pPr/>
              <a:t>40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17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ZKPK:</a:t>
            </a:r>
            <a:r>
              <a:rPr lang="en-US" baseline="0" dirty="0"/>
              <a:t>   can be used for authentication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17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FA4B5-E9B6-A640-8636-A789CF8000A1}" type="slidenum">
              <a:rPr lang="en-US"/>
              <a:pPr/>
              <a:t>45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6721F-0B2A-9341-A5DB-F4B4603F9D65}" type="slidenum">
              <a:rPr lang="en-US"/>
              <a:pPr/>
              <a:t>46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70888-C4F0-594E-9971-B29D9350E3E6}" type="slidenum">
              <a:rPr lang="en-US"/>
              <a:pPr/>
              <a:t>47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Fill in CT manually.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31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FDC73-57F0-448A-BCA2-5BC539C7941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Pentium 4,  2.1GhZ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61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65E3B-DAA6-5947-80AB-27B134A4DCCD}" type="slidenum">
              <a:rPr lang="en-US"/>
              <a:pPr/>
              <a:t>30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47DC8-F763-2444-B520-8A933EE505D6}" type="slidenum">
              <a:rPr lang="en-US"/>
              <a:pPr/>
              <a:t>31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0C8B7-BC31-3D4F-9828-9376198FF51E}" type="slidenum">
              <a:rPr lang="en-US"/>
              <a:pPr/>
              <a:t>32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774C4-DFE6-E64B-A992-74756123D6D2}" type="slidenum">
              <a:rPr lang="en-US"/>
              <a:pPr/>
              <a:t>33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34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Crypto Concepts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Symmetric encryption, Public key encryption, and TLS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56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Stream ciphers     </a:t>
            </a:r>
            <a:r>
              <a:rPr lang="en-US" sz="2000" b="0"/>
              <a:t>(single use key)</a:t>
            </a:r>
            <a:endParaRPr lang="en-US" sz="200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95350"/>
            <a:ext cx="8763000" cy="424815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dirty="0">
                <a:sym typeface="Symbol" pitchFamily="18" charset="2"/>
              </a:rPr>
              <a:t>Problem:   OTP key is as long as the message</a:t>
            </a:r>
          </a:p>
          <a:p>
            <a:pPr marL="0" indent="0" eaLnBrk="1" hangingPunct="1">
              <a:buNone/>
            </a:pPr>
            <a:r>
              <a:rPr lang="en-US" u="sng" dirty="0">
                <a:sym typeface="Symbol" pitchFamily="18" charset="2"/>
              </a:rPr>
              <a:t>Solution</a:t>
            </a:r>
            <a:r>
              <a:rPr lang="en-US" dirty="0">
                <a:sym typeface="Symbol" pitchFamily="18" charset="2"/>
              </a:rPr>
              <a:t>:    Pseudo random key  --  </a:t>
            </a:r>
            <a:r>
              <a:rPr lang="en-US" b="0" dirty="0">
                <a:sym typeface="Symbol" pitchFamily="18" charset="2"/>
              </a:rPr>
              <a:t>stream ciphers</a:t>
            </a:r>
          </a:p>
          <a:p>
            <a:pPr marL="0" indent="0" eaLnBrk="1" hangingPunct="1">
              <a:buNone/>
            </a:pPr>
            <a:endParaRPr lang="en-US" b="0" dirty="0">
              <a:sym typeface="Symbol" pitchFamily="18" charset="2"/>
            </a:endParaRPr>
          </a:p>
          <a:p>
            <a:pPr marL="0" indent="0" eaLnBrk="1" hangingPunct="1"/>
            <a:endParaRPr lang="en-US" b="0" dirty="0">
              <a:sym typeface="Symbol" pitchFamily="18" charset="2"/>
            </a:endParaRPr>
          </a:p>
          <a:p>
            <a:pPr marL="0" indent="0" eaLnBrk="1" hangingPunct="1"/>
            <a:endParaRPr lang="en-US" b="0" dirty="0">
              <a:sym typeface="Symbol" pitchFamily="18" charset="2"/>
            </a:endParaRPr>
          </a:p>
          <a:p>
            <a:pPr marL="0" indent="0" eaLnBrk="1" hangingPunct="1"/>
            <a:endParaRPr lang="en-US" b="0" dirty="0">
              <a:sym typeface="Symbol" pitchFamily="18" charset="2"/>
            </a:endParaRPr>
          </a:p>
          <a:p>
            <a:pPr marL="0" indent="0" eaLnBrk="1" hangingPunct="1"/>
            <a:endParaRPr lang="en-US" dirty="0">
              <a:sym typeface="Symbol" pitchFamily="18" charset="2"/>
            </a:endParaRPr>
          </a:p>
          <a:p>
            <a:pPr marL="0" indent="0" eaLnBrk="1" hangingPunct="1"/>
            <a:endParaRPr lang="en-US" dirty="0">
              <a:sym typeface="Symbol" pitchFamily="18" charset="2"/>
            </a:endParaRPr>
          </a:p>
          <a:p>
            <a:pPr marL="0" indent="0">
              <a:spcBef>
                <a:spcPts val="1776"/>
              </a:spcBef>
              <a:buNone/>
            </a:pPr>
            <a:r>
              <a:rPr lang="en-US" dirty="0">
                <a:sym typeface="Symbol" pitchFamily="18" charset="2"/>
              </a:rPr>
              <a:t>Example:   </a:t>
            </a:r>
            <a:r>
              <a:rPr lang="en-US" b="1" dirty="0">
                <a:solidFill>
                  <a:srgbClr val="000090"/>
                </a:solidFill>
                <a:sym typeface="Symbol" pitchFamily="18" charset="2"/>
              </a:rPr>
              <a:t>ChaCha</a:t>
            </a:r>
            <a:r>
              <a:rPr lang="en-US" b="1" dirty="0">
                <a:solidFill>
                  <a:srgbClr val="000090"/>
                </a:solidFill>
              </a:rPr>
              <a:t>20     </a:t>
            </a:r>
            <a:r>
              <a:rPr lang="en-US" sz="2000" dirty="0">
                <a:solidFill>
                  <a:srgbClr val="000090"/>
                </a:solidFill>
              </a:rPr>
              <a:t>(one-time if no nonce)        </a:t>
            </a:r>
            <a:r>
              <a:rPr lang="en-US" dirty="0">
                <a:solidFill>
                  <a:srgbClr val="000090"/>
                </a:solidFill>
              </a:rPr>
              <a:t>key:  128 or 256 bits.</a:t>
            </a:r>
            <a:endParaRPr lang="en-US" sz="2000" dirty="0">
              <a:sym typeface="Symbol" pitchFamily="18" charset="2"/>
            </a:endParaRP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2551113" y="1906251"/>
            <a:ext cx="762000" cy="284499"/>
          </a:xfrm>
          <a:prstGeom prst="rect">
            <a:avLst/>
          </a:prstGeom>
          <a:solidFill>
            <a:schemeClr val="accent5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key</a:t>
            </a:r>
          </a:p>
        </p:txBody>
      </p:sp>
      <p:sp>
        <p:nvSpPr>
          <p:cNvPr id="11271" name="Freeform 5"/>
          <p:cNvSpPr>
            <a:spLocks/>
          </p:cNvSpPr>
          <p:nvPr/>
        </p:nvSpPr>
        <p:spPr bwMode="auto">
          <a:xfrm>
            <a:off x="2551113" y="2228850"/>
            <a:ext cx="3048000" cy="1085850"/>
          </a:xfrm>
          <a:custGeom>
            <a:avLst/>
            <a:gdLst>
              <a:gd name="T0" fmla="*/ 0 w 1920"/>
              <a:gd name="T1" fmla="*/ 0 h 912"/>
              <a:gd name="T2" fmla="*/ 0 w 1920"/>
              <a:gd name="T3" fmla="*/ 2147483647 h 912"/>
              <a:gd name="T4" fmla="*/ 2147483647 w 1920"/>
              <a:gd name="T5" fmla="*/ 2147483647 h 912"/>
              <a:gd name="T6" fmla="*/ 2147483647 w 1920"/>
              <a:gd name="T7" fmla="*/ 0 h 912"/>
              <a:gd name="T8" fmla="*/ 0 w 1920"/>
              <a:gd name="T9" fmla="*/ 0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912"/>
              <a:gd name="T17" fmla="*/ 1920 w 1920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912">
                <a:moveTo>
                  <a:pt x="0" y="0"/>
                </a:moveTo>
                <a:lnTo>
                  <a:pt x="0" y="912"/>
                </a:lnTo>
                <a:lnTo>
                  <a:pt x="1920" y="912"/>
                </a:lnTo>
                <a:lnTo>
                  <a:pt x="4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2855914" y="2591991"/>
            <a:ext cx="675974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PRG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2551113" y="3371850"/>
            <a:ext cx="3048000" cy="285750"/>
          </a:xfrm>
          <a:prstGeom prst="rect">
            <a:avLst/>
          </a:prstGeom>
          <a:solidFill>
            <a:schemeClr val="accent5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message</a:t>
            </a:r>
          </a:p>
        </p:txBody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2131829" y="3105150"/>
            <a:ext cx="4210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ahoma" pitchFamily="34" charset="0"/>
                <a:sym typeface="Symbol" pitchFamily="18" charset="2"/>
              </a:rPr>
              <a:t>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1275" name="Line 9"/>
          <p:cNvSpPr>
            <a:spLocks noChangeShapeType="1"/>
          </p:cNvSpPr>
          <p:nvPr/>
        </p:nvSpPr>
        <p:spPr bwMode="auto">
          <a:xfrm>
            <a:off x="2133600" y="3771900"/>
            <a:ext cx="38862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2590800" y="3943349"/>
            <a:ext cx="3048000" cy="285751"/>
          </a:xfrm>
          <a:prstGeom prst="rect">
            <a:avLst/>
          </a:prstGeom>
          <a:solidFill>
            <a:schemeClr val="accent5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ciphertext</a:t>
            </a:r>
          </a:p>
        </p:txBody>
      </p:sp>
      <p:sp>
        <p:nvSpPr>
          <p:cNvPr id="11277" name="Text Box 11"/>
          <p:cNvSpPr txBox="1">
            <a:spLocks noChangeArrowheads="1"/>
          </p:cNvSpPr>
          <p:nvPr/>
        </p:nvSpPr>
        <p:spPr bwMode="auto">
          <a:xfrm>
            <a:off x="5927726" y="2331244"/>
            <a:ext cx="2839239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latin typeface="Tahoma" pitchFamily="34" charset="0"/>
              </a:rPr>
              <a:t>c </a:t>
            </a:r>
            <a:r>
              <a:rPr lang="en-US" sz="2800" dirty="0">
                <a:latin typeface="Tahoma" pitchFamily="34" charset="0"/>
                <a:sym typeface="Symbol" pitchFamily="18" charset="2"/>
              </a:rPr>
              <a:t> </a:t>
            </a:r>
            <a:r>
              <a:rPr lang="en-US" sz="2400" b="1" dirty="0">
                <a:latin typeface="Tahoma" pitchFamily="34" charset="0"/>
                <a:sym typeface="Symbol" pitchFamily="18" charset="2"/>
              </a:rPr>
              <a:t>PRG</a:t>
            </a:r>
            <a:r>
              <a:rPr lang="en-US" sz="2800" dirty="0">
                <a:latin typeface="Tahoma" pitchFamily="34" charset="0"/>
                <a:sym typeface="Symbol" pitchFamily="18" charset="2"/>
              </a:rPr>
              <a:t>(k)  m</a:t>
            </a:r>
          </a:p>
        </p:txBody>
      </p:sp>
    </p:spTree>
    <p:extLst>
      <p:ext uri="{BB962C8B-B14F-4D97-AF65-F5344CB8AC3E}">
        <p14:creationId xmlns:p14="http://schemas.microsoft.com/office/powerpoint/2010/main" val="4045785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1504950"/>
            <a:ext cx="3352800" cy="1066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Dangers in using stream ciphers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71550"/>
            <a:ext cx="7772400" cy="417195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dirty="0"/>
              <a:t>One time key !!         “Two time pad” is insecure:</a:t>
            </a:r>
          </a:p>
          <a:p>
            <a:pPr marL="0" indent="0" eaLnBrk="1" hangingPunct="1">
              <a:lnSpc>
                <a:spcPct val="140000"/>
              </a:lnSpc>
              <a:buNone/>
            </a:pPr>
            <a:r>
              <a:rPr lang="en-US" dirty="0"/>
              <a:t>		c</a:t>
            </a:r>
            <a:r>
              <a:rPr lang="en-US" b="0" baseline="-25000" dirty="0"/>
              <a:t>1</a:t>
            </a:r>
            <a:r>
              <a:rPr lang="en-US" b="0" dirty="0"/>
              <a:t>  </a:t>
            </a:r>
            <a:r>
              <a:rPr lang="en-US" b="0" dirty="0">
                <a:sym typeface="Symbol" pitchFamily="18" charset="2"/>
              </a:rPr>
              <a:t>  m</a:t>
            </a:r>
            <a:r>
              <a:rPr lang="en-US" b="0" baseline="-25000" dirty="0">
                <a:sym typeface="Symbol" pitchFamily="18" charset="2"/>
              </a:rPr>
              <a:t>1</a:t>
            </a:r>
            <a:r>
              <a:rPr lang="en-US" b="0" dirty="0">
                <a:sym typeface="Symbol" pitchFamily="18" charset="2"/>
              </a:rPr>
              <a:t>    PRG(k)</a:t>
            </a:r>
          </a:p>
          <a:p>
            <a:pPr lvl="1" eaLnBrk="1" hangingPunct="1"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			c</a:t>
            </a:r>
            <a:r>
              <a:rPr lang="en-US" baseline="-25000" dirty="0"/>
              <a:t>2</a:t>
            </a:r>
            <a:r>
              <a:rPr lang="en-US" dirty="0"/>
              <a:t>  </a:t>
            </a:r>
            <a:r>
              <a:rPr lang="en-US" dirty="0">
                <a:sym typeface="Symbol" pitchFamily="18" charset="2"/>
              </a:rPr>
              <a:t>  m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   PRG(k)</a:t>
            </a:r>
          </a:p>
          <a:p>
            <a:pPr lvl="1" eaLnBrk="1" hangingPunct="1">
              <a:lnSpc>
                <a:spcPct val="140000"/>
              </a:lnSpc>
              <a:spcBef>
                <a:spcPct val="80000"/>
              </a:spcBef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Eavesdropper does:</a:t>
            </a: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			c</a:t>
            </a:r>
            <a:r>
              <a:rPr lang="en-US" baseline="-25000" dirty="0">
                <a:sym typeface="Symbol" pitchFamily="18" charset="2"/>
              </a:rPr>
              <a:t>1 </a:t>
            </a:r>
            <a:r>
              <a:rPr lang="en-US" dirty="0">
                <a:sym typeface="Symbol" pitchFamily="18" charset="2"/>
              </a:rPr>
              <a:t>   c</a:t>
            </a:r>
            <a:r>
              <a:rPr lang="en-US" baseline="-25000" dirty="0">
                <a:sym typeface="Symbol" pitchFamily="18" charset="2"/>
              </a:rPr>
              <a:t>2      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dirty="0">
                <a:sym typeface="Symbol" pitchFamily="18" charset="2"/>
              </a:rPr>
              <a:t>        m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  m</a:t>
            </a:r>
            <a:r>
              <a:rPr lang="en-US" baseline="-25000" dirty="0">
                <a:sym typeface="Symbol" pitchFamily="18" charset="2"/>
              </a:rPr>
              <a:t>2 </a:t>
            </a: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</a:pPr>
            <a:endParaRPr lang="en-US" baseline="-25000" dirty="0">
              <a:sym typeface="Symbol" pitchFamily="18" charset="2"/>
            </a:endParaRP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Enough redundant information in English that:</a:t>
            </a:r>
          </a:p>
          <a:p>
            <a:pPr lvl="1" eaLnBrk="1" hangingPunct="1">
              <a:lnSpc>
                <a:spcPct val="80000"/>
              </a:lnSpc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			 m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  m</a:t>
            </a:r>
            <a:r>
              <a:rPr lang="en-US" baseline="-25000" dirty="0">
                <a:sym typeface="Symbol" pitchFamily="18" charset="2"/>
              </a:rPr>
              <a:t>2  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dirty="0">
                <a:sym typeface="Symbol" pitchFamily="18" charset="2"/>
              </a:rPr>
              <a:t>        m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,  m</a:t>
            </a:r>
            <a:r>
              <a:rPr lang="en-US" baseline="-25000" dirty="0">
                <a:sym typeface="Symbol" pitchFamily="18" charset="2"/>
              </a:rPr>
              <a:t>2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2D7B77-1A2D-0842-8B82-03931EF28FFB}"/>
              </a:ext>
            </a:extLst>
          </p:cNvPr>
          <p:cNvSpPr txBox="1"/>
          <p:nvPr/>
        </p:nvSpPr>
        <p:spPr>
          <a:xfrm>
            <a:off x="6096000" y="1971585"/>
            <a:ext cx="276678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What if want to use</a:t>
            </a:r>
            <a:br>
              <a:rPr lang="en-US" sz="2400" dirty="0"/>
            </a:br>
            <a:r>
              <a:rPr lang="en-US" sz="2400" dirty="0"/>
              <a:t>same key to encrypt </a:t>
            </a:r>
          </a:p>
          <a:p>
            <a:r>
              <a:rPr lang="en-US" sz="2400" dirty="0"/>
              <a:t>two files? </a:t>
            </a:r>
          </a:p>
        </p:txBody>
      </p:sp>
    </p:spTree>
    <p:extLst>
      <p:ext uri="{BB962C8B-B14F-4D97-AF65-F5344CB8AC3E}">
        <p14:creationId xmlns:p14="http://schemas.microsoft.com/office/powerpoint/2010/main" val="31162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Block ciphers:  crypto work horse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3962400" y="1418035"/>
            <a:ext cx="1371600" cy="742950"/>
          </a:xfrm>
          <a:prstGeom prst="rect">
            <a:avLst/>
          </a:prstGeom>
          <a:solidFill>
            <a:schemeClr val="folHlink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2F2F2"/>
                </a:solidFill>
                <a:latin typeface="Tahoma" pitchFamily="34" charset="0"/>
              </a:rPr>
              <a:t>E, D</a:t>
            </a:r>
          </a:p>
        </p:txBody>
      </p:sp>
      <p:sp>
        <p:nvSpPr>
          <p:cNvPr id="13319" name="Line 5"/>
          <p:cNvSpPr>
            <a:spLocks noChangeShapeType="1"/>
          </p:cNvSpPr>
          <p:nvPr/>
        </p:nvSpPr>
        <p:spPr bwMode="auto">
          <a:xfrm>
            <a:off x="3048000" y="181808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6"/>
          <p:cNvSpPr>
            <a:spLocks noChangeShapeType="1"/>
          </p:cNvSpPr>
          <p:nvPr/>
        </p:nvSpPr>
        <p:spPr bwMode="auto">
          <a:xfrm>
            <a:off x="5334000" y="181808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6248400" y="1646635"/>
            <a:ext cx="22098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CT Block</a:t>
            </a:r>
          </a:p>
        </p:txBody>
      </p:sp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6962369" y="1300718"/>
            <a:ext cx="7465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n</a:t>
            </a:r>
            <a:r>
              <a:rPr lang="en-US" sz="1800" dirty="0">
                <a:latin typeface="Tahoma" pitchFamily="34" charset="0"/>
              </a:rPr>
              <a:t> bits</a:t>
            </a:r>
          </a:p>
        </p:txBody>
      </p:sp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863600" y="1646635"/>
            <a:ext cx="22098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PT Block</a:t>
            </a:r>
          </a:p>
        </p:txBody>
      </p:sp>
      <p:sp>
        <p:nvSpPr>
          <p:cNvPr id="13324" name="Text Box 10"/>
          <p:cNvSpPr txBox="1">
            <a:spLocks noChangeArrowheads="1"/>
          </p:cNvSpPr>
          <p:nvPr/>
        </p:nvSpPr>
        <p:spPr bwMode="auto">
          <a:xfrm>
            <a:off x="1477503" y="1276350"/>
            <a:ext cx="808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n bits</a:t>
            </a:r>
          </a:p>
        </p:txBody>
      </p:sp>
      <p:sp>
        <p:nvSpPr>
          <p:cNvPr id="13325" name="Rectangle 11"/>
          <p:cNvSpPr>
            <a:spLocks noChangeArrowheads="1"/>
          </p:cNvSpPr>
          <p:nvPr/>
        </p:nvSpPr>
        <p:spPr bwMode="auto">
          <a:xfrm>
            <a:off x="4191000" y="2618185"/>
            <a:ext cx="9906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Key</a:t>
            </a:r>
          </a:p>
        </p:txBody>
      </p:sp>
      <p:sp>
        <p:nvSpPr>
          <p:cNvPr id="13326" name="Text Box 12"/>
          <p:cNvSpPr txBox="1">
            <a:spLocks noChangeArrowheads="1"/>
          </p:cNvSpPr>
          <p:nvPr/>
        </p:nvSpPr>
        <p:spPr bwMode="auto">
          <a:xfrm>
            <a:off x="5247777" y="2639616"/>
            <a:ext cx="74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k Bits</a:t>
            </a:r>
          </a:p>
        </p:txBody>
      </p:sp>
      <p:sp>
        <p:nvSpPr>
          <p:cNvPr id="13327" name="Line 13"/>
          <p:cNvSpPr>
            <a:spLocks noChangeShapeType="1"/>
          </p:cNvSpPr>
          <p:nvPr/>
        </p:nvSpPr>
        <p:spPr bwMode="auto">
          <a:xfrm flipV="1">
            <a:off x="4724400" y="216098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Text Box 14"/>
          <p:cNvSpPr txBox="1">
            <a:spLocks noChangeArrowheads="1"/>
          </p:cNvSpPr>
          <p:nvPr/>
        </p:nvSpPr>
        <p:spPr bwMode="auto">
          <a:xfrm>
            <a:off x="746125" y="3344466"/>
            <a:ext cx="184666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3329" name="Text Box 15"/>
          <p:cNvSpPr txBox="1">
            <a:spLocks noChangeArrowheads="1"/>
          </p:cNvSpPr>
          <p:nvPr/>
        </p:nvSpPr>
        <p:spPr bwMode="auto">
          <a:xfrm>
            <a:off x="1050926" y="3426619"/>
            <a:ext cx="6660798" cy="1538883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marL="457200" indent="-457200" eaLnBrk="1" hangingPunct="1"/>
            <a:r>
              <a:rPr lang="en-US" sz="2400" dirty="0">
                <a:latin typeface="Tahoma" pitchFamily="34" charset="0"/>
              </a:rPr>
              <a:t>Canonical examples: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latin typeface="Tahoma" pitchFamily="34" charset="0"/>
              </a:rPr>
              <a:t>3DES:   n= 64 bits,    k = 168 bits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latin typeface="Tahoma" pitchFamily="34" charset="0"/>
              </a:rPr>
              <a:t>AES:     n=128 bits,   k = 128, 192, 256 bits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112896-92EA-EE40-98F8-52D3E3686B0F}"/>
              </a:ext>
            </a:extLst>
          </p:cNvPr>
          <p:cNvSpPr/>
          <p:nvPr/>
        </p:nvSpPr>
        <p:spPr>
          <a:xfrm>
            <a:off x="746125" y="4400550"/>
            <a:ext cx="7407275" cy="5649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Ciphers Built by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981450"/>
            <a:ext cx="8153400" cy="1028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R(</a:t>
            </a:r>
            <a:r>
              <a:rPr lang="en-US" dirty="0" err="1"/>
              <a:t>k,m</a:t>
            </a:r>
            <a:r>
              <a:rPr lang="en-US" dirty="0"/>
              <a:t>):    </a:t>
            </a:r>
            <a:r>
              <a:rPr lang="en-US" b="0" dirty="0"/>
              <a:t>round function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b="0" dirty="0"/>
              <a:t>		for  3DES (n=48),      for AES-128  (n=10)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009104" y="1143000"/>
            <a:ext cx="11430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key  k</a:t>
            </a:r>
          </a:p>
        </p:txBody>
      </p:sp>
      <p:sp>
        <p:nvSpPr>
          <p:cNvPr id="7" name="Trapezoid 6"/>
          <p:cNvSpPr/>
          <p:nvPr/>
        </p:nvSpPr>
        <p:spPr bwMode="auto">
          <a:xfrm>
            <a:off x="1752600" y="1428750"/>
            <a:ext cx="5638800" cy="685800"/>
          </a:xfrm>
          <a:prstGeom prst="trapezoid">
            <a:avLst>
              <a:gd name="adj" fmla="val 243342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948" y="1600200"/>
            <a:ext cx="151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 expansion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7526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0386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3</a:t>
            </a:r>
            <a:endParaRPr lang="en-US" sz="20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818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 err="1">
                <a:latin typeface="+mn-lt"/>
              </a:rPr>
              <a:t>k</a:t>
            </a:r>
            <a:r>
              <a:rPr lang="en-US" sz="2000" baseline="-25000" dirty="0" err="1">
                <a:latin typeface="+mn-lt"/>
              </a:rPr>
              <a:t>n</a:t>
            </a:r>
            <a:endParaRPr lang="en-US" sz="20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16200000">
            <a:off x="1647827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 rot="16200000">
            <a:off x="2828924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16200000">
            <a:off x="3971924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16200000">
            <a:off x="6715124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</a:t>
            </a:r>
            <a:r>
              <a:rPr lang="en-US" dirty="0" err="1">
                <a:latin typeface="+mn-lt"/>
              </a:rPr>
              <a:t>k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1885950" y="2628701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>
            <a:off x="3029744" y="262810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>
            <a:off x="4172744" y="262810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>
            <a:off x="6915944" y="262810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4384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581400" y="3256358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7244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4008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74676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2954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5257800" y="3257549"/>
            <a:ext cx="1143000" cy="11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62000" y="2962930"/>
            <a:ext cx="471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m</a:t>
            </a:r>
            <a:endParaRPr lang="en-US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01000" y="29527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c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4548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 AES128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71550"/>
            <a:ext cx="8610600" cy="4038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r>
              <a:rPr lang="en-US" b="1" dirty="0"/>
              <a:t>input</a:t>
            </a:r>
            <a:r>
              <a:rPr lang="en-US" dirty="0"/>
              <a:t>:  128-bit block m,   128-bit key k.     </a:t>
            </a:r>
            <a:r>
              <a:rPr lang="en-US" b="1" dirty="0"/>
              <a:t>output</a:t>
            </a:r>
            <a:r>
              <a:rPr lang="en-US" dirty="0"/>
              <a:t>:  128-bit block c.</a:t>
            </a:r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r>
              <a:rPr lang="en-US" dirty="0"/>
              <a:t>Difficult to design:     </a:t>
            </a:r>
            <a:r>
              <a:rPr lang="en-US" b="0" dirty="0"/>
              <a:t>must resist subtle attacks</a:t>
            </a:r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r>
              <a:rPr lang="en-US" b="0" dirty="0"/>
              <a:t>	</a:t>
            </a:r>
            <a:r>
              <a:rPr lang="en-US" b="0" dirty="0">
                <a:sym typeface="Symbol" pitchFamily="18" charset="2"/>
              </a:rPr>
              <a:t>  differential attacks,  linear attacks,  brute-force,  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7E1E35-F9D6-E342-9364-3FD4C77A5BCF}"/>
              </a:ext>
            </a:extLst>
          </p:cNvPr>
          <p:cNvSpPr/>
          <p:nvPr/>
        </p:nvSpPr>
        <p:spPr bwMode="auto">
          <a:xfrm>
            <a:off x="3907236" y="1809750"/>
            <a:ext cx="11430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key  k</a:t>
            </a:r>
          </a:p>
        </p:txBody>
      </p:sp>
      <p:sp>
        <p:nvSpPr>
          <p:cNvPr id="25" name="Trapezoid 24">
            <a:extLst>
              <a:ext uri="{FF2B5EF4-FFF2-40B4-BE49-F238E27FC236}">
                <a16:creationId xmlns:a16="http://schemas.microsoft.com/office/drawing/2014/main" id="{7E4825EB-95F2-374E-B015-AC84183C965D}"/>
              </a:ext>
            </a:extLst>
          </p:cNvPr>
          <p:cNvSpPr/>
          <p:nvPr/>
        </p:nvSpPr>
        <p:spPr bwMode="auto">
          <a:xfrm>
            <a:off x="1338347" y="2057400"/>
            <a:ext cx="6170349" cy="685800"/>
          </a:xfrm>
          <a:prstGeom prst="trapezoid">
            <a:avLst>
              <a:gd name="adj" fmla="val 243342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712A7F-9983-604D-B76C-C4FB2DE349D4}"/>
              </a:ext>
            </a:extLst>
          </p:cNvPr>
          <p:cNvSpPr txBox="1"/>
          <p:nvPr/>
        </p:nvSpPr>
        <p:spPr>
          <a:xfrm>
            <a:off x="3573696" y="2228850"/>
            <a:ext cx="151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 expansion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26DB7B-70A2-5D41-AE6E-19D5EB6E9039}"/>
              </a:ext>
            </a:extLst>
          </p:cNvPr>
          <p:cNvSpPr/>
          <p:nvPr/>
        </p:nvSpPr>
        <p:spPr bwMode="auto">
          <a:xfrm>
            <a:off x="1338348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0</a:t>
            </a:r>
            <a:endParaRPr lang="en-US" sz="2000" dirty="0"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40ADC4-FEEC-1044-8566-9149613C43DD}"/>
              </a:ext>
            </a:extLst>
          </p:cNvPr>
          <p:cNvSpPr/>
          <p:nvPr/>
        </p:nvSpPr>
        <p:spPr bwMode="auto">
          <a:xfrm>
            <a:off x="2709948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C4ACB0-6215-9947-975A-5FB7CEC895EB}"/>
              </a:ext>
            </a:extLst>
          </p:cNvPr>
          <p:cNvSpPr/>
          <p:nvPr/>
        </p:nvSpPr>
        <p:spPr bwMode="auto">
          <a:xfrm>
            <a:off x="4081548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829BB7-229D-0B41-A405-A5014D94222C}"/>
              </a:ext>
            </a:extLst>
          </p:cNvPr>
          <p:cNvSpPr/>
          <p:nvPr/>
        </p:nvSpPr>
        <p:spPr bwMode="auto">
          <a:xfrm>
            <a:off x="6899097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10</a:t>
            </a:r>
            <a:endParaRPr lang="en-US" sz="2000" dirty="0">
              <a:latin typeface="+mn-lt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2C2818-CA3E-CE4B-A6CB-50F83E5425F2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472492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0062513-75AA-D24C-A204-214D5ABA7317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842504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D0339B0-4CB8-4F44-94E0-4BFBBD876A3D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214104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955DC9C-286D-3045-AA5C-22F4B020DC82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033241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5D0E77E-DCF0-9F48-9215-C94F3CBC358D}"/>
              </a:ext>
            </a:extLst>
          </p:cNvPr>
          <p:cNvCxnSpPr>
            <a:cxnSpLocks/>
          </p:cNvCxnSpPr>
          <p:nvPr/>
        </p:nvCxnSpPr>
        <p:spPr bwMode="auto">
          <a:xfrm>
            <a:off x="1813137" y="3542108"/>
            <a:ext cx="25299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6BE2112-1ADC-C143-8027-30E84A94DD67}"/>
              </a:ext>
            </a:extLst>
          </p:cNvPr>
          <p:cNvCxnSpPr>
            <a:cxnSpLocks/>
          </p:cNvCxnSpPr>
          <p:nvPr/>
        </p:nvCxnSpPr>
        <p:spPr bwMode="auto">
          <a:xfrm>
            <a:off x="4800600" y="3543299"/>
            <a:ext cx="28843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946BCF4-F26A-5D4F-A2E0-5E78AAEE7134}"/>
              </a:ext>
            </a:extLst>
          </p:cNvPr>
          <p:cNvCxnSpPr/>
          <p:nvPr/>
        </p:nvCxnSpPr>
        <p:spPr bwMode="auto">
          <a:xfrm>
            <a:off x="5791200" y="354329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E2B10A6-D10F-5247-9510-F62514DAA23F}"/>
              </a:ext>
            </a:extLst>
          </p:cNvPr>
          <p:cNvCxnSpPr/>
          <p:nvPr/>
        </p:nvCxnSpPr>
        <p:spPr bwMode="auto">
          <a:xfrm>
            <a:off x="7374774" y="3528540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AC888F-0EA9-7944-9C18-67A485051372}"/>
              </a:ext>
            </a:extLst>
          </p:cNvPr>
          <p:cNvCxnSpPr>
            <a:cxnSpLocks/>
          </p:cNvCxnSpPr>
          <p:nvPr/>
        </p:nvCxnSpPr>
        <p:spPr bwMode="auto">
          <a:xfrm flipV="1">
            <a:off x="5089030" y="3537411"/>
            <a:ext cx="702170" cy="28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99067EA-AC5C-EB47-B38D-AACCE4798753}"/>
              </a:ext>
            </a:extLst>
          </p:cNvPr>
          <p:cNvSpPr txBox="1"/>
          <p:nvPr/>
        </p:nvSpPr>
        <p:spPr>
          <a:xfrm>
            <a:off x="532438" y="3253981"/>
            <a:ext cx="471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m</a:t>
            </a:r>
            <a:endParaRPr lang="en-US" dirty="0">
              <a:latin typeface="+mn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C55DC3A-F755-6744-8033-691D328F6C17}"/>
              </a:ext>
            </a:extLst>
          </p:cNvPr>
          <p:cNvSpPr txBox="1"/>
          <p:nvPr/>
        </p:nvSpPr>
        <p:spPr>
          <a:xfrm>
            <a:off x="7908174" y="3223741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c</a:t>
            </a:r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A02D2-86D4-9245-BACD-65C88677E23D}"/>
              </a:ext>
            </a:extLst>
          </p:cNvPr>
          <p:cNvSpPr txBox="1"/>
          <p:nvPr/>
        </p:nvSpPr>
        <p:spPr>
          <a:xfrm>
            <a:off x="1371600" y="3248680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FB1FC7C-5DCD-E84C-A96B-49A29F9133D4}"/>
              </a:ext>
            </a:extLst>
          </p:cNvPr>
          <p:cNvCxnSpPr>
            <a:cxnSpLocks/>
          </p:cNvCxnSpPr>
          <p:nvPr/>
        </p:nvCxnSpPr>
        <p:spPr bwMode="auto">
          <a:xfrm>
            <a:off x="990600" y="3543299"/>
            <a:ext cx="45487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02C9DE-35F0-574B-9620-CC9A7909CEF6}"/>
              </a:ext>
            </a:extLst>
          </p:cNvPr>
          <p:cNvSpPr/>
          <p:nvPr/>
        </p:nvSpPr>
        <p:spPr>
          <a:xfrm>
            <a:off x="2098760" y="3303482"/>
            <a:ext cx="457200" cy="4571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π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A2848C1-2439-0D44-BA1B-B4BEF707043C}"/>
              </a:ext>
            </a:extLst>
          </p:cNvPr>
          <p:cNvCxnSpPr>
            <a:cxnSpLocks/>
          </p:cNvCxnSpPr>
          <p:nvPr/>
        </p:nvCxnSpPr>
        <p:spPr bwMode="auto">
          <a:xfrm>
            <a:off x="3168316" y="3545014"/>
            <a:ext cx="25299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57AC5C8-7EC8-F54E-9B6F-D8AD4E2E191B}"/>
              </a:ext>
            </a:extLst>
          </p:cNvPr>
          <p:cNvSpPr txBox="1"/>
          <p:nvPr/>
        </p:nvSpPr>
        <p:spPr>
          <a:xfrm>
            <a:off x="2735092" y="3259899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292F3B9B-B82B-C84D-825B-EE2EA58122B7}"/>
              </a:ext>
            </a:extLst>
          </p:cNvPr>
          <p:cNvSpPr/>
          <p:nvPr/>
        </p:nvSpPr>
        <p:spPr>
          <a:xfrm>
            <a:off x="3462252" y="3314701"/>
            <a:ext cx="457200" cy="4571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π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4BEEA10-DAAC-0A44-8721-6AB6DAB2A8C6}"/>
              </a:ext>
            </a:extLst>
          </p:cNvPr>
          <p:cNvCxnSpPr>
            <a:cxnSpLocks/>
          </p:cNvCxnSpPr>
          <p:nvPr/>
        </p:nvCxnSpPr>
        <p:spPr bwMode="auto">
          <a:xfrm>
            <a:off x="2549440" y="3543300"/>
            <a:ext cx="2699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3503CF6-460C-A74B-9F3C-5D2C281046F3}"/>
              </a:ext>
            </a:extLst>
          </p:cNvPr>
          <p:cNvCxnSpPr>
            <a:cxnSpLocks/>
          </p:cNvCxnSpPr>
          <p:nvPr/>
        </p:nvCxnSpPr>
        <p:spPr bwMode="auto">
          <a:xfrm>
            <a:off x="4547601" y="3540241"/>
            <a:ext cx="25299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31CD474B-B8C1-C146-B13C-420B324C0A88}"/>
              </a:ext>
            </a:extLst>
          </p:cNvPr>
          <p:cNvSpPr txBox="1"/>
          <p:nvPr/>
        </p:nvSpPr>
        <p:spPr>
          <a:xfrm>
            <a:off x="4106064" y="3246813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B6196EB-AEF7-434B-AAC9-0CD8DC61BAE1}"/>
              </a:ext>
            </a:extLst>
          </p:cNvPr>
          <p:cNvCxnSpPr>
            <a:cxnSpLocks/>
          </p:cNvCxnSpPr>
          <p:nvPr/>
        </p:nvCxnSpPr>
        <p:spPr bwMode="auto">
          <a:xfrm>
            <a:off x="3920412" y="3530214"/>
            <a:ext cx="2699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B5A2347C-83F3-9240-8056-B25FEBFDD986}"/>
              </a:ext>
            </a:extLst>
          </p:cNvPr>
          <p:cNvSpPr/>
          <p:nvPr/>
        </p:nvSpPr>
        <p:spPr>
          <a:xfrm>
            <a:off x="6284422" y="3309265"/>
            <a:ext cx="457200" cy="4571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π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810FE82-1565-FF42-8B55-BE788F29CE2A}"/>
              </a:ext>
            </a:extLst>
          </p:cNvPr>
          <p:cNvSpPr txBox="1"/>
          <p:nvPr/>
        </p:nvSpPr>
        <p:spPr>
          <a:xfrm>
            <a:off x="6928234" y="3241377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153D8F1-E201-2949-8339-858580FE0C41}"/>
              </a:ext>
            </a:extLst>
          </p:cNvPr>
          <p:cNvCxnSpPr>
            <a:cxnSpLocks/>
          </p:cNvCxnSpPr>
          <p:nvPr/>
        </p:nvCxnSpPr>
        <p:spPr bwMode="auto">
          <a:xfrm>
            <a:off x="6742582" y="3524778"/>
            <a:ext cx="2699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B0DC389-AC62-2C44-A387-48143A71CB5D}"/>
              </a:ext>
            </a:extLst>
          </p:cNvPr>
          <p:cNvSpPr txBox="1"/>
          <p:nvPr/>
        </p:nvSpPr>
        <p:spPr>
          <a:xfrm>
            <a:off x="6520738" y="3333750"/>
            <a:ext cx="264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B9C8C9-1997-6049-B87F-370A689EBAFC}"/>
              </a:ext>
            </a:extLst>
          </p:cNvPr>
          <p:cNvSpPr/>
          <p:nvPr/>
        </p:nvSpPr>
        <p:spPr>
          <a:xfrm>
            <a:off x="228600" y="1581150"/>
            <a:ext cx="8458200" cy="23622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Incorrect use of block ciphers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305800" cy="35433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Electronic Code Book (ECB):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marL="0" indent="0" eaLnBrk="1" hangingPunct="1">
              <a:buNone/>
            </a:pPr>
            <a:r>
              <a:rPr lang="en-US" sz="2000" dirty="0"/>
              <a:t> </a:t>
            </a:r>
            <a:r>
              <a:rPr lang="en-US" u="sng" dirty="0"/>
              <a:t>Problem</a:t>
            </a:r>
            <a:r>
              <a:rPr lang="en-US" dirty="0"/>
              <a:t>:   </a:t>
            </a:r>
          </a:p>
          <a:p>
            <a:pPr lvl="1" eaLnBrk="1" hangingPunct="1"/>
            <a:r>
              <a:rPr lang="en-US" dirty="0"/>
              <a:t>if    m</a:t>
            </a:r>
            <a:r>
              <a:rPr lang="en-US" baseline="-25000" dirty="0"/>
              <a:t>1</a:t>
            </a:r>
            <a:r>
              <a:rPr lang="en-US" dirty="0"/>
              <a:t>=m</a:t>
            </a:r>
            <a:r>
              <a:rPr lang="en-US" baseline="-25000" dirty="0"/>
              <a:t>2</a:t>
            </a:r>
            <a:r>
              <a:rPr lang="en-US" dirty="0"/>
              <a:t>     then   c</a:t>
            </a:r>
            <a:r>
              <a:rPr lang="en-US" baseline="-25000" dirty="0"/>
              <a:t>1</a:t>
            </a:r>
            <a:r>
              <a:rPr lang="en-US" dirty="0"/>
              <a:t>=c</a:t>
            </a:r>
            <a:r>
              <a:rPr lang="en-US" baseline="-25000" dirty="0"/>
              <a:t>2</a:t>
            </a:r>
          </a:p>
        </p:txBody>
      </p:sp>
      <p:sp>
        <p:nvSpPr>
          <p:cNvPr id="18438" name="AutoShape 4"/>
          <p:cNvSpPr>
            <a:spLocks noChangeArrowheads="1"/>
          </p:cNvSpPr>
          <p:nvPr/>
        </p:nvSpPr>
        <p:spPr bwMode="auto">
          <a:xfrm>
            <a:off x="2468564" y="2373868"/>
            <a:ext cx="257175" cy="285750"/>
          </a:xfrm>
          <a:prstGeom prst="downArrow">
            <a:avLst>
              <a:gd name="adj1" fmla="val 50000"/>
              <a:gd name="adj2" fmla="val 37037"/>
            </a:avLst>
          </a:prstGeom>
          <a:solidFill>
            <a:srgbClr val="C0504D"/>
          </a:solidFill>
          <a:ln w="952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AutoShape 5"/>
          <p:cNvSpPr>
            <a:spLocks noChangeArrowheads="1"/>
          </p:cNvSpPr>
          <p:nvPr/>
        </p:nvSpPr>
        <p:spPr bwMode="auto">
          <a:xfrm>
            <a:off x="7350126" y="2373868"/>
            <a:ext cx="257175" cy="285750"/>
          </a:xfrm>
          <a:prstGeom prst="downArrow">
            <a:avLst>
              <a:gd name="adj1" fmla="val 50000"/>
              <a:gd name="adj2" fmla="val 37037"/>
            </a:avLst>
          </a:prstGeom>
          <a:solidFill>
            <a:srgbClr val="C0504D"/>
          </a:solidFill>
          <a:ln w="952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6049963" y="2173843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2725738" y="2083355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2"/>
          <p:cNvSpPr>
            <a:spLocks noChangeArrowheads="1"/>
          </p:cNvSpPr>
          <p:nvPr/>
        </p:nvSpPr>
        <p:spPr bwMode="auto">
          <a:xfrm>
            <a:off x="4325938" y="2083355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Text Box 18"/>
          <p:cNvSpPr txBox="1">
            <a:spLocks noChangeArrowheads="1"/>
          </p:cNvSpPr>
          <p:nvPr/>
        </p:nvSpPr>
        <p:spPr bwMode="auto">
          <a:xfrm>
            <a:off x="980035" y="1994058"/>
            <a:ext cx="506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PT:</a:t>
            </a:r>
          </a:p>
        </p:txBody>
      </p:sp>
      <p:sp>
        <p:nvSpPr>
          <p:cNvPr id="18453" name="Line 19"/>
          <p:cNvSpPr>
            <a:spLocks noChangeShapeType="1"/>
          </p:cNvSpPr>
          <p:nvPr/>
        </p:nvSpPr>
        <p:spPr bwMode="auto">
          <a:xfrm>
            <a:off x="6057900" y="2831068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Rectangle 20"/>
          <p:cNvSpPr>
            <a:spLocks noChangeArrowheads="1"/>
          </p:cNvSpPr>
          <p:nvPr/>
        </p:nvSpPr>
        <p:spPr bwMode="auto">
          <a:xfrm>
            <a:off x="27336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Rectangle 21"/>
          <p:cNvSpPr>
            <a:spLocks noChangeArrowheads="1"/>
          </p:cNvSpPr>
          <p:nvPr/>
        </p:nvSpPr>
        <p:spPr bwMode="auto">
          <a:xfrm>
            <a:off x="38004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Rectangle 22"/>
          <p:cNvSpPr>
            <a:spLocks noChangeArrowheads="1"/>
          </p:cNvSpPr>
          <p:nvPr/>
        </p:nvSpPr>
        <p:spPr bwMode="auto">
          <a:xfrm>
            <a:off x="16668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Rectangle 23"/>
          <p:cNvSpPr>
            <a:spLocks noChangeArrowheads="1"/>
          </p:cNvSpPr>
          <p:nvPr/>
        </p:nvSpPr>
        <p:spPr bwMode="auto">
          <a:xfrm>
            <a:off x="32670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Rectangle 24"/>
          <p:cNvSpPr>
            <a:spLocks noChangeArrowheads="1"/>
          </p:cNvSpPr>
          <p:nvPr/>
        </p:nvSpPr>
        <p:spPr bwMode="auto">
          <a:xfrm>
            <a:off x="22002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Rectangle 25"/>
          <p:cNvSpPr>
            <a:spLocks noChangeArrowheads="1"/>
          </p:cNvSpPr>
          <p:nvPr/>
        </p:nvSpPr>
        <p:spPr bwMode="auto">
          <a:xfrm>
            <a:off x="43338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Rectangle 26"/>
          <p:cNvSpPr>
            <a:spLocks noChangeArrowheads="1"/>
          </p:cNvSpPr>
          <p:nvPr/>
        </p:nvSpPr>
        <p:spPr bwMode="auto">
          <a:xfrm>
            <a:off x="48672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Rectangle 27"/>
          <p:cNvSpPr>
            <a:spLocks noChangeArrowheads="1"/>
          </p:cNvSpPr>
          <p:nvPr/>
        </p:nvSpPr>
        <p:spPr bwMode="auto">
          <a:xfrm>
            <a:off x="6700838" y="2732246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Rectangle 28"/>
          <p:cNvSpPr>
            <a:spLocks noChangeArrowheads="1"/>
          </p:cNvSpPr>
          <p:nvPr/>
        </p:nvSpPr>
        <p:spPr bwMode="auto">
          <a:xfrm>
            <a:off x="54006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Rectangle 29"/>
          <p:cNvSpPr>
            <a:spLocks noChangeArrowheads="1"/>
          </p:cNvSpPr>
          <p:nvPr/>
        </p:nvSpPr>
        <p:spPr bwMode="auto">
          <a:xfrm>
            <a:off x="7234238" y="2732246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Rectangle 30"/>
          <p:cNvSpPr>
            <a:spLocks noChangeArrowheads="1"/>
          </p:cNvSpPr>
          <p:nvPr/>
        </p:nvSpPr>
        <p:spPr bwMode="auto">
          <a:xfrm>
            <a:off x="7767638" y="2732246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Text Box 31"/>
          <p:cNvSpPr txBox="1">
            <a:spLocks noChangeArrowheads="1"/>
          </p:cNvSpPr>
          <p:nvPr/>
        </p:nvSpPr>
        <p:spPr bwMode="auto">
          <a:xfrm>
            <a:off x="989423" y="2659618"/>
            <a:ext cx="5182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CT: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58938" y="1924208"/>
            <a:ext cx="6634162" cy="400110"/>
            <a:chOff x="1658938" y="1758950"/>
            <a:chExt cx="6634162" cy="400110"/>
          </a:xfrm>
        </p:grpSpPr>
        <p:sp>
          <p:nvSpPr>
            <p:cNvPr id="18442" name="Rectangle 8"/>
            <p:cNvSpPr>
              <a:spLocks noChangeArrowheads="1"/>
            </p:cNvSpPr>
            <p:nvPr/>
          </p:nvSpPr>
          <p:spPr bwMode="auto">
            <a:xfrm>
              <a:off x="37925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9"/>
            <p:cNvSpPr>
              <a:spLocks noChangeArrowheads="1"/>
            </p:cNvSpPr>
            <p:nvPr/>
          </p:nvSpPr>
          <p:spPr bwMode="auto">
            <a:xfrm>
              <a:off x="16589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Rectangle 10"/>
            <p:cNvSpPr>
              <a:spLocks noChangeArrowheads="1"/>
            </p:cNvSpPr>
            <p:nvPr/>
          </p:nvSpPr>
          <p:spPr bwMode="auto">
            <a:xfrm>
              <a:off x="32591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Rectangle 11"/>
            <p:cNvSpPr>
              <a:spLocks noChangeArrowheads="1"/>
            </p:cNvSpPr>
            <p:nvPr/>
          </p:nvSpPr>
          <p:spPr bwMode="auto">
            <a:xfrm>
              <a:off x="21923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Rectangle 13"/>
            <p:cNvSpPr>
              <a:spLocks noChangeArrowheads="1"/>
            </p:cNvSpPr>
            <p:nvPr/>
          </p:nvSpPr>
          <p:spPr bwMode="auto">
            <a:xfrm>
              <a:off x="48593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Rectangle 14"/>
            <p:cNvSpPr>
              <a:spLocks noChangeArrowheads="1"/>
            </p:cNvSpPr>
            <p:nvPr/>
          </p:nvSpPr>
          <p:spPr bwMode="auto">
            <a:xfrm>
              <a:off x="6692900" y="1909763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Rectangle 15"/>
            <p:cNvSpPr>
              <a:spLocks noChangeArrowheads="1"/>
            </p:cNvSpPr>
            <p:nvPr/>
          </p:nvSpPr>
          <p:spPr bwMode="auto">
            <a:xfrm>
              <a:off x="53927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Rectangle 16"/>
            <p:cNvSpPr>
              <a:spLocks noChangeArrowheads="1"/>
            </p:cNvSpPr>
            <p:nvPr/>
          </p:nvSpPr>
          <p:spPr bwMode="auto">
            <a:xfrm>
              <a:off x="7226300" y="1909763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Rectangle 17"/>
            <p:cNvSpPr>
              <a:spLocks noChangeArrowheads="1"/>
            </p:cNvSpPr>
            <p:nvPr/>
          </p:nvSpPr>
          <p:spPr bwMode="auto">
            <a:xfrm>
              <a:off x="7759700" y="1909763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43201" y="1758950"/>
              <a:ext cx="492125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n-lt"/>
                </a:rPr>
                <a:t>m</a:t>
              </a:r>
              <a:r>
                <a:rPr lang="en-US" sz="2000" baseline="-25000" dirty="0">
                  <a:latin typeface="+mn-lt"/>
                </a:rPr>
                <a:t>1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84676" y="1758950"/>
              <a:ext cx="492125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n-lt"/>
                </a:rPr>
                <a:t>m</a:t>
              </a:r>
              <a:r>
                <a:rPr lang="en-US" sz="2000" baseline="-25000" dirty="0">
                  <a:latin typeface="+mn-lt"/>
                </a:rPr>
                <a:t>2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789239" y="2584608"/>
            <a:ext cx="4921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c</a:t>
            </a:r>
            <a:r>
              <a:rPr lang="en-US" sz="2000" baseline="-25000" dirty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14839" y="2607230"/>
            <a:ext cx="4921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c</a:t>
            </a:r>
            <a:r>
              <a:rPr lang="en-US" sz="2000" baseline="-25000" dirty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4412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 pictures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/>
          <a:srcRect l="4735" t="12686" r="3424" b="45523"/>
          <a:stretch>
            <a:fillRect/>
          </a:stretch>
        </p:blipFill>
        <p:spPr bwMode="auto">
          <a:xfrm>
            <a:off x="381000" y="1828800"/>
            <a:ext cx="8382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709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9050"/>
            <a:ext cx="8915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CTR mode encryption </a:t>
            </a:r>
            <a:r>
              <a:rPr lang="en-US" sz="3600" dirty="0"/>
              <a:t>(eavesdropping security)</a:t>
            </a:r>
            <a:endParaRPr lang="en-US" dirty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143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Counter mode with a random IV:    </a:t>
            </a:r>
            <a:r>
              <a:rPr lang="en-US" b="0" dirty="0"/>
              <a:t>(parallel encryption)</a:t>
            </a:r>
            <a:endParaRPr lang="en-US" dirty="0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2790825" y="1885950"/>
            <a:ext cx="4419600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1524000" y="3086100"/>
            <a:ext cx="5867400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2895600" y="19431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m[0]</a:t>
            </a:r>
          </a:p>
        </p:txBody>
      </p:sp>
      <p:sp>
        <p:nvSpPr>
          <p:cNvPr id="24585" name="Rectangle 7"/>
          <p:cNvSpPr>
            <a:spLocks noChangeArrowheads="1"/>
          </p:cNvSpPr>
          <p:nvPr/>
        </p:nvSpPr>
        <p:spPr bwMode="auto">
          <a:xfrm>
            <a:off x="3962400" y="194310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m[1]</a:t>
            </a:r>
          </a:p>
        </p:txBody>
      </p:sp>
      <p:sp>
        <p:nvSpPr>
          <p:cNvPr id="24586" name="Rectangle 8"/>
          <p:cNvSpPr>
            <a:spLocks noChangeArrowheads="1"/>
          </p:cNvSpPr>
          <p:nvPr/>
        </p:nvSpPr>
        <p:spPr bwMode="auto">
          <a:xfrm>
            <a:off x="4953000" y="19431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…</a:t>
            </a:r>
          </a:p>
        </p:txBody>
      </p:sp>
      <p:sp>
        <p:nvSpPr>
          <p:cNvPr id="24587" name="Rectangle 9"/>
          <p:cNvSpPr>
            <a:spLocks noChangeArrowheads="1"/>
          </p:cNvSpPr>
          <p:nvPr/>
        </p:nvSpPr>
        <p:spPr bwMode="auto">
          <a:xfrm>
            <a:off x="2895600" y="25146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</a:rPr>
              <a:t>E(k,IV)</a:t>
            </a:r>
          </a:p>
        </p:txBody>
      </p:sp>
      <p:sp>
        <p:nvSpPr>
          <p:cNvPr id="24588" name="Rectangle 10"/>
          <p:cNvSpPr>
            <a:spLocks noChangeArrowheads="1"/>
          </p:cNvSpPr>
          <p:nvPr/>
        </p:nvSpPr>
        <p:spPr bwMode="auto">
          <a:xfrm>
            <a:off x="3962400" y="251460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</a:rPr>
              <a:t>E(k,IV+1)</a:t>
            </a:r>
          </a:p>
        </p:txBody>
      </p:sp>
      <p:sp>
        <p:nvSpPr>
          <p:cNvPr id="24589" name="Rectangle 11"/>
          <p:cNvSpPr>
            <a:spLocks noChangeArrowheads="1"/>
          </p:cNvSpPr>
          <p:nvPr/>
        </p:nvSpPr>
        <p:spPr bwMode="auto">
          <a:xfrm>
            <a:off x="4953000" y="251460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…</a:t>
            </a:r>
          </a:p>
        </p:txBody>
      </p:sp>
      <p:sp>
        <p:nvSpPr>
          <p:cNvPr id="24590" name="Rectangle 12"/>
          <p:cNvSpPr>
            <a:spLocks noChangeArrowheads="1"/>
          </p:cNvSpPr>
          <p:nvPr/>
        </p:nvSpPr>
        <p:spPr bwMode="auto">
          <a:xfrm>
            <a:off x="6019800" y="19431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m[L]</a:t>
            </a:r>
          </a:p>
        </p:txBody>
      </p:sp>
      <p:sp>
        <p:nvSpPr>
          <p:cNvPr id="24591" name="Rectangle 13"/>
          <p:cNvSpPr>
            <a:spLocks noChangeArrowheads="1"/>
          </p:cNvSpPr>
          <p:nvPr/>
        </p:nvSpPr>
        <p:spPr bwMode="auto">
          <a:xfrm>
            <a:off x="5943600" y="2514600"/>
            <a:ext cx="1143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</a:rPr>
              <a:t>E(k,IV+L)</a:t>
            </a:r>
          </a:p>
        </p:txBody>
      </p:sp>
      <p:sp>
        <p:nvSpPr>
          <p:cNvPr id="24592" name="Text Box 14"/>
          <p:cNvSpPr txBox="1">
            <a:spLocks noChangeArrowheads="1"/>
          </p:cNvSpPr>
          <p:nvPr/>
        </p:nvSpPr>
        <p:spPr bwMode="auto">
          <a:xfrm>
            <a:off x="7315200" y="2137173"/>
            <a:ext cx="49985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24593" name="Line 15"/>
          <p:cNvSpPr>
            <a:spLocks noChangeShapeType="1"/>
          </p:cNvSpPr>
          <p:nvPr/>
        </p:nvSpPr>
        <p:spPr bwMode="auto">
          <a:xfrm>
            <a:off x="1066800" y="29718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Rectangle 16"/>
          <p:cNvSpPr>
            <a:spLocks noChangeArrowheads="1"/>
          </p:cNvSpPr>
          <p:nvPr/>
        </p:nvSpPr>
        <p:spPr bwMode="auto">
          <a:xfrm>
            <a:off x="2895600" y="314325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c[0]</a:t>
            </a:r>
          </a:p>
        </p:txBody>
      </p:sp>
      <p:sp>
        <p:nvSpPr>
          <p:cNvPr id="24595" name="Rectangle 17"/>
          <p:cNvSpPr>
            <a:spLocks noChangeArrowheads="1"/>
          </p:cNvSpPr>
          <p:nvPr/>
        </p:nvSpPr>
        <p:spPr bwMode="auto">
          <a:xfrm>
            <a:off x="3962400" y="314325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c[1]</a:t>
            </a:r>
          </a:p>
        </p:txBody>
      </p:sp>
      <p:sp>
        <p:nvSpPr>
          <p:cNvPr id="24596" name="Rectangle 18"/>
          <p:cNvSpPr>
            <a:spLocks noChangeArrowheads="1"/>
          </p:cNvSpPr>
          <p:nvPr/>
        </p:nvSpPr>
        <p:spPr bwMode="auto">
          <a:xfrm>
            <a:off x="4953000" y="314325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…</a:t>
            </a:r>
          </a:p>
        </p:txBody>
      </p:sp>
      <p:sp>
        <p:nvSpPr>
          <p:cNvPr id="24597" name="Rectangle 19"/>
          <p:cNvSpPr>
            <a:spLocks noChangeArrowheads="1"/>
          </p:cNvSpPr>
          <p:nvPr/>
        </p:nvSpPr>
        <p:spPr bwMode="auto">
          <a:xfrm>
            <a:off x="6019800" y="314325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c[L]</a:t>
            </a:r>
          </a:p>
        </p:txBody>
      </p:sp>
      <p:sp>
        <p:nvSpPr>
          <p:cNvPr id="24598" name="Rectangle 20"/>
          <p:cNvSpPr>
            <a:spLocks noChangeArrowheads="1"/>
          </p:cNvSpPr>
          <p:nvPr/>
        </p:nvSpPr>
        <p:spPr bwMode="auto">
          <a:xfrm>
            <a:off x="1828800" y="1943100"/>
            <a:ext cx="838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IV</a:t>
            </a:r>
          </a:p>
        </p:txBody>
      </p:sp>
      <p:sp>
        <p:nvSpPr>
          <p:cNvPr id="24599" name="Rectangle 21"/>
          <p:cNvSpPr>
            <a:spLocks noChangeArrowheads="1"/>
          </p:cNvSpPr>
          <p:nvPr/>
        </p:nvSpPr>
        <p:spPr bwMode="auto">
          <a:xfrm>
            <a:off x="1828800" y="3143250"/>
            <a:ext cx="838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IV</a:t>
            </a:r>
          </a:p>
        </p:txBody>
      </p:sp>
      <p:sp>
        <p:nvSpPr>
          <p:cNvPr id="24600" name="Text Box 22"/>
          <p:cNvSpPr txBox="1">
            <a:spLocks noChangeArrowheads="1"/>
          </p:cNvSpPr>
          <p:nvPr/>
        </p:nvSpPr>
        <p:spPr bwMode="auto">
          <a:xfrm>
            <a:off x="4413250" y="3467101"/>
            <a:ext cx="1296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ciphertext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746125" y="4305240"/>
            <a:ext cx="8054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Why is this secure for multiple messages?        See the crypto course (cs255)</a:t>
            </a:r>
          </a:p>
        </p:txBody>
      </p:sp>
    </p:spTree>
    <p:extLst>
      <p:ext uri="{BB962C8B-B14F-4D97-AF65-F5344CB8AC3E}">
        <p14:creationId xmlns:p14="http://schemas.microsoft.com/office/powerpoint/2010/main" val="1623033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1" y="-19050"/>
            <a:ext cx="8208963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Performance</a:t>
            </a:r>
            <a:endParaRPr lang="en-US" sz="1600" dirty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19150"/>
            <a:ext cx="8610600" cy="38862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tabLst>
                <a:tab pos="742950" algn="l"/>
                <a:tab pos="2628900" algn="l"/>
                <a:tab pos="2857500" algn="l"/>
                <a:tab pos="4349750" algn="l"/>
              </a:tabLst>
            </a:pPr>
            <a:r>
              <a:rPr lang="en-US" sz="2000" dirty="0"/>
              <a:t>OpenSSL on Intel Haswell,   2.3 GHz     </a:t>
            </a:r>
            <a:r>
              <a:rPr lang="en-US" sz="1600" dirty="0"/>
              <a:t>( Linux)</a:t>
            </a:r>
          </a:p>
          <a:p>
            <a:pPr eaLnBrk="1" hangingPunct="1">
              <a:lnSpc>
                <a:spcPct val="90000"/>
              </a:lnSpc>
              <a:tabLst>
                <a:tab pos="742950" algn="l"/>
                <a:tab pos="2628900" algn="l"/>
                <a:tab pos="2857500" algn="l"/>
                <a:tab pos="4349750" algn="l"/>
              </a:tabLst>
            </a:pPr>
            <a:endParaRPr lang="en-US" sz="2000" dirty="0"/>
          </a:p>
          <a:p>
            <a:pPr marL="0" indent="0" eaLnBrk="1" hangingPunct="1">
              <a:lnSpc>
                <a:spcPct val="90000"/>
              </a:lnSpc>
              <a:buNone/>
              <a:tabLst>
                <a:tab pos="1143000" algn="l"/>
                <a:tab pos="2857500" algn="l"/>
                <a:tab pos="3149600" algn="l"/>
                <a:tab pos="5321300" algn="l"/>
                <a:tab pos="5715000" algn="l"/>
              </a:tabLst>
            </a:pPr>
            <a:r>
              <a:rPr lang="en-US" sz="2000" dirty="0"/>
              <a:t>	</a:t>
            </a:r>
            <a:r>
              <a:rPr lang="en-US" u="sng" dirty="0"/>
              <a:t>Cipher</a:t>
            </a:r>
            <a:r>
              <a:rPr lang="en-US" dirty="0"/>
              <a:t>	</a:t>
            </a:r>
            <a:r>
              <a:rPr lang="en-US" u="sng" dirty="0"/>
              <a:t>Block/key size</a:t>
            </a:r>
            <a:r>
              <a:rPr lang="en-US" dirty="0"/>
              <a:t>	</a:t>
            </a:r>
            <a:r>
              <a:rPr lang="en-US" u="sng" dirty="0"/>
              <a:t>Speed  </a:t>
            </a:r>
            <a:r>
              <a:rPr lang="en-US" sz="2000" u="sng" dirty="0"/>
              <a:t>(MB/sec)</a:t>
            </a:r>
            <a:endParaRPr lang="en-US" u="sng" dirty="0"/>
          </a:p>
          <a:p>
            <a:pPr marL="0" indent="0">
              <a:lnSpc>
                <a:spcPct val="90000"/>
              </a:lnSpc>
              <a:spcBef>
                <a:spcPts val="3024"/>
              </a:spcBef>
              <a:buNone/>
              <a:tabLst>
                <a:tab pos="1028700" algn="l"/>
                <a:tab pos="2628900" algn="l"/>
                <a:tab pos="2857500" algn="l"/>
                <a:tab pos="4349750" algn="l"/>
                <a:tab pos="5715000" algn="l"/>
              </a:tabLst>
            </a:pPr>
            <a:r>
              <a:rPr lang="en-US" dirty="0"/>
              <a:t>	</a:t>
            </a:r>
            <a:r>
              <a:rPr lang="en-US" dirty="0" err="1"/>
              <a:t>ChaCha</a:t>
            </a:r>
            <a:r>
              <a:rPr lang="en-US" dirty="0"/>
              <a:t>			 	408</a:t>
            </a:r>
            <a:endParaRPr lang="en-US" b="0" dirty="0"/>
          </a:p>
          <a:p>
            <a:pPr marL="0" indent="0" eaLnBrk="1" hangingPunct="1">
              <a:spcBef>
                <a:spcPts val="1224"/>
              </a:spcBef>
              <a:buNone/>
              <a:tabLst>
                <a:tab pos="1028700" algn="l"/>
                <a:tab pos="2628900" algn="l"/>
                <a:tab pos="2857500" algn="l"/>
                <a:tab pos="4349750" algn="l"/>
                <a:tab pos="5715000" algn="l"/>
              </a:tabLst>
            </a:pPr>
            <a:r>
              <a:rPr lang="en-US" dirty="0"/>
              <a:t>					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1028700" algn="l"/>
                <a:tab pos="3263900" algn="l"/>
                <a:tab pos="4349750" algn="l"/>
                <a:tab pos="5715000" algn="l"/>
              </a:tabLst>
            </a:pPr>
            <a:r>
              <a:rPr lang="en-US" dirty="0"/>
              <a:t>	3DES	64/168	 	30</a:t>
            </a:r>
          </a:p>
          <a:p>
            <a:pPr marL="0" indent="0" eaLnBrk="1" hangingPunct="1">
              <a:spcBef>
                <a:spcPts val="1224"/>
              </a:spcBef>
              <a:buNone/>
              <a:tabLst>
                <a:tab pos="1028700" algn="l"/>
                <a:tab pos="3263900" algn="l"/>
                <a:tab pos="4349750" algn="l"/>
                <a:tab pos="5715000" algn="l"/>
              </a:tabLst>
            </a:pPr>
            <a:r>
              <a:rPr lang="en-US" dirty="0"/>
              <a:t>	AES128	128/128		176</a:t>
            </a:r>
          </a:p>
          <a:p>
            <a:pPr marL="0" indent="0">
              <a:spcBef>
                <a:spcPts val="624"/>
              </a:spcBef>
              <a:buNone/>
              <a:tabLst>
                <a:tab pos="1028700" algn="l"/>
                <a:tab pos="3263900" algn="l"/>
                <a:tab pos="4349750" algn="l"/>
                <a:tab pos="5715000" algn="l"/>
              </a:tabLst>
            </a:pPr>
            <a:r>
              <a:rPr lang="en-US" dirty="0"/>
              <a:t>	AES256	128/256		135</a:t>
            </a:r>
          </a:p>
        </p:txBody>
      </p:sp>
      <p:sp>
        <p:nvSpPr>
          <p:cNvPr id="2" name="Left Brace 1"/>
          <p:cNvSpPr/>
          <p:nvPr/>
        </p:nvSpPr>
        <p:spPr>
          <a:xfrm>
            <a:off x="1143000" y="2114550"/>
            <a:ext cx="76200" cy="6096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1143000" y="3181350"/>
            <a:ext cx="76200" cy="1295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5400000">
            <a:off x="463532" y="364488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383267" y="2234684"/>
            <a:ext cx="842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387846-E1C1-FA44-BD85-2125D13E0F7C}"/>
              </a:ext>
            </a:extLst>
          </p:cNvPr>
          <p:cNvSpPr txBox="1"/>
          <p:nvPr/>
        </p:nvSpPr>
        <p:spPr>
          <a:xfrm>
            <a:off x="1595333" y="4488418"/>
            <a:ext cx="137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(w/o AES-NI)</a:t>
            </a:r>
          </a:p>
        </p:txBody>
      </p:sp>
    </p:spTree>
    <p:extLst>
      <p:ext uri="{BB962C8B-B14F-4D97-AF65-F5344CB8AC3E}">
        <p14:creationId xmlns:p14="http://schemas.microsoft.com/office/powerpoint/2010/main" val="3672702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A Warning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3950"/>
            <a:ext cx="8229600" cy="3429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6600"/>
                </a:solidFill>
              </a:rPr>
              <a:t>eavesdropping security is insufficient  for most applications </a:t>
            </a:r>
          </a:p>
          <a:p>
            <a:pPr marL="0" indent="0">
              <a:spcBef>
                <a:spcPts val="2976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Need also to defend against active (tampering) attacks.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CTR mode is insecure against active attacks!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Next:    methods to ensure message integrity</a:t>
            </a:r>
          </a:p>
        </p:txBody>
      </p:sp>
    </p:spTree>
    <p:extLst>
      <p:ext uri="{BB962C8B-B14F-4D97-AF65-F5344CB8AC3E}">
        <p14:creationId xmlns:p14="http://schemas.microsoft.com/office/powerpoint/2010/main" val="150908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Cryptography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33450"/>
            <a:ext cx="8153400" cy="40005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Is:</a:t>
            </a:r>
          </a:p>
          <a:p>
            <a:pPr lvl="1" eaLnBrk="1" hangingPunct="1"/>
            <a:r>
              <a:rPr lang="en-US" dirty="0"/>
              <a:t>A tremendous tool</a:t>
            </a:r>
          </a:p>
          <a:p>
            <a:pPr lvl="1" eaLnBrk="1" hangingPunct="1"/>
            <a:r>
              <a:rPr lang="en-US" dirty="0"/>
              <a:t>The basis for many security mechanisms</a:t>
            </a:r>
          </a:p>
          <a:p>
            <a:pPr marL="0" indent="0" eaLnBrk="1" hangingPunct="1">
              <a:spcBef>
                <a:spcPct val="80000"/>
              </a:spcBef>
              <a:buNone/>
            </a:pPr>
            <a:r>
              <a:rPr lang="en-US" dirty="0"/>
              <a:t>Is not:</a:t>
            </a:r>
          </a:p>
          <a:p>
            <a:pPr lvl="1" eaLnBrk="1" hangingPunct="1"/>
            <a:r>
              <a:rPr lang="en-US" dirty="0"/>
              <a:t>The solution to all security problems</a:t>
            </a:r>
          </a:p>
          <a:p>
            <a:pPr lvl="1" eaLnBrk="1" hangingPunct="1"/>
            <a:r>
              <a:rPr lang="en-US" dirty="0"/>
              <a:t>Reliable unless implemented and used properly</a:t>
            </a:r>
          </a:p>
          <a:p>
            <a:pPr lvl="1" eaLnBrk="1" hangingPunct="1"/>
            <a:r>
              <a:rPr lang="en-US" dirty="0"/>
              <a:t>Something you should try to invent yourself</a:t>
            </a:r>
          </a:p>
        </p:txBody>
      </p:sp>
    </p:spTree>
    <p:extLst>
      <p:ext uri="{BB962C8B-B14F-4D97-AF65-F5344CB8AC3E}">
        <p14:creationId xmlns:p14="http://schemas.microsoft.com/office/powerpoint/2010/main" val="2172807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Message Integrity:    MACs</a:t>
            </a: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895350"/>
            <a:ext cx="89154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tabLst>
                <a:tab pos="3200400" algn="l"/>
              </a:tabLst>
            </a:pPr>
            <a:r>
              <a:rPr lang="en-US" dirty="0"/>
              <a:t>Goal:   provide message integrity.     No confidentiality.</a:t>
            </a: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r>
              <a:rPr lang="en-US" dirty="0">
                <a:sym typeface="Symbol" pitchFamily="18" charset="2"/>
              </a:rPr>
              <a:t>ex:   Protecting public binaries on disk.   </a:t>
            </a: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endParaRPr lang="en-US" sz="2000" dirty="0">
              <a:sym typeface="Symbol" pitchFamily="18" charset="2"/>
            </a:endParaRP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endParaRPr lang="en-US" sz="2000" dirty="0">
              <a:sym typeface="Symbol" pitchFamily="18" charset="2"/>
            </a:endParaRP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endParaRPr lang="en-US" sz="2000" dirty="0">
              <a:sym typeface="Symbol" pitchFamily="18" charset="2"/>
            </a:endParaRP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838200" y="3025556"/>
            <a:ext cx="838200" cy="514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Alice</a:t>
            </a: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6400800" y="3025556"/>
            <a:ext cx="838200" cy="514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Bob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1066800" y="270265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k</a:t>
            </a: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6705600" y="269099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k</a:t>
            </a:r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1676400" y="3254156"/>
            <a:ext cx="464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2286000" y="2854106"/>
            <a:ext cx="2590800" cy="2857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m</a:t>
            </a:r>
            <a:r>
              <a:rPr lang="en-US" sz="1800" dirty="0">
                <a:latin typeface="Arial" charset="0"/>
              </a:rPr>
              <a:t>essage  m 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5029200" y="2854106"/>
            <a:ext cx="533400" cy="2857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charset="0"/>
              </a:rPr>
              <a:t>tag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533400" y="3601819"/>
            <a:ext cx="327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869406"/>
                </a:solidFill>
                <a:latin typeface="Arial" charset="0"/>
              </a:rPr>
              <a:t>Generate tag:</a:t>
            </a:r>
          </a:p>
          <a:p>
            <a:r>
              <a:rPr lang="en-US" b="1" dirty="0">
                <a:solidFill>
                  <a:srgbClr val="869406"/>
                </a:solidFill>
                <a:latin typeface="Arial" charset="0"/>
              </a:rPr>
              <a:t>     tag </a:t>
            </a:r>
            <a:r>
              <a:rPr lang="en-US" b="1" dirty="0">
                <a:solidFill>
                  <a:srgbClr val="869406"/>
                </a:solidFill>
                <a:latin typeface="Arial" charset="0"/>
                <a:sym typeface="Symbol" pitchFamily="18" charset="2"/>
              </a:rPr>
              <a:t> S(k, m)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562601" y="3597058"/>
            <a:ext cx="2608263" cy="646510"/>
            <a:chOff x="3504" y="2448"/>
            <a:chExt cx="1643" cy="543"/>
          </a:xfrm>
        </p:grpSpPr>
        <p:sp>
          <p:nvSpPr>
            <p:cNvPr id="27664" name="Text Box 14"/>
            <p:cNvSpPr txBox="1">
              <a:spLocks noChangeArrowheads="1"/>
            </p:cNvSpPr>
            <p:nvPr/>
          </p:nvSpPr>
          <p:spPr bwMode="auto">
            <a:xfrm>
              <a:off x="3504" y="2448"/>
              <a:ext cx="1643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869406"/>
                  </a:solidFill>
                  <a:latin typeface="Arial" charset="0"/>
                </a:rPr>
                <a:t>Verify tag:</a:t>
              </a:r>
            </a:p>
            <a:p>
              <a:r>
                <a:rPr lang="en-US" b="1" dirty="0">
                  <a:solidFill>
                    <a:srgbClr val="869406"/>
                  </a:solidFill>
                  <a:latin typeface="Arial" charset="0"/>
                </a:rPr>
                <a:t>    V</a:t>
              </a:r>
              <a:r>
                <a:rPr lang="en-US" b="1" dirty="0">
                  <a:solidFill>
                    <a:srgbClr val="869406"/>
                  </a:solidFill>
                  <a:latin typeface="Arial" charset="0"/>
                  <a:sym typeface="Symbol" pitchFamily="18" charset="2"/>
                </a:rPr>
                <a:t>(k, m, tag)  =  `yes’</a:t>
              </a:r>
            </a:p>
          </p:txBody>
        </p:sp>
        <p:sp>
          <p:nvSpPr>
            <p:cNvPr id="27665" name="Text Box 15"/>
            <p:cNvSpPr txBox="1">
              <a:spLocks noChangeArrowheads="1"/>
            </p:cNvSpPr>
            <p:nvPr/>
          </p:nvSpPr>
          <p:spPr bwMode="auto">
            <a:xfrm>
              <a:off x="4520" y="2519"/>
              <a:ext cx="19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Arial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755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 animBg="1"/>
      <p:bldP spid="542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57200" y="3905250"/>
            <a:ext cx="7772400" cy="10287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"/>
            <a:ext cx="8534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/>
              <a:t>Construction:   HMAC  (Hash-MAC)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33450"/>
            <a:ext cx="8305800" cy="40005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Most widely used MAC on the Internet.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b="0" dirty="0"/>
              <a:t>	H:   hash function.      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	       </a:t>
            </a:r>
            <a:r>
              <a:rPr lang="en-US" b="0" dirty="0"/>
              <a:t>example</a:t>
            </a:r>
            <a:r>
              <a:rPr lang="en-US" dirty="0"/>
              <a:t>:   SHA-256</a:t>
            </a:r>
            <a:r>
              <a:rPr lang="en-US" dirty="0">
                <a:sym typeface="Symbol" pitchFamily="18" charset="2"/>
              </a:rPr>
              <a:t>    ;    </a:t>
            </a:r>
            <a:r>
              <a:rPr lang="en-US" b="0" dirty="0">
                <a:sym typeface="Symbol" pitchFamily="18" charset="2"/>
              </a:rPr>
              <a:t>output is 256 bits</a:t>
            </a:r>
            <a:endParaRPr lang="en-US" b="0" baseline="30000" dirty="0">
              <a:sym typeface="Symbol" pitchFamily="18" charset="2"/>
            </a:endParaRPr>
          </a:p>
          <a:p>
            <a:pPr marL="0" indent="0" eaLnBrk="1" hangingPunct="1"/>
            <a:endParaRPr lang="en-US" baseline="30000" dirty="0">
              <a:sym typeface="Symbol" pitchFamily="18" charset="2"/>
            </a:endParaRPr>
          </a:p>
          <a:p>
            <a:pPr marL="0" indent="0" eaLnBrk="1" hangingPunct="1">
              <a:spcBef>
                <a:spcPct val="100000"/>
              </a:spcBef>
              <a:buNone/>
            </a:pPr>
            <a:r>
              <a:rPr lang="en-US" dirty="0">
                <a:sym typeface="Symbol" pitchFamily="18" charset="2"/>
              </a:rPr>
              <a:t>Building a MAC out of a hash function:</a:t>
            </a:r>
          </a:p>
          <a:p>
            <a:pPr marL="0" indent="0" eaLnBrk="1" hangingPunct="1"/>
            <a:endParaRPr lang="en-US" dirty="0">
              <a:sym typeface="Symbol" pitchFamily="18" charset="2"/>
            </a:endParaRPr>
          </a:p>
          <a:p>
            <a:pPr lvl="1" eaLnBrk="1" hangingPunct="1"/>
            <a:r>
              <a:rPr lang="en-US" dirty="0">
                <a:sym typeface="Symbol" pitchFamily="18" charset="2"/>
              </a:rPr>
              <a:t>Standardized method:   HMAC</a:t>
            </a:r>
          </a:p>
          <a:p>
            <a:pPr lvl="1">
              <a:buNone/>
            </a:pPr>
            <a:r>
              <a:rPr lang="en-US" dirty="0">
                <a:sym typeface="Symbol" pitchFamily="18" charset="2"/>
              </a:rPr>
              <a:t>		 </a:t>
            </a:r>
            <a:r>
              <a:rPr lang="en-US" sz="2800" dirty="0">
                <a:sym typeface="Symbol" pitchFamily="18" charset="2"/>
              </a:rPr>
              <a:t>S(</a:t>
            </a:r>
            <a:r>
              <a:rPr lang="en-US" dirty="0">
                <a:sym typeface="Symbol" pitchFamily="18" charset="2"/>
              </a:rPr>
              <a:t> k, </a:t>
            </a:r>
            <a:r>
              <a:rPr lang="en-US" dirty="0" err="1">
                <a:sym typeface="Symbol" pitchFamily="18" charset="2"/>
              </a:rPr>
              <a:t>msg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)</a:t>
            </a:r>
            <a:r>
              <a:rPr lang="en-US" dirty="0">
                <a:sym typeface="Symbol" pitchFamily="18" charset="2"/>
              </a:rPr>
              <a:t> =  H</a:t>
            </a:r>
            <a:r>
              <a:rPr lang="en-US" sz="3200" dirty="0">
                <a:sym typeface="Symbol" pitchFamily="18" charset="2"/>
              </a:rPr>
              <a:t>( 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kopad</a:t>
            </a:r>
            <a:r>
              <a:rPr lang="en-US" dirty="0">
                <a:sym typeface="Symbol" pitchFamily="18" charset="2"/>
              </a:rPr>
              <a:t>  ‖  </a:t>
            </a:r>
            <a:r>
              <a:rPr lang="en-US" b="1" dirty="0">
                <a:sym typeface="Symbol" pitchFamily="18" charset="2"/>
              </a:rPr>
              <a:t>H( </a:t>
            </a:r>
            <a:r>
              <a:rPr lang="en-US" b="1" dirty="0" err="1">
                <a:sym typeface="Symbol" pitchFamily="18" charset="2"/>
              </a:rPr>
              <a:t>kipad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‖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b="1" dirty="0" err="1">
                <a:sym typeface="Symbol" pitchFamily="18" charset="2"/>
              </a:rPr>
              <a:t>msg</a:t>
            </a:r>
            <a:r>
              <a:rPr lang="en-US" b="1" dirty="0">
                <a:sym typeface="Symbol" pitchFamily="18" charset="2"/>
              </a:rPr>
              <a:t> ) </a:t>
            </a:r>
            <a:r>
              <a:rPr lang="en-US" sz="2800" b="1" dirty="0"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)</a:t>
            </a:r>
          </a:p>
          <a:p>
            <a:pPr marL="0" indent="0" eaLnBrk="1" hangingPunct="1"/>
            <a:endParaRPr lang="en-US" sz="2000" dirty="0"/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1066800" y="1789509"/>
            <a:ext cx="7315200" cy="782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SHA-256:    </a:t>
            </a:r>
            <a:r>
              <a:rPr lang="en-US" dirty="0" err="1"/>
              <a:t>Merkle-Damgard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371850"/>
            <a:ext cx="8153400" cy="177165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h(t, m[</a:t>
            </a:r>
            <a:r>
              <a:rPr lang="en-US" dirty="0" err="1"/>
              <a:t>i</a:t>
            </a:r>
            <a:r>
              <a:rPr lang="en-US" dirty="0"/>
              <a:t>]):      compression function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  <a:tabLst>
                <a:tab pos="1946275" algn="l"/>
              </a:tabLst>
            </a:pPr>
            <a:r>
              <a:rPr lang="en-US" dirty="0" err="1"/>
              <a:t>Thm</a:t>
            </a:r>
            <a:r>
              <a:rPr lang="en-US" dirty="0"/>
              <a:t> 1:	if   h   is collision resistant then so is   H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  <a:tabLst>
                <a:tab pos="1946275" algn="l"/>
              </a:tabLst>
            </a:pPr>
            <a:r>
              <a:rPr lang="en-US" dirty="0"/>
              <a:t>“</a:t>
            </a:r>
            <a:r>
              <a:rPr lang="en-US" dirty="0" err="1"/>
              <a:t>Thm</a:t>
            </a:r>
            <a:r>
              <a:rPr lang="en-US" dirty="0"/>
              <a:t> 2”:	if   h   is a “PRF” then HMAC is a secure MAC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85800" y="1085850"/>
            <a:ext cx="7239000" cy="20574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2004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770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sym typeface="Symbol" pitchFamily="18" charset="2"/>
              </a:rPr>
              <a:t>h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990600" y="1314450"/>
            <a:ext cx="1524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m[0]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514600" y="1314450"/>
            <a:ext cx="1676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m[1]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191000" y="1314450"/>
            <a:ext cx="1600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Arial" charset="0"/>
              </a:rPr>
              <a:t>m[2]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791200" y="1314450"/>
            <a:ext cx="1524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Arial" charset="0"/>
              </a:rPr>
              <a:t>m[3]</a:t>
            </a: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48768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sym typeface="Symbol" pitchFamily="18" charset="2"/>
              </a:rPr>
              <a:t>h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14300" y="2089150"/>
            <a:ext cx="1409700" cy="646331"/>
            <a:chOff x="38100" y="2908445"/>
            <a:chExt cx="1409700" cy="861777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304800" y="3364468"/>
              <a:ext cx="1143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38100" y="2908445"/>
              <a:ext cx="782937" cy="861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IV</a:t>
              </a:r>
            </a:p>
            <a:p>
              <a:pPr algn="ctr"/>
              <a:r>
                <a:rPr lang="en-US" dirty="0"/>
                <a:t>(fixed)</a:t>
              </a:r>
              <a:endParaRPr lang="en-US" sz="1800" dirty="0"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18406" y="1600795"/>
            <a:ext cx="305594" cy="629246"/>
            <a:chOff x="1218406" y="2134394"/>
            <a:chExt cx="305594" cy="838994"/>
          </a:xfrm>
        </p:grpSpPr>
        <p:cxnSp>
          <p:nvCxnSpPr>
            <p:cNvPr id="43" name="Straight Connector 4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2895600" y="1600200"/>
            <a:ext cx="305594" cy="629246"/>
            <a:chOff x="1218406" y="2134394"/>
            <a:chExt cx="305594" cy="838994"/>
          </a:xfrm>
        </p:grpSpPr>
        <p:cxnSp>
          <p:nvCxnSpPr>
            <p:cNvPr id="50" name="Straight Connector 49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4572000" y="1600200"/>
            <a:ext cx="305594" cy="629246"/>
            <a:chOff x="1218406" y="2134394"/>
            <a:chExt cx="305594" cy="838994"/>
          </a:xfrm>
        </p:grpSpPr>
        <p:cxnSp>
          <p:nvCxnSpPr>
            <p:cNvPr id="53" name="Straight Connector 5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6172200" y="1600200"/>
            <a:ext cx="305594" cy="629246"/>
            <a:chOff x="1218406" y="2134394"/>
            <a:chExt cx="305594" cy="838994"/>
          </a:xfrm>
        </p:grpSpPr>
        <p:cxnSp>
          <p:nvCxnSpPr>
            <p:cNvPr id="56" name="Straight Connector 55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59" name="Straight Arrow Connector 58"/>
          <p:cNvCxnSpPr/>
          <p:nvPr/>
        </p:nvCxnSpPr>
        <p:spPr bwMode="auto">
          <a:xfrm>
            <a:off x="2438400" y="2433483"/>
            <a:ext cx="762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114800" y="2433483"/>
            <a:ext cx="762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5791200" y="2456259"/>
            <a:ext cx="6858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7391400" y="2456259"/>
            <a:ext cx="9906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7988300" y="2012950"/>
            <a:ext cx="704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H(m)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3200400" y="2101850"/>
            <a:ext cx="1066800" cy="285750"/>
            <a:chOff x="1524000" y="2819400"/>
            <a:chExt cx="1066800" cy="381000"/>
          </a:xfrm>
        </p:grpSpPr>
        <p:sp>
          <p:nvSpPr>
            <p:cNvPr id="75" name="Right Triangle 74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76" name="Straight Connector 75"/>
            <p:cNvCxnSpPr>
              <a:stCxn id="75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7" name="Group 76"/>
          <p:cNvGrpSpPr/>
          <p:nvPr/>
        </p:nvGrpSpPr>
        <p:grpSpPr>
          <a:xfrm>
            <a:off x="4876800" y="2101850"/>
            <a:ext cx="1066800" cy="285750"/>
            <a:chOff x="1524000" y="2819400"/>
            <a:chExt cx="1066800" cy="381000"/>
          </a:xfrm>
        </p:grpSpPr>
        <p:sp>
          <p:nvSpPr>
            <p:cNvPr id="78" name="Right Triangle 77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79" name="Straight Connector 78"/>
            <p:cNvCxnSpPr>
              <a:stCxn id="78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0" name="Group 79"/>
          <p:cNvGrpSpPr/>
          <p:nvPr/>
        </p:nvGrpSpPr>
        <p:grpSpPr>
          <a:xfrm>
            <a:off x="6477000" y="2101850"/>
            <a:ext cx="1066800" cy="285750"/>
            <a:chOff x="1524000" y="2819400"/>
            <a:chExt cx="1066800" cy="381000"/>
          </a:xfrm>
        </p:grpSpPr>
        <p:sp>
          <p:nvSpPr>
            <p:cNvPr id="81" name="Right Triangle 80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2" name="Straight Connector 81"/>
            <p:cNvCxnSpPr>
              <a:stCxn id="81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8" name="Group 57"/>
          <p:cNvGrpSpPr/>
          <p:nvPr/>
        </p:nvGrpSpPr>
        <p:grpSpPr>
          <a:xfrm flipV="1">
            <a:off x="1524000" y="2468511"/>
            <a:ext cx="1066800" cy="285750"/>
            <a:chOff x="1524000" y="2819400"/>
            <a:chExt cx="1066800" cy="381000"/>
          </a:xfrm>
        </p:grpSpPr>
        <p:sp>
          <p:nvSpPr>
            <p:cNvPr id="61" name="Right Triangle 60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62" name="Straight Connector 61"/>
            <p:cNvCxnSpPr>
              <a:stCxn id="61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Group 63"/>
          <p:cNvGrpSpPr/>
          <p:nvPr/>
        </p:nvGrpSpPr>
        <p:grpSpPr>
          <a:xfrm flipV="1">
            <a:off x="3200400" y="2468511"/>
            <a:ext cx="1066800" cy="285750"/>
            <a:chOff x="1524000" y="2819400"/>
            <a:chExt cx="1066800" cy="381000"/>
          </a:xfrm>
        </p:grpSpPr>
        <p:sp>
          <p:nvSpPr>
            <p:cNvPr id="65" name="Right Triangle 64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67" name="Straight Connector 66"/>
            <p:cNvCxnSpPr>
              <a:stCxn id="65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1" name="Group 70"/>
          <p:cNvGrpSpPr/>
          <p:nvPr/>
        </p:nvGrpSpPr>
        <p:grpSpPr>
          <a:xfrm flipV="1">
            <a:off x="4876800" y="2468511"/>
            <a:ext cx="1066800" cy="285750"/>
            <a:chOff x="1524000" y="2819400"/>
            <a:chExt cx="1066800" cy="381000"/>
          </a:xfrm>
        </p:grpSpPr>
        <p:sp>
          <p:nvSpPr>
            <p:cNvPr id="83" name="Right Triangle 82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4" name="Straight Connector 83"/>
            <p:cNvCxnSpPr>
              <a:stCxn id="83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5" name="Group 84"/>
          <p:cNvGrpSpPr/>
          <p:nvPr/>
        </p:nvGrpSpPr>
        <p:grpSpPr>
          <a:xfrm flipV="1">
            <a:off x="6477000" y="2468511"/>
            <a:ext cx="1066800" cy="285750"/>
            <a:chOff x="1524000" y="2819400"/>
            <a:chExt cx="1066800" cy="381000"/>
          </a:xfrm>
        </p:grpSpPr>
        <p:sp>
          <p:nvSpPr>
            <p:cNvPr id="86" name="Right Triangle 85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7" name="Straight Connector 86"/>
            <p:cNvCxnSpPr>
              <a:stCxn id="86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8" name="Group 87"/>
          <p:cNvGrpSpPr/>
          <p:nvPr/>
        </p:nvGrpSpPr>
        <p:grpSpPr>
          <a:xfrm>
            <a:off x="1524000" y="2101850"/>
            <a:ext cx="1066800" cy="285750"/>
            <a:chOff x="1524000" y="2819400"/>
            <a:chExt cx="1066800" cy="381000"/>
          </a:xfrm>
        </p:grpSpPr>
        <p:sp>
          <p:nvSpPr>
            <p:cNvPr id="89" name="Right Triangle 88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90" name="Straight Connector 89"/>
            <p:cNvCxnSpPr>
              <a:stCxn id="89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63785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66750"/>
            <a:ext cx="8229600" cy="44767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Why is this MAC construction secure?</a:t>
            </a:r>
          </a:p>
          <a:p>
            <a:pPr marL="0" indent="0" eaLnBrk="1" hangingPunct="1">
              <a:spcBef>
                <a:spcPts val="1824"/>
              </a:spcBef>
              <a:buNone/>
            </a:pPr>
            <a:r>
              <a:rPr lang="en-US" dirty="0"/>
              <a:t>		… see</a:t>
            </a:r>
            <a:r>
              <a:rPr lang="en-US" b="0" dirty="0"/>
              <a:t> the crypto course (cs255)</a:t>
            </a: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60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152400" y="2495550"/>
            <a:ext cx="8991600" cy="11430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5715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Combining MAC and ENC   </a:t>
            </a:r>
            <a:r>
              <a:rPr lang="en-US" sz="3200" dirty="0"/>
              <a:t>(Auth. Enc.)</a:t>
            </a:r>
            <a:endParaRPr lang="en-US" dirty="0"/>
          </a:p>
        </p:txBody>
      </p:sp>
      <p:sp>
        <p:nvSpPr>
          <p:cNvPr id="337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178800" cy="41719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000" dirty="0">
                <a:latin typeface="Tahoma"/>
                <a:cs typeface="Tahoma"/>
              </a:rPr>
              <a:t>		Encryption key  </a:t>
            </a:r>
            <a:r>
              <a:rPr lang="en-US" sz="2000" dirty="0" err="1">
                <a:latin typeface="Tahoma"/>
                <a:cs typeface="Tahoma"/>
              </a:rPr>
              <a:t>k</a:t>
            </a:r>
            <a:r>
              <a:rPr lang="en-US" sz="2000" baseline="-25000" dirty="0" err="1">
                <a:latin typeface="Tahoma"/>
                <a:cs typeface="Tahoma"/>
              </a:rPr>
              <a:t>E</a:t>
            </a:r>
            <a:r>
              <a:rPr lang="en-US" sz="2000" dirty="0">
                <a:latin typeface="Tahoma"/>
                <a:cs typeface="Tahoma"/>
              </a:rPr>
              <a:t>.      MAC key = </a:t>
            </a:r>
            <a:r>
              <a:rPr lang="en-US" sz="2000" dirty="0" err="1">
                <a:latin typeface="Tahoma"/>
                <a:cs typeface="Tahoma"/>
              </a:rPr>
              <a:t>k</a:t>
            </a:r>
            <a:r>
              <a:rPr lang="en-US" sz="2000" baseline="-25000" dirty="0" err="1">
                <a:latin typeface="Tahoma"/>
                <a:cs typeface="Tahoma"/>
              </a:rPr>
              <a:t>I</a:t>
            </a:r>
            <a:endParaRPr lang="en-US" sz="2000" baseline="-25000" dirty="0">
              <a:latin typeface="Tahoma"/>
              <a:cs typeface="Tahoma"/>
            </a:endParaRPr>
          </a:p>
          <a:p>
            <a:pPr marL="0" indent="0" eaLnBrk="1" hangingPunct="1">
              <a:spcBef>
                <a:spcPct val="90000"/>
              </a:spcBef>
              <a:buNone/>
            </a:pPr>
            <a:r>
              <a:rPr lang="en-US" sz="2000" u="sng" dirty="0"/>
              <a:t>Option 1</a:t>
            </a:r>
            <a:r>
              <a:rPr lang="en-US" sz="2000" dirty="0"/>
              <a:t>:   (SSL)</a:t>
            </a:r>
          </a:p>
          <a:p>
            <a:pPr marL="461963" indent="-461963" eaLnBrk="1" hangingPunct="1"/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marL="0" indent="0" eaLnBrk="1" hangingPunct="1">
              <a:spcBef>
                <a:spcPct val="60000"/>
              </a:spcBef>
              <a:buNone/>
            </a:pPr>
            <a:r>
              <a:rPr lang="en-US" sz="2000" u="sng" dirty="0"/>
              <a:t>Option 2</a:t>
            </a:r>
            <a:r>
              <a:rPr lang="en-US" sz="2000" dirty="0"/>
              <a:t>:   (</a:t>
            </a:r>
            <a:r>
              <a:rPr lang="en-US" sz="2000" dirty="0" err="1"/>
              <a:t>IPsec</a:t>
            </a:r>
            <a:r>
              <a:rPr lang="en-US" sz="2000" dirty="0"/>
              <a:t>)</a:t>
            </a:r>
          </a:p>
          <a:p>
            <a:pPr marL="461963" indent="-461963" eaLnBrk="1" hangingPunct="1"/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marL="0" indent="0" eaLnBrk="1" hangingPunct="1">
              <a:spcBef>
                <a:spcPts val="3000"/>
              </a:spcBef>
              <a:buNone/>
            </a:pPr>
            <a:r>
              <a:rPr lang="en-US" sz="2000" u="sng" dirty="0"/>
              <a:t>Option 3</a:t>
            </a:r>
            <a:r>
              <a:rPr lang="en-US" sz="2000" dirty="0"/>
              <a:t>:   (SSH)</a:t>
            </a:r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1928813" y="1865710"/>
            <a:ext cx="1447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33800" name="AutoShape 6"/>
          <p:cNvSpPr>
            <a:spLocks noChangeArrowheads="1"/>
          </p:cNvSpPr>
          <p:nvPr/>
        </p:nvSpPr>
        <p:spPr bwMode="auto">
          <a:xfrm>
            <a:off x="3452813" y="192286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auto">
          <a:xfrm>
            <a:off x="3986213" y="1865710"/>
            <a:ext cx="1295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5357813" y="1865710"/>
            <a:ext cx="838200" cy="28575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39216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39216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Tahoma" pitchFamily="34" charset="0"/>
              </a:rPr>
              <a:t>MAC</a:t>
            </a:r>
          </a:p>
        </p:txBody>
      </p:sp>
      <p:sp>
        <p:nvSpPr>
          <p:cNvPr id="33803" name="AutoShape 9"/>
          <p:cNvSpPr>
            <a:spLocks noChangeArrowheads="1"/>
          </p:cNvSpPr>
          <p:nvPr/>
        </p:nvSpPr>
        <p:spPr bwMode="auto">
          <a:xfrm>
            <a:off x="6348413" y="192286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0" descr="Horizontal brick"/>
          <p:cNvSpPr>
            <a:spLocks noChangeArrowheads="1"/>
          </p:cNvSpPr>
          <p:nvPr/>
        </p:nvSpPr>
        <p:spPr bwMode="auto">
          <a:xfrm>
            <a:off x="6881813" y="1865710"/>
            <a:ext cx="1752600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Text Box 11"/>
          <p:cNvSpPr txBox="1">
            <a:spLocks noChangeArrowheads="1"/>
          </p:cNvSpPr>
          <p:nvPr/>
        </p:nvSpPr>
        <p:spPr bwMode="auto">
          <a:xfrm>
            <a:off x="7634370" y="1466850"/>
            <a:ext cx="824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enc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E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06" name="Text Box 12"/>
          <p:cNvSpPr txBox="1">
            <a:spLocks noChangeArrowheads="1"/>
          </p:cNvSpPr>
          <p:nvPr/>
        </p:nvSpPr>
        <p:spPr bwMode="auto">
          <a:xfrm>
            <a:off x="5083535" y="1440418"/>
            <a:ext cx="1323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MAC(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I</a:t>
            </a:r>
            <a:r>
              <a:rPr kumimoji="1" lang="en-US" dirty="0">
                <a:latin typeface="Comic Sans MS" pitchFamily="66" charset="0"/>
              </a:rPr>
              <a:t>, m)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07" name="Rectangle 13"/>
          <p:cNvSpPr>
            <a:spLocks noChangeArrowheads="1"/>
          </p:cNvSpPr>
          <p:nvPr/>
        </p:nvSpPr>
        <p:spPr bwMode="auto">
          <a:xfrm>
            <a:off x="1928813" y="3124200"/>
            <a:ext cx="1447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33808" name="AutoShape 14"/>
          <p:cNvSpPr>
            <a:spLocks noChangeArrowheads="1"/>
          </p:cNvSpPr>
          <p:nvPr/>
        </p:nvSpPr>
        <p:spPr bwMode="auto">
          <a:xfrm>
            <a:off x="3452813" y="31813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AutoShape 15"/>
          <p:cNvSpPr>
            <a:spLocks noChangeArrowheads="1"/>
          </p:cNvSpPr>
          <p:nvPr/>
        </p:nvSpPr>
        <p:spPr bwMode="auto">
          <a:xfrm>
            <a:off x="5662613" y="31813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6" descr="Horizontal brick"/>
          <p:cNvSpPr>
            <a:spLocks noChangeArrowheads="1"/>
          </p:cNvSpPr>
          <p:nvPr/>
        </p:nvSpPr>
        <p:spPr bwMode="auto">
          <a:xfrm>
            <a:off x="3987801" y="3124200"/>
            <a:ext cx="1370013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Text Box 17"/>
          <p:cNvSpPr txBox="1">
            <a:spLocks noChangeArrowheads="1"/>
          </p:cNvSpPr>
          <p:nvPr/>
        </p:nvSpPr>
        <p:spPr bwMode="auto">
          <a:xfrm>
            <a:off x="4332705" y="2735818"/>
            <a:ext cx="832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Enc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E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 flipH="1">
            <a:off x="7720013" y="3113485"/>
            <a:ext cx="838200" cy="28575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39216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39216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latin typeface="Tahoma" pitchFamily="34" charset="0"/>
              </a:rPr>
              <a:t>MAC</a:t>
            </a:r>
          </a:p>
        </p:txBody>
      </p:sp>
      <p:sp>
        <p:nvSpPr>
          <p:cNvPr id="33813" name="Text Box 19"/>
          <p:cNvSpPr txBox="1">
            <a:spLocks noChangeArrowheads="1"/>
          </p:cNvSpPr>
          <p:nvPr/>
        </p:nvSpPr>
        <p:spPr bwMode="auto">
          <a:xfrm flipH="1">
            <a:off x="7475062" y="2685018"/>
            <a:ext cx="1262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MAC(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I</a:t>
            </a:r>
            <a:r>
              <a:rPr kumimoji="1" lang="en-US" dirty="0">
                <a:latin typeface="Comic Sans MS" pitchFamily="66" charset="0"/>
              </a:rPr>
              <a:t>, c)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14" name="Rectangle 20" descr="Horizontal brick"/>
          <p:cNvSpPr>
            <a:spLocks noChangeArrowheads="1"/>
          </p:cNvSpPr>
          <p:nvPr/>
        </p:nvSpPr>
        <p:spPr bwMode="auto">
          <a:xfrm>
            <a:off x="6272213" y="3114675"/>
            <a:ext cx="1370012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Rectangle 21"/>
          <p:cNvSpPr>
            <a:spLocks noChangeArrowheads="1"/>
          </p:cNvSpPr>
          <p:nvPr/>
        </p:nvSpPr>
        <p:spPr bwMode="auto">
          <a:xfrm>
            <a:off x="1928813" y="4495800"/>
            <a:ext cx="1447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33816" name="AutoShape 22"/>
          <p:cNvSpPr>
            <a:spLocks noChangeArrowheads="1"/>
          </p:cNvSpPr>
          <p:nvPr/>
        </p:nvSpPr>
        <p:spPr bwMode="auto">
          <a:xfrm>
            <a:off x="3452813" y="45529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AutoShape 23"/>
          <p:cNvSpPr>
            <a:spLocks noChangeArrowheads="1"/>
          </p:cNvSpPr>
          <p:nvPr/>
        </p:nvSpPr>
        <p:spPr bwMode="auto">
          <a:xfrm>
            <a:off x="5662613" y="45529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Rectangle 24" descr="Horizontal brick"/>
          <p:cNvSpPr>
            <a:spLocks noChangeArrowheads="1"/>
          </p:cNvSpPr>
          <p:nvPr/>
        </p:nvSpPr>
        <p:spPr bwMode="auto">
          <a:xfrm>
            <a:off x="3987801" y="4495800"/>
            <a:ext cx="1370013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Text Box 25"/>
          <p:cNvSpPr txBox="1">
            <a:spLocks noChangeArrowheads="1"/>
          </p:cNvSpPr>
          <p:nvPr/>
        </p:nvSpPr>
        <p:spPr bwMode="auto">
          <a:xfrm>
            <a:off x="4324006" y="4102100"/>
            <a:ext cx="824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enc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E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 flipH="1">
            <a:off x="7720013" y="4485085"/>
            <a:ext cx="838200" cy="2857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39216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39216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latin typeface="Tahoma" pitchFamily="34" charset="0"/>
              </a:rPr>
              <a:t>MAC</a:t>
            </a:r>
          </a:p>
        </p:txBody>
      </p:sp>
      <p:sp>
        <p:nvSpPr>
          <p:cNvPr id="33821" name="Text Box 27"/>
          <p:cNvSpPr txBox="1">
            <a:spLocks noChangeArrowheads="1"/>
          </p:cNvSpPr>
          <p:nvPr/>
        </p:nvSpPr>
        <p:spPr bwMode="auto">
          <a:xfrm flipH="1">
            <a:off x="7432007" y="4057650"/>
            <a:ext cx="1323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MAC(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I</a:t>
            </a:r>
            <a:r>
              <a:rPr kumimoji="1" lang="en-US" dirty="0">
                <a:latin typeface="Comic Sans MS" pitchFamily="66" charset="0"/>
              </a:rPr>
              <a:t>, m)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22" name="Rectangle 28" descr="Horizontal brick"/>
          <p:cNvSpPr>
            <a:spLocks noChangeArrowheads="1"/>
          </p:cNvSpPr>
          <p:nvPr/>
        </p:nvSpPr>
        <p:spPr bwMode="auto">
          <a:xfrm>
            <a:off x="6272213" y="4486275"/>
            <a:ext cx="1370012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2883753"/>
            <a:ext cx="1088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always</a:t>
            </a:r>
            <a:br>
              <a:rPr lang="en-US" sz="2400" b="1" dirty="0">
                <a:solidFill>
                  <a:srgbClr val="008000"/>
                </a:solidFill>
              </a:rPr>
            </a:br>
            <a:r>
              <a:rPr lang="en-US" sz="2400" b="1" dirty="0">
                <a:solidFill>
                  <a:srgbClr val="008000"/>
                </a:solidFill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158365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8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AEAD</a:t>
            </a:r>
            <a:r>
              <a:rPr lang="en-US" dirty="0"/>
              <a:t>:  Auth. Enc. with Assoc. 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924" y="3562350"/>
            <a:ext cx="8279476" cy="102864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776"/>
              </a:spcBef>
              <a:buNone/>
            </a:pPr>
            <a:r>
              <a:rPr lang="en-US" b="1" dirty="0"/>
              <a:t>AES-GCM</a:t>
            </a:r>
            <a:r>
              <a:rPr lang="en-US" dirty="0"/>
              <a:t>:     CTR mode encryption  then   MAC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		</a:t>
            </a:r>
            <a:r>
              <a:rPr lang="en-US" sz="2000" dirty="0"/>
              <a:t>(MAC accelerated via Intel’s PCLMULQDQ instruction)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93554"/>
            <a:ext cx="888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AEAD: </a:t>
            </a:r>
          </a:p>
        </p:txBody>
      </p:sp>
      <p:sp>
        <p:nvSpPr>
          <p:cNvPr id="6" name="Rectangle 10" descr="Horizontal brick"/>
          <p:cNvSpPr>
            <a:spLocks noChangeArrowheads="1"/>
          </p:cNvSpPr>
          <p:nvPr/>
        </p:nvSpPr>
        <p:spPr bwMode="auto">
          <a:xfrm>
            <a:off x="3733800" y="1981200"/>
            <a:ext cx="3276600" cy="3048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90"/>
                </a:solidFill>
                <a:latin typeface="Tahoma"/>
                <a:cs typeface="Tahoma"/>
              </a:rPr>
              <a:t>encrypted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81200" y="1981200"/>
            <a:ext cx="1752600" cy="298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000090"/>
                </a:solidFill>
                <a:latin typeface="Tahoma" pitchFamily="34" charset="0"/>
              </a:rPr>
              <a:t>associated data</a:t>
            </a:r>
          </a:p>
        </p:txBody>
      </p:sp>
      <p:sp>
        <p:nvSpPr>
          <p:cNvPr id="9" name="Right Brace 8"/>
          <p:cNvSpPr/>
          <p:nvPr/>
        </p:nvSpPr>
        <p:spPr>
          <a:xfrm rot="5400000">
            <a:off x="4457700" y="-114300"/>
            <a:ext cx="76200" cy="5029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0" y="2354818"/>
            <a:ext cx="1501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authenticated</a:t>
            </a:r>
          </a:p>
        </p:txBody>
      </p:sp>
      <p:sp>
        <p:nvSpPr>
          <p:cNvPr id="11" name="Right Brace 10"/>
          <p:cNvSpPr/>
          <p:nvPr/>
        </p:nvSpPr>
        <p:spPr>
          <a:xfrm rot="16200000" flipV="1">
            <a:off x="5295899" y="171449"/>
            <a:ext cx="152401" cy="3276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1352550"/>
            <a:ext cx="113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encrypted</a:t>
            </a:r>
          </a:p>
        </p:txBody>
      </p:sp>
    </p:spTree>
    <p:extLst>
      <p:ext uri="{BB962C8B-B14F-4D97-AF65-F5344CB8AC3E}">
        <p14:creationId xmlns:p14="http://schemas.microsoft.com/office/powerpoint/2010/main" val="4218224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AES-GCM encryption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686800" cy="3733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b="1" dirty="0"/>
              <a:t>encrypt</a:t>
            </a:r>
            <a:r>
              <a:rPr lang="en-US" dirty="0"/>
              <a:t>(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dirty="0"/>
              <a:t>	unsigned char *</a:t>
            </a:r>
            <a:r>
              <a:rPr lang="en-US" b="1" dirty="0"/>
              <a:t>key</a:t>
            </a:r>
            <a:r>
              <a:rPr lang="en-US" dirty="0"/>
              <a:t>, 				// key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dirty="0"/>
              <a:t>	unsigned char *</a:t>
            </a:r>
            <a:r>
              <a:rPr lang="en-US" b="1" dirty="0"/>
              <a:t>iv</a:t>
            </a:r>
            <a:r>
              <a:rPr lang="en-US" dirty="0"/>
              <a:t>,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iv_len</a:t>
            </a:r>
            <a:r>
              <a:rPr lang="en-US" dirty="0"/>
              <a:t>, 			// nonce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dirty="0"/>
              <a:t>	unsigned char *</a:t>
            </a:r>
            <a:r>
              <a:rPr lang="en-US" b="1" dirty="0"/>
              <a:t>plaintext</a:t>
            </a:r>
            <a:r>
              <a:rPr lang="en-US" dirty="0"/>
              <a:t>, 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plaintext_len</a:t>
            </a:r>
            <a:r>
              <a:rPr lang="en-US" dirty="0"/>
              <a:t>, 	// plaintext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dirty="0"/>
              <a:t>	unsigned char *</a:t>
            </a:r>
            <a:r>
              <a:rPr lang="en-US" b="1" dirty="0" err="1"/>
              <a:t>aad</a:t>
            </a:r>
            <a:r>
              <a:rPr lang="en-US" dirty="0"/>
              <a:t>, 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aad_len</a:t>
            </a:r>
            <a:r>
              <a:rPr lang="en-US" dirty="0"/>
              <a:t>, 		// assoc. data</a:t>
            </a:r>
          </a:p>
          <a:p>
            <a:pPr marL="0" indent="0">
              <a:spcBef>
                <a:spcPts val="1776"/>
              </a:spcBef>
              <a:buNone/>
              <a:tabLst>
                <a:tab pos="450850" algn="l"/>
              </a:tabLst>
            </a:pPr>
            <a:r>
              <a:rPr lang="en-US" dirty="0"/>
              <a:t>	unsigned char *</a:t>
            </a:r>
            <a:r>
              <a:rPr lang="en-US" b="1" dirty="0"/>
              <a:t>ciphertext</a:t>
            </a:r>
            <a:r>
              <a:rPr lang="en-US" dirty="0"/>
              <a:t>			// output </a:t>
            </a:r>
            <a:r>
              <a:rPr lang="en-US" dirty="0" err="1"/>
              <a:t>ct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53C3F4-491E-E74C-9061-2AC9A4F7A75C}"/>
              </a:ext>
            </a:extLst>
          </p:cNvPr>
          <p:cNvCxnSpPr/>
          <p:nvPr/>
        </p:nvCxnSpPr>
        <p:spPr>
          <a:xfrm>
            <a:off x="1143000" y="3372250"/>
            <a:ext cx="18288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852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Generating Randomness    </a:t>
            </a:r>
            <a:r>
              <a:rPr lang="en-US" sz="2400" dirty="0"/>
              <a:t>(e.g. keys, </a:t>
            </a:r>
            <a:r>
              <a:rPr lang="en-US" sz="2400" dirty="0" err="1"/>
              <a:t>nonces</a:t>
            </a:r>
            <a:r>
              <a:rPr lang="en-US" sz="24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14550"/>
            <a:ext cx="8458200" cy="30289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Pseudo random generators in practice:     </a:t>
            </a:r>
            <a:r>
              <a:rPr lang="en-US" sz="1800" b="0" dirty="0"/>
              <a:t>(e.g.  /dev/random)</a:t>
            </a:r>
            <a:endParaRPr lang="en-US" b="0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Continuously add entropy to internal state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Entropy sources:</a:t>
            </a:r>
          </a:p>
          <a:p>
            <a:pPr lvl="2">
              <a:defRPr/>
            </a:pPr>
            <a:r>
              <a:rPr lang="en-US" dirty="0"/>
              <a:t>Hardware RNG:   Intel </a:t>
            </a:r>
            <a:r>
              <a:rPr lang="en-US" b="1" dirty="0" err="1">
                <a:solidFill>
                  <a:srgbClr val="FF0000"/>
                </a:solidFill>
              </a:rPr>
              <a:t>RdRand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inst. </a:t>
            </a:r>
            <a:r>
              <a:rPr lang="en-US" sz="2000" dirty="0"/>
              <a:t>(Ivy Bridge).    3Gb/sec.  </a:t>
            </a:r>
            <a:endParaRPr lang="en-US" u="none" dirty="0"/>
          </a:p>
          <a:p>
            <a:pPr marL="914400" lvl="1" indent="228600">
              <a:buFont typeface="Arial" pitchFamily="34" charset="0"/>
              <a:buChar char="•"/>
              <a:defRPr/>
            </a:pPr>
            <a:r>
              <a:rPr lang="en-US" dirty="0"/>
              <a:t>Timing:  hardware interrupts  (keyboard, mouse)</a:t>
            </a: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/>
          <a:srcRect l="18611" t="56779" r="15218" b="7062"/>
          <a:stretch>
            <a:fillRect/>
          </a:stretch>
        </p:blipFill>
        <p:spPr bwMode="auto">
          <a:xfrm>
            <a:off x="1676400" y="971550"/>
            <a:ext cx="594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Freeform 6"/>
          <p:cNvSpPr>
            <a:spLocks noChangeArrowheads="1"/>
          </p:cNvSpPr>
          <p:nvPr/>
        </p:nvSpPr>
        <p:spPr bwMode="auto">
          <a:xfrm>
            <a:off x="1676400" y="1065610"/>
            <a:ext cx="628650" cy="672703"/>
          </a:xfrm>
          <a:custGeom>
            <a:avLst/>
            <a:gdLst>
              <a:gd name="T0" fmla="*/ 612058 w 629265"/>
              <a:gd name="T1" fmla="*/ 734961 h 896784"/>
              <a:gd name="T2" fmla="*/ 285135 w 629265"/>
              <a:gd name="T3" fmla="*/ 894736 h 896784"/>
              <a:gd name="T4" fmla="*/ 34413 w 629265"/>
              <a:gd name="T5" fmla="*/ 747252 h 896784"/>
              <a:gd name="T6" fmla="*/ 78658 w 629265"/>
              <a:gd name="T7" fmla="*/ 334297 h 896784"/>
              <a:gd name="T8" fmla="*/ 211394 w 629265"/>
              <a:gd name="T9" fmla="*/ 39329 h 896784"/>
              <a:gd name="T10" fmla="*/ 565355 w 629265"/>
              <a:gd name="T11" fmla="*/ 98323 h 896784"/>
              <a:gd name="T12" fmla="*/ 594852 w 629265"/>
              <a:gd name="T13" fmla="*/ 231058 h 8967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9265"/>
              <a:gd name="T22" fmla="*/ 0 h 896784"/>
              <a:gd name="T23" fmla="*/ 629265 w 629265"/>
              <a:gd name="T24" fmla="*/ 896784 h 8967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9265" h="896784">
                <a:moveTo>
                  <a:pt x="612058" y="734961"/>
                </a:moveTo>
                <a:cubicBezTo>
                  <a:pt x="540774" y="784122"/>
                  <a:pt x="381409" y="892688"/>
                  <a:pt x="285135" y="894736"/>
                </a:cubicBezTo>
                <a:cubicBezTo>
                  <a:pt x="188861" y="896784"/>
                  <a:pt x="68826" y="840658"/>
                  <a:pt x="34413" y="747252"/>
                </a:cubicBezTo>
                <a:cubicBezTo>
                  <a:pt x="0" y="653846"/>
                  <a:pt x="49161" y="452284"/>
                  <a:pt x="78658" y="334297"/>
                </a:cubicBezTo>
                <a:cubicBezTo>
                  <a:pt x="108155" y="216310"/>
                  <a:pt x="130278" y="78658"/>
                  <a:pt x="211394" y="39329"/>
                </a:cubicBezTo>
                <a:cubicBezTo>
                  <a:pt x="292510" y="0"/>
                  <a:pt x="501445" y="66368"/>
                  <a:pt x="565355" y="98323"/>
                </a:cubicBezTo>
                <a:cubicBezTo>
                  <a:pt x="629265" y="130278"/>
                  <a:pt x="612058" y="180668"/>
                  <a:pt x="594852" y="231058"/>
                </a:cubicBezTo>
              </a:path>
            </a:pathLst>
          </a:cu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59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3486150"/>
            <a:ext cx="8305800" cy="1295400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Summary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95350"/>
            <a:ext cx="8763000" cy="4038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Shared secret key:</a:t>
            </a:r>
          </a:p>
          <a:p>
            <a:pPr marL="0" indent="0" eaLnBrk="1" hangingPunct="1">
              <a:buFontTx/>
              <a:buChar char="•"/>
            </a:pPr>
            <a:r>
              <a:rPr lang="en-US" b="0" dirty="0"/>
              <a:t>   Used for secure communication and document encryption</a:t>
            </a:r>
          </a:p>
          <a:p>
            <a:pPr marL="0" indent="0" eaLnBrk="1" hangingPunct="1">
              <a:spcBef>
                <a:spcPts val="2376"/>
              </a:spcBef>
              <a:buNone/>
            </a:pPr>
            <a:r>
              <a:rPr lang="en-US" b="1" dirty="0"/>
              <a:t>Encryption</a:t>
            </a:r>
            <a:r>
              <a:rPr lang="en-US" dirty="0"/>
              <a:t>:   </a:t>
            </a:r>
            <a:r>
              <a:rPr lang="en-US" b="0" dirty="0"/>
              <a:t>(eavesdropping security)      </a:t>
            </a:r>
            <a:r>
              <a:rPr lang="en-US" sz="2000" b="1" dirty="0">
                <a:solidFill>
                  <a:srgbClr val="FF0000"/>
                </a:solidFill>
              </a:rPr>
              <a:t>[should not be used standalone]</a:t>
            </a:r>
          </a:p>
          <a:p>
            <a:pPr marL="0" indent="0" eaLnBrk="1" hangingPunct="1">
              <a:buFontTx/>
              <a:buChar char="•"/>
            </a:pPr>
            <a:r>
              <a:rPr lang="en-US" dirty="0"/>
              <a:t>   </a:t>
            </a:r>
            <a:r>
              <a:rPr lang="en-US" b="0" dirty="0"/>
              <a:t>One-time key:    stream ciphers,  CTR with fixed IV</a:t>
            </a:r>
          </a:p>
          <a:p>
            <a:pPr marL="0" indent="0" eaLnBrk="1" hangingPunct="1">
              <a:buFontTx/>
              <a:buChar char="•"/>
            </a:pPr>
            <a:r>
              <a:rPr lang="en-US" b="0" dirty="0"/>
              <a:t>   Many-time key:   CTR  with random IV</a:t>
            </a:r>
          </a:p>
          <a:p>
            <a:pPr marL="0" indent="0" eaLnBrk="1" hangingPunct="1">
              <a:spcBef>
                <a:spcPts val="2376"/>
              </a:spcBef>
              <a:buNone/>
            </a:pPr>
            <a:r>
              <a:rPr lang="en-US" b="1" dirty="0"/>
              <a:t>Integrity</a:t>
            </a:r>
            <a:r>
              <a:rPr lang="en-US" b="0" dirty="0"/>
              <a:t>:   HMAC    or    CW-MAC</a:t>
            </a:r>
          </a:p>
          <a:p>
            <a:pPr marL="0" indent="0" eaLnBrk="1" hangingPunct="1">
              <a:spcBef>
                <a:spcPts val="2376"/>
              </a:spcBef>
              <a:buNone/>
            </a:pPr>
            <a:r>
              <a:rPr lang="en-US" b="1" dirty="0"/>
              <a:t>Authenticated encryption</a:t>
            </a:r>
            <a:r>
              <a:rPr lang="en-US" dirty="0"/>
              <a:t>:  </a:t>
            </a:r>
            <a:r>
              <a:rPr lang="en-US" b="0" dirty="0"/>
              <a:t>  encrypt-then-MAC using GCM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14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Crypto Concepts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535772"/>
            <a:ext cx="5181600" cy="1905000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 key cryptography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4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Goal 1:  Secure communication</a:t>
            </a:r>
          </a:p>
        </p:txBody>
      </p:sp>
      <p:pic>
        <p:nvPicPr>
          <p:cNvPr id="5125" name="Picture 3" descr="MCj04041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1" y="2133601"/>
            <a:ext cx="1736725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Oval 11"/>
          <p:cNvSpPr>
            <a:spLocks noChangeArrowheads="1"/>
          </p:cNvSpPr>
          <p:nvPr/>
        </p:nvSpPr>
        <p:spPr bwMode="auto">
          <a:xfrm>
            <a:off x="7029450" y="1804988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12"/>
          <p:cNvSpPr>
            <a:spLocks noChangeArrowheads="1"/>
          </p:cNvSpPr>
          <p:nvPr/>
        </p:nvSpPr>
        <p:spPr bwMode="auto">
          <a:xfrm>
            <a:off x="8077200" y="314325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13"/>
          <p:cNvSpPr>
            <a:spLocks noChangeShapeType="1"/>
          </p:cNvSpPr>
          <p:nvPr/>
        </p:nvSpPr>
        <p:spPr bwMode="auto">
          <a:xfrm>
            <a:off x="4572000" y="2876550"/>
            <a:ext cx="259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AutoShape 14"/>
          <p:cNvSpPr>
            <a:spLocks/>
          </p:cNvSpPr>
          <p:nvPr/>
        </p:nvSpPr>
        <p:spPr bwMode="auto">
          <a:xfrm>
            <a:off x="5867400" y="3762375"/>
            <a:ext cx="2895600" cy="714375"/>
          </a:xfrm>
          <a:prstGeom prst="borderCallout2">
            <a:avLst>
              <a:gd name="adj1" fmla="val 12000"/>
              <a:gd name="adj2" fmla="val -2940"/>
              <a:gd name="adj3" fmla="val 12000"/>
              <a:gd name="adj4" fmla="val -8699"/>
              <a:gd name="adj5" fmla="val -100000"/>
              <a:gd name="adj6" fmla="val -1470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</a:rPr>
              <a:t>no eavesdropping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no tampering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E242-F38F-E84E-845B-298884BB2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956672"/>
            <a:ext cx="4076700" cy="22914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127" name="AutoShape 8"/>
          <p:cNvSpPr>
            <a:spLocks noChangeArrowheads="1"/>
          </p:cNvSpPr>
          <p:nvPr/>
        </p:nvSpPr>
        <p:spPr bwMode="auto">
          <a:xfrm>
            <a:off x="990600" y="1885950"/>
            <a:ext cx="457200" cy="342900"/>
          </a:xfrm>
          <a:prstGeom prst="irregularSeal1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1C5E62-442F-CC4C-A297-6167248B5E9B}"/>
              </a:ext>
            </a:extLst>
          </p:cNvPr>
          <p:cNvSpPr txBox="1"/>
          <p:nvPr/>
        </p:nvSpPr>
        <p:spPr>
          <a:xfrm>
            <a:off x="5537565" y="731193"/>
            <a:ext cx="35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(protecting data in motion)</a:t>
            </a:r>
          </a:p>
        </p:txBody>
      </p:sp>
    </p:spTree>
    <p:extLst>
      <p:ext uri="{BB962C8B-B14F-4D97-AF65-F5344CB8AC3E}">
        <p14:creationId xmlns:p14="http://schemas.microsoft.com/office/powerpoint/2010/main" val="428727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304800" y="3409950"/>
            <a:ext cx="8077200" cy="965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14300"/>
            <a:ext cx="8229600" cy="857250"/>
          </a:xfrm>
        </p:spPr>
        <p:txBody>
          <a:bodyPr/>
          <a:lstStyle/>
          <a:p>
            <a:r>
              <a:rPr lang="en-US" dirty="0"/>
              <a:t>Public-key encryption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19150"/>
            <a:ext cx="8178800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3602038" algn="l"/>
              </a:tabLst>
            </a:pPr>
            <a:r>
              <a:rPr lang="en-US" dirty="0"/>
              <a:t>Tool for managing or generating symmetric keys</a:t>
            </a:r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lnSpc>
                <a:spcPct val="150000"/>
              </a:lnSpc>
              <a:spcBef>
                <a:spcPts val="684"/>
              </a:spcBef>
              <a:tabLst>
                <a:tab pos="3602038" algn="l"/>
              </a:tabLst>
            </a:pPr>
            <a:r>
              <a:rPr lang="en-US" dirty="0"/>
              <a:t>E – Encryption alg.	PK – </a:t>
            </a:r>
            <a:r>
              <a:rPr lang="en-US" u="sng" dirty="0"/>
              <a:t>Public</a:t>
            </a:r>
            <a:r>
              <a:rPr lang="en-US" dirty="0"/>
              <a:t> encryption key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tabLst>
                <a:tab pos="3602038" algn="l"/>
              </a:tabLst>
            </a:pPr>
            <a:r>
              <a:rPr lang="en-US" dirty="0"/>
              <a:t>D – Decryption alg.	SK – </a:t>
            </a:r>
            <a:r>
              <a:rPr lang="en-US" u="sng" dirty="0"/>
              <a:t>Private</a:t>
            </a:r>
            <a:r>
              <a:rPr lang="en-US" dirty="0"/>
              <a:t> decryption key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ct val="70000"/>
              </a:spcBef>
              <a:buNone/>
              <a:tabLst>
                <a:tab pos="3602038" algn="l"/>
              </a:tabLst>
            </a:pPr>
            <a:r>
              <a:rPr lang="en-US" dirty="0"/>
              <a:t>Algorithms  E, D  are publicly known.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448925" y="1428750"/>
            <a:ext cx="802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charset="0"/>
              </a:rPr>
              <a:t>Alice</a:t>
            </a:r>
            <a:r>
              <a:rPr lang="en-US" sz="2000" baseline="-25000" dirty="0">
                <a:latin typeface="Tahoma" charset="0"/>
              </a:rPr>
              <a:t>1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1452563" y="1783556"/>
            <a:ext cx="762000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E</a:t>
            </a:r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538163" y="1926431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725996" y="1597422"/>
            <a:ext cx="4625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m</a:t>
            </a:r>
            <a:r>
              <a:rPr lang="en-US" baseline="-25000" dirty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sp>
        <p:nvSpPr>
          <p:cNvPr id="89097" name="Freeform 9"/>
          <p:cNvSpPr>
            <a:spLocks/>
          </p:cNvSpPr>
          <p:nvPr/>
        </p:nvSpPr>
        <p:spPr bwMode="auto">
          <a:xfrm>
            <a:off x="2214564" y="1926431"/>
            <a:ext cx="1654175" cy="263129"/>
          </a:xfrm>
          <a:custGeom>
            <a:avLst/>
            <a:gdLst>
              <a:gd name="T0" fmla="*/ 0 w 1042"/>
              <a:gd name="T1" fmla="*/ 0 h 221"/>
              <a:gd name="T2" fmla="*/ 1042 w 1042"/>
              <a:gd name="T3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42" h="221">
                <a:moveTo>
                  <a:pt x="0" y="0"/>
                </a:moveTo>
                <a:lnTo>
                  <a:pt x="1042" y="22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2510366" y="1714500"/>
            <a:ext cx="15816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E(</a:t>
            </a:r>
            <a:r>
              <a:rPr lang="en-US" b="1" dirty="0">
                <a:latin typeface="Tahoma" charset="0"/>
              </a:rPr>
              <a:t>PK</a:t>
            </a:r>
            <a:r>
              <a:rPr lang="en-US" dirty="0">
                <a:latin typeface="Tahoma" charset="0"/>
              </a:rPr>
              <a:t>, m</a:t>
            </a:r>
            <a:r>
              <a:rPr lang="en-US" baseline="-25000" dirty="0">
                <a:latin typeface="Tahoma" charset="0"/>
              </a:rPr>
              <a:t>1</a:t>
            </a:r>
            <a:r>
              <a:rPr lang="en-US" dirty="0">
                <a:latin typeface="Tahoma" charset="0"/>
              </a:rPr>
              <a:t>)=c</a:t>
            </a:r>
            <a:r>
              <a:rPr lang="en-US" baseline="-25000" dirty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pic>
        <p:nvPicPr>
          <p:cNvPr id="89099" name="Picture 11" descr="j0089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1" y="1872854"/>
            <a:ext cx="1223963" cy="816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6263439" y="1658541"/>
            <a:ext cx="5747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Bob</a:t>
            </a: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6137275" y="2033588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D</a:t>
            </a:r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5407025" y="2376488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5627354" y="2016919"/>
            <a:ext cx="2911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c</a:t>
            </a:r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>
            <a:off x="6899275" y="23764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7121827" y="2001441"/>
            <a:ext cx="13630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D(</a:t>
            </a:r>
            <a:r>
              <a:rPr lang="en-US" b="1" dirty="0" err="1">
                <a:latin typeface="Tahoma" charset="0"/>
              </a:rPr>
              <a:t>SK</a:t>
            </a:r>
            <a:r>
              <a:rPr lang="en-US" dirty="0" err="1">
                <a:latin typeface="Tahoma" charset="0"/>
              </a:rPr>
              <a:t>,c</a:t>
            </a:r>
            <a:r>
              <a:rPr lang="en-US" dirty="0">
                <a:latin typeface="Tahoma" charset="0"/>
              </a:rPr>
              <a:t>)=m</a:t>
            </a: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1444162" y="2266950"/>
            <a:ext cx="802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charset="0"/>
              </a:rPr>
              <a:t>Alice</a:t>
            </a:r>
            <a:r>
              <a:rPr lang="en-US" sz="2000" baseline="-25000" dirty="0">
                <a:latin typeface="Tahoma" charset="0"/>
              </a:rPr>
              <a:t>2</a:t>
            </a:r>
          </a:p>
        </p:txBody>
      </p:sp>
      <p:sp>
        <p:nvSpPr>
          <p:cNvPr id="89107" name="Rectangle 19"/>
          <p:cNvSpPr>
            <a:spLocks noChangeArrowheads="1"/>
          </p:cNvSpPr>
          <p:nvPr/>
        </p:nvSpPr>
        <p:spPr bwMode="auto">
          <a:xfrm>
            <a:off x="1447800" y="2634853"/>
            <a:ext cx="762000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E</a:t>
            </a:r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>
            <a:off x="533400" y="2777729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721234" y="2461419"/>
            <a:ext cx="4625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m</a:t>
            </a:r>
            <a:r>
              <a:rPr lang="en-US" baseline="-25000" dirty="0">
                <a:latin typeface="Tahoma" charset="0"/>
              </a:rPr>
              <a:t>2</a:t>
            </a:r>
            <a:endParaRPr lang="en-US" dirty="0">
              <a:latin typeface="Tahoma" charset="0"/>
            </a:endParaRPr>
          </a:p>
        </p:txBody>
      </p:sp>
      <p:sp>
        <p:nvSpPr>
          <p:cNvPr id="89110" name="Freeform 22"/>
          <p:cNvSpPr>
            <a:spLocks/>
          </p:cNvSpPr>
          <p:nvPr/>
        </p:nvSpPr>
        <p:spPr bwMode="auto">
          <a:xfrm>
            <a:off x="2209800" y="2493169"/>
            <a:ext cx="1671638" cy="284560"/>
          </a:xfrm>
          <a:custGeom>
            <a:avLst/>
            <a:gdLst>
              <a:gd name="T0" fmla="*/ 0 w 1053"/>
              <a:gd name="T1" fmla="*/ 239 h 239"/>
              <a:gd name="T2" fmla="*/ 1053 w 1053"/>
              <a:gd name="T3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53" h="239">
                <a:moveTo>
                  <a:pt x="0" y="239"/>
                </a:moveTo>
                <a:lnTo>
                  <a:pt x="105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2435752" y="2658666"/>
            <a:ext cx="15816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E(</a:t>
            </a:r>
            <a:r>
              <a:rPr lang="en-US" b="1" dirty="0">
                <a:latin typeface="Tahoma" charset="0"/>
              </a:rPr>
              <a:t>PK</a:t>
            </a:r>
            <a:r>
              <a:rPr lang="en-US" dirty="0">
                <a:latin typeface="Tahoma" charset="0"/>
              </a:rPr>
              <a:t>, m</a:t>
            </a:r>
            <a:r>
              <a:rPr lang="en-US" baseline="-25000" dirty="0">
                <a:latin typeface="Tahoma" charset="0"/>
              </a:rPr>
              <a:t>2</a:t>
            </a:r>
            <a:r>
              <a:rPr lang="en-US" dirty="0">
                <a:latin typeface="Tahoma" charset="0"/>
              </a:rPr>
              <a:t>)=c</a:t>
            </a:r>
            <a:r>
              <a:rPr lang="en-US" baseline="-25000" dirty="0">
                <a:latin typeface="Tahoma" charset="0"/>
              </a:rPr>
              <a:t>2</a:t>
            </a:r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55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286000" y="4000500"/>
            <a:ext cx="2743200" cy="51435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block:   trapdoor permutations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57300"/>
            <a:ext cx="8458200" cy="3429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1. Algorithm </a:t>
            </a:r>
            <a:r>
              <a:rPr lang="en-US" dirty="0" err="1"/>
              <a:t>KeyGen</a:t>
            </a:r>
            <a:r>
              <a:rPr lang="en-US" dirty="0"/>
              <a:t>:    </a:t>
            </a:r>
            <a:r>
              <a:rPr lang="en-US" b="0" dirty="0"/>
              <a:t>outputs  </a:t>
            </a:r>
            <a:r>
              <a:rPr lang="en-US" dirty="0" err="1"/>
              <a:t>pk</a:t>
            </a:r>
            <a:r>
              <a:rPr lang="en-US" b="0" dirty="0"/>
              <a:t> and </a:t>
            </a:r>
            <a:r>
              <a:rPr lang="en-US" dirty="0" err="1"/>
              <a:t>sk</a:t>
            </a:r>
            <a:endParaRPr lang="en-US" b="0" dirty="0"/>
          </a:p>
          <a:p>
            <a:endParaRPr lang="en-US" b="0" dirty="0"/>
          </a:p>
          <a:p>
            <a:pPr marL="0" indent="0">
              <a:buNone/>
            </a:pPr>
            <a:r>
              <a:rPr lang="en-US" dirty="0"/>
              <a:t>2. Algorithm   F(</a:t>
            </a:r>
            <a:r>
              <a:rPr lang="en-US" dirty="0" err="1"/>
              <a:t>pk</a:t>
            </a:r>
            <a:r>
              <a:rPr lang="en-US" dirty="0"/>
              <a:t>, </a:t>
            </a:r>
            <a:r>
              <a:rPr lang="en-US" dirty="0">
                <a:sym typeface="Symbol" charset="0"/>
              </a:rPr>
              <a:t>)  :   </a:t>
            </a:r>
            <a:r>
              <a:rPr lang="en-US" b="0" dirty="0">
                <a:sym typeface="Symbol" charset="0"/>
              </a:rPr>
              <a:t> a one-way function</a:t>
            </a:r>
          </a:p>
          <a:p>
            <a:pPr lvl="1"/>
            <a:r>
              <a:rPr lang="en-US" dirty="0">
                <a:sym typeface="Symbol" charset="0"/>
              </a:rPr>
              <a:t>Computing   y = F(</a:t>
            </a:r>
            <a:r>
              <a:rPr lang="en-US" dirty="0" err="1">
                <a:sym typeface="Symbol" charset="0"/>
              </a:rPr>
              <a:t>pk</a:t>
            </a:r>
            <a:r>
              <a:rPr lang="en-US" dirty="0">
                <a:sym typeface="Symbol" charset="0"/>
              </a:rPr>
              <a:t>, x)   is easy</a:t>
            </a:r>
          </a:p>
          <a:p>
            <a:pPr lvl="1"/>
            <a:r>
              <a:rPr lang="en-US" u="sng" dirty="0">
                <a:sym typeface="Symbol" charset="0"/>
              </a:rPr>
              <a:t>One-way</a:t>
            </a:r>
            <a:r>
              <a:rPr lang="en-US" dirty="0">
                <a:sym typeface="Symbol" charset="0"/>
              </a:rPr>
              <a:t>:   given random  y  finding   x   </a:t>
            </a:r>
            <a:r>
              <a:rPr lang="en-US" dirty="0" err="1">
                <a:sym typeface="Symbol" charset="0"/>
              </a:rPr>
              <a:t>s.t.</a:t>
            </a:r>
            <a:r>
              <a:rPr lang="en-US" dirty="0">
                <a:sym typeface="Symbol" charset="0"/>
              </a:rPr>
              <a:t>  y = F(</a:t>
            </a:r>
            <a:r>
              <a:rPr lang="en-US" dirty="0" err="1">
                <a:sym typeface="Symbol" charset="0"/>
              </a:rPr>
              <a:t>pk,x</a:t>
            </a:r>
            <a:r>
              <a:rPr lang="en-US" dirty="0">
                <a:sym typeface="Symbol" charset="0"/>
              </a:rPr>
              <a:t>)  is difficult</a:t>
            </a:r>
          </a:p>
          <a:p>
            <a:pPr lvl="1"/>
            <a:endParaRPr lang="en-US" dirty="0">
              <a:sym typeface="Symbol" charset="0"/>
            </a:endParaRPr>
          </a:p>
          <a:p>
            <a:pPr marL="0" indent="0">
              <a:buNone/>
            </a:pPr>
            <a:r>
              <a:rPr lang="en-US" dirty="0">
                <a:sym typeface="Symbol" charset="0"/>
              </a:rPr>
              <a:t>3. Algorithm   F</a:t>
            </a:r>
            <a:r>
              <a:rPr lang="en-US" baseline="50000" dirty="0">
                <a:sym typeface="Symbol" charset="0"/>
              </a:rPr>
              <a:t>-1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)  :        Invert   F(</a:t>
            </a:r>
            <a:r>
              <a:rPr lang="en-US" dirty="0" err="1">
                <a:sym typeface="Symbol" charset="0"/>
              </a:rPr>
              <a:t>pk</a:t>
            </a:r>
            <a:r>
              <a:rPr lang="en-US" dirty="0">
                <a:sym typeface="Symbol" charset="0"/>
              </a:rPr>
              <a:t>, )   using trapdoor SK</a:t>
            </a:r>
          </a:p>
          <a:p>
            <a:pPr lvl="1">
              <a:spcBef>
                <a:spcPct val="60000"/>
              </a:spcBef>
              <a:buFont typeface="Times" charset="0"/>
              <a:buNone/>
            </a:pPr>
            <a:r>
              <a:rPr lang="en-US" dirty="0">
                <a:sym typeface="Symbol" charset="0"/>
              </a:rPr>
              <a:t>			F</a:t>
            </a:r>
            <a:r>
              <a:rPr lang="en-US" baseline="50000" dirty="0">
                <a:sym typeface="Symbol" charset="0"/>
              </a:rPr>
              <a:t>-1</a:t>
            </a:r>
            <a:r>
              <a:rPr lang="en-US" sz="2800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  y </a:t>
            </a:r>
            <a:r>
              <a:rPr lang="en-US" sz="2800" dirty="0">
                <a:sym typeface="Symbol" charset="0"/>
              </a:rPr>
              <a:t>)</a:t>
            </a:r>
            <a:r>
              <a:rPr lang="en-US" dirty="0">
                <a:sym typeface="Symbol" charset="0"/>
              </a:rPr>
              <a:t>  =  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9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819400" y="4324350"/>
            <a:ext cx="3200400" cy="3429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819400" y="3219450"/>
            <a:ext cx="3200400" cy="3429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  RSA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458200" cy="3790950"/>
          </a:xfrm>
        </p:spPr>
        <p:txBody>
          <a:bodyPr>
            <a:normAutofit fontScale="92500"/>
          </a:bodyPr>
          <a:lstStyle/>
          <a:p>
            <a:pPr marL="0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/>
              <a:t>1.  </a:t>
            </a:r>
            <a:r>
              <a:rPr lang="en-US" dirty="0" err="1"/>
              <a:t>KeyGen</a:t>
            </a:r>
            <a:r>
              <a:rPr lang="en-US" dirty="0"/>
              <a:t>:	</a:t>
            </a:r>
            <a:r>
              <a:rPr lang="en-US" b="0" dirty="0"/>
              <a:t>generate two equal length primes    p, q</a:t>
            </a:r>
          </a:p>
          <a:p>
            <a:pPr marL="0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b="0" dirty="0"/>
              <a:t>	   set    N </a:t>
            </a:r>
            <a:r>
              <a:rPr lang="en-US" b="0" dirty="0">
                <a:sym typeface="Symbol" charset="0"/>
              </a:rPr>
              <a:t>  </a:t>
            </a:r>
            <a:r>
              <a:rPr lang="en-US" b="0" dirty="0" err="1">
                <a:sym typeface="Symbol" charset="0"/>
              </a:rPr>
              <a:t>pq</a:t>
            </a:r>
            <a:r>
              <a:rPr lang="en-US" b="0" dirty="0">
                <a:sym typeface="Symbol" charset="0"/>
              </a:rPr>
              <a:t>           </a:t>
            </a:r>
            <a:r>
              <a:rPr lang="en-US" sz="2000" b="0" dirty="0">
                <a:sym typeface="Symbol" charset="0"/>
              </a:rPr>
              <a:t>(3072 bits    925 digits)</a:t>
            </a:r>
          </a:p>
          <a:p>
            <a:pPr marL="0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sz="2000" dirty="0">
                <a:sym typeface="Symbol" charset="0"/>
              </a:rPr>
              <a:t>	</a:t>
            </a:r>
            <a:r>
              <a:rPr lang="en-US" sz="2000" b="0" dirty="0">
                <a:sym typeface="Symbol" charset="0"/>
              </a:rPr>
              <a:t>    </a:t>
            </a:r>
            <a:r>
              <a:rPr lang="en-US" b="0" dirty="0">
                <a:sym typeface="Symbol" charset="0"/>
              </a:rPr>
              <a:t>set    e </a:t>
            </a:r>
            <a:r>
              <a:rPr lang="en-US" sz="2800" b="0" dirty="0">
                <a:sym typeface="Symbol" charset="0"/>
              </a:rPr>
              <a:t> </a:t>
            </a:r>
            <a:r>
              <a:rPr lang="en-US" b="0" dirty="0">
                <a:sym typeface="Symbol" charset="0"/>
              </a:rPr>
              <a:t>2</a:t>
            </a:r>
            <a:r>
              <a:rPr lang="en-US" b="0" baseline="30000" dirty="0">
                <a:sym typeface="Symbol" charset="0"/>
              </a:rPr>
              <a:t>16</a:t>
            </a:r>
            <a:r>
              <a:rPr lang="en-US" b="0" dirty="0">
                <a:sym typeface="Symbol" charset="0"/>
              </a:rPr>
              <a:t>+1 = 65537     ;      d </a:t>
            </a:r>
            <a:r>
              <a:rPr lang="en-US" sz="2800" b="0" dirty="0">
                <a:sym typeface="Symbol" charset="0"/>
              </a:rPr>
              <a:t> </a:t>
            </a:r>
            <a:r>
              <a:rPr lang="en-US" b="0" dirty="0">
                <a:sym typeface="Symbol" charset="0"/>
              </a:rPr>
              <a:t>e</a:t>
            </a:r>
            <a:r>
              <a:rPr lang="en-US" sz="2000" b="0" baseline="60000" dirty="0">
                <a:sym typeface="Symbol" charset="0"/>
              </a:rPr>
              <a:t>-1</a:t>
            </a:r>
            <a:r>
              <a:rPr lang="en-US" b="0" dirty="0">
                <a:sym typeface="Symbol" charset="0"/>
              </a:rPr>
              <a:t> (mod (N))</a:t>
            </a:r>
          </a:p>
          <a:p>
            <a:pPr marL="0" indent="0">
              <a:spcBef>
                <a:spcPct val="60000"/>
              </a:spcBef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b="0" dirty="0">
                <a:sym typeface="Symbol" charset="0"/>
              </a:rPr>
              <a:t>	</a:t>
            </a:r>
            <a:r>
              <a:rPr lang="en-US" dirty="0" err="1">
                <a:sym typeface="Symbol" charset="0"/>
              </a:rPr>
              <a:t>pk</a:t>
            </a:r>
            <a:r>
              <a:rPr lang="en-US" b="0" dirty="0">
                <a:sym typeface="Symbol" charset="0"/>
              </a:rPr>
              <a:t> = (N, e)        ;       </a:t>
            </a:r>
            <a:r>
              <a:rPr lang="en-US" dirty="0" err="1">
                <a:sym typeface="Symbol" charset="0"/>
              </a:rPr>
              <a:t>sk</a:t>
            </a:r>
            <a:r>
              <a:rPr lang="en-US" b="0" dirty="0">
                <a:sym typeface="Symbol" charset="0"/>
              </a:rPr>
              <a:t> = (N, d)</a:t>
            </a:r>
          </a:p>
          <a:p>
            <a:pPr marL="0" indent="0">
              <a:spcBef>
                <a:spcPct val="100000"/>
              </a:spcBef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/>
              <a:t>2.  RSA(</a:t>
            </a:r>
            <a:r>
              <a:rPr lang="en-US" dirty="0" err="1"/>
              <a:t>pk</a:t>
            </a:r>
            <a:r>
              <a:rPr lang="en-US" dirty="0"/>
              <a:t>, </a:t>
            </a:r>
            <a:r>
              <a:rPr lang="en-US" dirty="0">
                <a:sym typeface="Symbol" charset="0"/>
              </a:rPr>
              <a:t> x) :	          </a:t>
            </a:r>
            <a:r>
              <a:rPr lang="en-US" sz="2800" dirty="0">
                <a:solidFill>
                  <a:schemeClr val="accent2"/>
                </a:solidFill>
                <a:sym typeface="Symbol" charset="0"/>
              </a:rPr>
              <a:t>x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      </a:t>
            </a:r>
            <a:r>
              <a:rPr lang="en-US" sz="2800" dirty="0">
                <a:solidFill>
                  <a:schemeClr val="accent2"/>
                </a:solidFill>
                <a:sym typeface="Symbol" charset="0"/>
              </a:rPr>
              <a:t>(</a:t>
            </a:r>
            <a:r>
              <a:rPr lang="en-US" sz="2800" dirty="0" err="1">
                <a:solidFill>
                  <a:schemeClr val="accent2"/>
                </a:solidFill>
                <a:sym typeface="Symbol" charset="0"/>
              </a:rPr>
              <a:t>x</a:t>
            </a:r>
            <a:r>
              <a:rPr lang="en-US" sz="3200" baseline="30000" dirty="0" err="1">
                <a:solidFill>
                  <a:schemeClr val="accent2"/>
                </a:solidFill>
                <a:sym typeface="Symbol" charset="0"/>
              </a:rPr>
              <a:t>e</a:t>
            </a:r>
            <a:r>
              <a:rPr lang="en-US" sz="2800" dirty="0">
                <a:solidFill>
                  <a:schemeClr val="accent2"/>
                </a:solidFill>
                <a:sym typeface="Symbol" charset="0"/>
              </a:rPr>
              <a:t> mod N)</a:t>
            </a:r>
          </a:p>
          <a:p>
            <a:pPr marL="457200" lvl="1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>
                <a:sym typeface="Symbol" charset="0"/>
              </a:rPr>
              <a:t>	Inverting this function is believed to be as hard as factoring N  </a:t>
            </a:r>
          </a:p>
          <a:p>
            <a:pPr marL="0" indent="0">
              <a:spcBef>
                <a:spcPct val="80000"/>
              </a:spcBef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>
                <a:sym typeface="Symbol" charset="0"/>
              </a:rPr>
              <a:t>3.  RSA</a:t>
            </a:r>
            <a:r>
              <a:rPr lang="en-US" baseline="50000" dirty="0">
                <a:sym typeface="Symbol" charset="0"/>
              </a:rPr>
              <a:t>-1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pk</a:t>
            </a:r>
            <a:r>
              <a:rPr lang="en-US" dirty="0">
                <a:sym typeface="Symbol" charset="0"/>
              </a:rPr>
              <a:t>, y)  :	          </a:t>
            </a:r>
            <a:r>
              <a:rPr lang="en-US" sz="2800" dirty="0">
                <a:solidFill>
                  <a:schemeClr val="accent2"/>
                </a:solidFill>
                <a:sym typeface="Symbol" charset="0"/>
              </a:rPr>
              <a:t>y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      </a:t>
            </a:r>
            <a:r>
              <a:rPr lang="en-US" sz="2800" dirty="0">
                <a:solidFill>
                  <a:schemeClr val="accent2"/>
                </a:solidFill>
                <a:sym typeface="Symbol" charset="0"/>
              </a:rPr>
              <a:t>(y</a:t>
            </a:r>
            <a:r>
              <a:rPr lang="en-US" sz="3200" baseline="30000" dirty="0">
                <a:solidFill>
                  <a:schemeClr val="accent2"/>
                </a:solidFill>
                <a:sym typeface="Symbol" charset="0"/>
              </a:rPr>
              <a:t>d</a:t>
            </a:r>
            <a:r>
              <a:rPr lang="en-US" sz="2800" dirty="0">
                <a:solidFill>
                  <a:schemeClr val="accent2"/>
                </a:solidFill>
                <a:sym typeface="Symbol" charset="0"/>
              </a:rPr>
              <a:t> mod N)</a:t>
            </a:r>
          </a:p>
        </p:txBody>
      </p:sp>
    </p:spTree>
    <p:extLst>
      <p:ext uri="{BB962C8B-B14F-4D97-AF65-F5344CB8AC3E}">
        <p14:creationId xmlns:p14="http://schemas.microsoft.com/office/powerpoint/2010/main" val="314734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animBg="1"/>
      <p:bldP spid="911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Key Encryption with a TDF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00150"/>
            <a:ext cx="8153400" cy="3429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tabLst>
                <a:tab pos="3094038" algn="l"/>
              </a:tabLst>
            </a:pPr>
            <a:r>
              <a:rPr lang="en-US" dirty="0" err="1"/>
              <a:t>KeyGen</a:t>
            </a:r>
            <a:r>
              <a:rPr lang="en-US" dirty="0"/>
              <a:t>:     </a:t>
            </a:r>
            <a:r>
              <a:rPr lang="en-US" b="0" dirty="0"/>
              <a:t>generate</a:t>
            </a:r>
            <a:r>
              <a:rPr lang="en-US" dirty="0"/>
              <a:t>    </a:t>
            </a:r>
            <a:r>
              <a:rPr lang="en-US" dirty="0" err="1"/>
              <a:t>pk</a:t>
            </a:r>
            <a:r>
              <a:rPr lang="en-US" dirty="0"/>
              <a:t>  </a:t>
            </a:r>
            <a:r>
              <a:rPr lang="en-US" b="0" dirty="0"/>
              <a:t>and</a:t>
            </a:r>
            <a:r>
              <a:rPr lang="en-US" dirty="0"/>
              <a:t>   </a:t>
            </a:r>
            <a:r>
              <a:rPr lang="en-US" dirty="0" err="1"/>
              <a:t>sk</a:t>
            </a:r>
            <a:endParaRPr lang="en-US" dirty="0"/>
          </a:p>
          <a:p>
            <a:pPr marL="0" indent="0">
              <a:spcBef>
                <a:spcPct val="100000"/>
              </a:spcBef>
              <a:buNone/>
              <a:tabLst>
                <a:tab pos="3094038" algn="l"/>
              </a:tabLst>
            </a:pPr>
            <a:r>
              <a:rPr lang="en-US" dirty="0"/>
              <a:t>Encrypt(</a:t>
            </a:r>
            <a:r>
              <a:rPr lang="en-US" dirty="0" err="1"/>
              <a:t>pk</a:t>
            </a:r>
            <a:r>
              <a:rPr lang="en-US" dirty="0"/>
              <a:t>, m):          </a:t>
            </a:r>
          </a:p>
          <a:p>
            <a:pPr lvl="1">
              <a:tabLst>
                <a:tab pos="3094038" algn="l"/>
              </a:tabLst>
            </a:pPr>
            <a:r>
              <a:rPr lang="en-US" dirty="0"/>
              <a:t>choose random   x </a:t>
            </a:r>
            <a:r>
              <a:rPr lang="en-US" dirty="0">
                <a:sym typeface="Symbol" charset="0"/>
              </a:rPr>
              <a:t> domain(F)    and set    k  H(x) </a:t>
            </a:r>
          </a:p>
          <a:p>
            <a:pPr lvl="1">
              <a:lnSpc>
                <a:spcPct val="150000"/>
              </a:lnSpc>
              <a:tabLst>
                <a:tab pos="3094038" algn="l"/>
              </a:tabLst>
            </a:pPr>
            <a:r>
              <a:rPr lang="en-US" dirty="0">
                <a:sym typeface="Symbol" charset="0"/>
              </a:rPr>
              <a:t>     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   F(</a:t>
            </a:r>
            <a:r>
              <a:rPr lang="en-US" dirty="0" err="1">
                <a:sym typeface="Symbol" charset="0"/>
              </a:rPr>
              <a:t>pk</a:t>
            </a:r>
            <a:r>
              <a:rPr lang="en-US" dirty="0">
                <a:sym typeface="Symbol" charset="0"/>
              </a:rPr>
              <a:t>, x)    ,    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   E(k,  m)	         (E: symmetric cipher)</a:t>
            </a:r>
          </a:p>
          <a:p>
            <a:pPr lvl="1">
              <a:lnSpc>
                <a:spcPct val="150000"/>
              </a:lnSpc>
              <a:tabLst>
                <a:tab pos="3094038" algn="l"/>
              </a:tabLst>
            </a:pPr>
            <a:r>
              <a:rPr lang="en-US" dirty="0">
                <a:sym typeface="Symbol" charset="0"/>
              </a:rPr>
              <a:t>send      c = (c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, 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ct val="100000"/>
              </a:spcBef>
              <a:buNone/>
              <a:tabLst>
                <a:tab pos="3094038" algn="l"/>
              </a:tabLst>
            </a:pPr>
            <a:r>
              <a:rPr lang="en-US" dirty="0">
                <a:sym typeface="Symbol" charset="0"/>
              </a:rPr>
              <a:t>Decrypt</a:t>
            </a:r>
            <a:r>
              <a:rPr lang="en-US" sz="2800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c=(c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,c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) </a:t>
            </a:r>
            <a:r>
              <a:rPr lang="en-US" sz="2800" dirty="0">
                <a:sym typeface="Symbol" charset="0"/>
              </a:rPr>
              <a:t>)</a:t>
            </a:r>
            <a:r>
              <a:rPr lang="en-US" dirty="0">
                <a:sym typeface="Symbol" charset="0"/>
              </a:rPr>
              <a:t>:        x   F</a:t>
            </a:r>
            <a:r>
              <a:rPr lang="en-US" baseline="50000" dirty="0">
                <a:sym typeface="Symbol" charset="0"/>
              </a:rPr>
              <a:t>-1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)     ,    k  H(x)  ,     m  D(k, 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) </a:t>
            </a:r>
            <a:endParaRPr lang="en-US" dirty="0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152400" y="1657350"/>
            <a:ext cx="8763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4114800" y="4629150"/>
            <a:ext cx="3327729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security analysis in crypto course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81600" y="1047750"/>
            <a:ext cx="3276600" cy="381000"/>
            <a:chOff x="5181600" y="1047750"/>
            <a:chExt cx="3276600" cy="381000"/>
          </a:xfrm>
        </p:grpSpPr>
        <p:sp>
          <p:nvSpPr>
            <p:cNvPr id="2" name="Rectangle 1"/>
            <p:cNvSpPr/>
            <p:nvPr/>
          </p:nvSpPr>
          <p:spPr>
            <a:xfrm>
              <a:off x="5181600" y="1047750"/>
              <a:ext cx="6096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91200" y="1047750"/>
              <a:ext cx="2667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807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  <p:bldP spid="952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3950"/>
            <a:ext cx="8839200" cy="392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Goal: 	</a:t>
            </a:r>
            <a:r>
              <a:rPr lang="en-US" b="0" dirty="0"/>
              <a:t>bind document to author</a:t>
            </a:r>
            <a:endParaRPr lang="en-US" dirty="0"/>
          </a:p>
          <a:p>
            <a:pPr marL="685800" lvl="1" indent="-342900">
              <a:buFont typeface="Arial"/>
              <a:buChar char="•"/>
            </a:pPr>
            <a:r>
              <a:rPr lang="en-US" dirty="0"/>
              <a:t>Problem:  attacker can copy Alice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sig from one doc to another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dirty="0"/>
              <a:t>Main idea:  </a:t>
            </a:r>
            <a:r>
              <a:rPr lang="en-US" b="0" dirty="0"/>
              <a:t>make signature depend on document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b="1" dirty="0"/>
              <a:t>Example</a:t>
            </a:r>
            <a:r>
              <a:rPr lang="en-US" dirty="0"/>
              <a:t>:    </a:t>
            </a:r>
            <a:r>
              <a:rPr lang="en-US" b="0" dirty="0"/>
              <a:t>signatures from trapdoor functions (e.g. RSA)</a:t>
            </a:r>
          </a:p>
          <a:p>
            <a:pPr marL="914400" lvl="2" indent="0">
              <a:lnSpc>
                <a:spcPct val="140000"/>
              </a:lnSpc>
              <a:spcBef>
                <a:spcPct val="60000"/>
              </a:spcBef>
              <a:buNone/>
            </a:pPr>
            <a:r>
              <a:rPr lang="en-US" sz="2400" dirty="0"/>
              <a:t>sign( </a:t>
            </a:r>
            <a:r>
              <a:rPr lang="en-US" dirty="0" err="1"/>
              <a:t>sk</a:t>
            </a:r>
            <a:r>
              <a:rPr lang="en-US" sz="2400" dirty="0"/>
              <a:t>, </a:t>
            </a:r>
            <a:r>
              <a:rPr lang="en-US" dirty="0"/>
              <a:t>m</a:t>
            </a:r>
            <a:r>
              <a:rPr lang="en-US" sz="2400" dirty="0"/>
              <a:t>)    :=     </a:t>
            </a:r>
            <a:r>
              <a:rPr lang="en-US" sz="2400" b="0" dirty="0"/>
              <a:t>F</a:t>
            </a:r>
            <a:r>
              <a:rPr lang="en-US" sz="2400" b="0" baseline="50000" dirty="0"/>
              <a:t>-1</a:t>
            </a:r>
            <a:r>
              <a:rPr lang="en-US" sz="2400" b="0" dirty="0"/>
              <a:t> (</a:t>
            </a:r>
            <a:r>
              <a:rPr lang="en-US" dirty="0" err="1"/>
              <a:t>sk</a:t>
            </a:r>
            <a:r>
              <a:rPr lang="en-US" sz="2400" b="0" dirty="0"/>
              <a:t>,  H(m) )</a:t>
            </a:r>
          </a:p>
          <a:p>
            <a:pPr marL="914400" lvl="2" indent="0">
              <a:lnSpc>
                <a:spcPct val="140000"/>
              </a:lnSpc>
              <a:buNone/>
            </a:pPr>
            <a:r>
              <a:rPr lang="en-US" sz="2400" dirty="0"/>
              <a:t>verify(</a:t>
            </a:r>
            <a:r>
              <a:rPr lang="en-US" dirty="0" err="1"/>
              <a:t>pk</a:t>
            </a:r>
            <a:r>
              <a:rPr lang="en-US" sz="2400" dirty="0"/>
              <a:t>, m, sig)    :=     acce</a:t>
            </a:r>
            <a:r>
              <a:rPr lang="en-US" sz="2400" b="0" dirty="0"/>
              <a:t>pt if    F(</a:t>
            </a:r>
            <a:r>
              <a:rPr lang="en-US" dirty="0" err="1"/>
              <a:t>pk</a:t>
            </a:r>
            <a:r>
              <a:rPr lang="en-US" sz="2400" b="0" dirty="0"/>
              <a:t>, sig) = H(m</a:t>
            </a:r>
            <a:r>
              <a:rPr lang="en-US" sz="2400" dirty="0"/>
              <a:t>)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066800" y="3638550"/>
            <a:ext cx="6781800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5867400" y="3867150"/>
            <a:ext cx="1282634" cy="896324"/>
            <a:chOff x="5867400" y="3867150"/>
            <a:chExt cx="1282634" cy="896324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6248400" y="4171950"/>
              <a:ext cx="0" cy="5915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248400" y="4229040"/>
              <a:ext cx="9016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F(</a:t>
              </a:r>
              <a:r>
                <a:rPr lang="en-US" sz="2000" dirty="0" err="1"/>
                <a:t>pk</a:t>
              </a:r>
              <a:r>
                <a:rPr lang="en-US" sz="2000" dirty="0"/>
                <a:t>,⋅)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867400" y="38671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Digital Sigs. from Trapdoor Functions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81000" y="1119485"/>
            <a:ext cx="3276600" cy="3433465"/>
            <a:chOff x="381000" y="1119485"/>
            <a:chExt cx="3276600" cy="3433465"/>
          </a:xfrm>
        </p:grpSpPr>
        <p:sp>
          <p:nvSpPr>
            <p:cNvPr id="3" name="Rectangle 2"/>
            <p:cNvSpPr/>
            <p:nvPr/>
          </p:nvSpPr>
          <p:spPr>
            <a:xfrm>
              <a:off x="762000" y="1733550"/>
              <a:ext cx="28956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0000"/>
                  </a:solidFill>
                </a:rPr>
                <a:t>msg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" name="Trapezoid 3"/>
            <p:cNvSpPr/>
            <p:nvPr/>
          </p:nvSpPr>
          <p:spPr>
            <a:xfrm flipH="1" flipV="1">
              <a:off x="762000" y="2266950"/>
              <a:ext cx="2819400" cy="990600"/>
            </a:xfrm>
            <a:prstGeom prst="trapezoid">
              <a:avLst>
                <a:gd name="adj" fmla="val 108254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828800" y="33337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209800" y="3714750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209800" y="3713718"/>
              <a:ext cx="1006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</a:t>
              </a:r>
              <a:r>
                <a:rPr lang="en-US" sz="2000" baseline="50000" dirty="0"/>
                <a:t>-1</a:t>
              </a:r>
              <a:r>
                <a:rPr lang="en-US" sz="2000" dirty="0"/>
                <a:t>(</a:t>
              </a:r>
              <a:r>
                <a:rPr lang="en-US" sz="2000" dirty="0" err="1"/>
                <a:t>sk</a:t>
              </a:r>
              <a:r>
                <a:rPr lang="en-US" sz="2000" dirty="0"/>
                <a:t>,⋅)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43243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sig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000" y="1119485"/>
              <a:ext cx="1909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sign(</a:t>
              </a:r>
              <a:r>
                <a:rPr lang="en-US" sz="2400" b="1" dirty="0" err="1"/>
                <a:t>sk</a:t>
              </a:r>
              <a:r>
                <a:rPr lang="en-US" sz="2400" b="1" dirty="0"/>
                <a:t>, </a:t>
              </a:r>
              <a:r>
                <a:rPr lang="en-US" sz="2400" b="1" dirty="0" err="1"/>
                <a:t>msg</a:t>
              </a:r>
              <a:r>
                <a:rPr lang="en-US" sz="2400" b="1" dirty="0"/>
                <a:t>):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867400" y="4706382"/>
            <a:ext cx="6858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sig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419600" y="1119485"/>
            <a:ext cx="3276600" cy="2442865"/>
            <a:chOff x="4419600" y="1119485"/>
            <a:chExt cx="3276600" cy="2442865"/>
          </a:xfrm>
        </p:grpSpPr>
        <p:sp>
          <p:nvSpPr>
            <p:cNvPr id="14" name="TextBox 13"/>
            <p:cNvSpPr txBox="1"/>
            <p:nvPr/>
          </p:nvSpPr>
          <p:spPr>
            <a:xfrm>
              <a:off x="4419600" y="1119485"/>
              <a:ext cx="2676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verify(</a:t>
              </a:r>
              <a:r>
                <a:rPr lang="en-US" sz="2400" b="1" dirty="0" err="1"/>
                <a:t>pk</a:t>
              </a:r>
              <a:r>
                <a:rPr lang="en-US" sz="2400" b="1" dirty="0"/>
                <a:t>, </a:t>
              </a:r>
              <a:r>
                <a:rPr lang="en-US" sz="2400" b="1" dirty="0" err="1"/>
                <a:t>msg</a:t>
              </a:r>
              <a:r>
                <a:rPr lang="en-US" sz="2400" b="1" dirty="0"/>
                <a:t>, sig):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00600" y="1733550"/>
              <a:ext cx="28956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0000"/>
                  </a:solidFill>
                </a:rPr>
                <a:t>msg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67400" y="33337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 flipH="1" flipV="1">
              <a:off x="4800600" y="2266950"/>
              <a:ext cx="2819400" cy="990600"/>
            </a:xfrm>
            <a:prstGeom prst="trapezoid">
              <a:avLst>
                <a:gd name="adj" fmla="val 108254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H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53200" y="3257550"/>
            <a:ext cx="1634705" cy="870324"/>
            <a:chOff x="6553200" y="3257550"/>
            <a:chExt cx="1634705" cy="870324"/>
          </a:xfrm>
        </p:grpSpPr>
        <p:sp>
          <p:nvSpPr>
            <p:cNvPr id="26" name="TextBox 25"/>
            <p:cNvSpPr txBox="1"/>
            <p:nvPr/>
          </p:nvSpPr>
          <p:spPr>
            <a:xfrm>
              <a:off x="6553200" y="3333750"/>
              <a:ext cx="9320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≟  </a:t>
              </a:r>
              <a:r>
                <a:rPr lang="en-US" sz="2400" dirty="0"/>
                <a:t>⇒</a:t>
              </a:r>
              <a:endParaRPr lang="en-US" sz="3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15200" y="3257550"/>
              <a:ext cx="872705" cy="870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dirty="0"/>
                <a:t>accept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dirty="0"/>
                <a:t>or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dirty="0"/>
                <a:t>reject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8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/>
              <a:t>Certificates:   bind Bob</a:t>
            </a:r>
            <a:r>
              <a:rPr lang="en-US" sz="3600" dirty="0">
                <a:latin typeface="Arial"/>
              </a:rPr>
              <a:t>’</a:t>
            </a:r>
            <a:r>
              <a:rPr lang="en-US" sz="3600" dirty="0"/>
              <a:t>s ID to his PK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42950"/>
            <a:ext cx="7772400" cy="628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does Alice (browser)  obtain Bob’s public key  </a:t>
            </a:r>
            <a:r>
              <a:rPr lang="en-US" dirty="0" err="1"/>
              <a:t>pk</a:t>
            </a:r>
            <a:r>
              <a:rPr lang="en-US" baseline="-25000" dirty="0" err="1"/>
              <a:t>Bob</a:t>
            </a:r>
            <a:r>
              <a:rPr lang="en-US" baseline="-25000" dirty="0"/>
              <a:t>  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200953" y="1809750"/>
            <a:ext cx="1066800" cy="2362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0553" y="1809750"/>
            <a:ext cx="990600" cy="2438400"/>
          </a:xfrm>
          <a:prstGeom prst="rect">
            <a:avLst/>
          </a:prstGeom>
          <a:solidFill>
            <a:srgbClr val="BFBF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4953" y="1477917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389701" y="1867420"/>
            <a:ext cx="2811252" cy="707886"/>
            <a:chOff x="4275348" y="3058221"/>
            <a:chExt cx="2811252" cy="943847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4275348" y="3559841"/>
              <a:ext cx="274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495800" y="3058221"/>
              <a:ext cx="2590800" cy="94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pk</a:t>
              </a:r>
              <a:r>
                <a:rPr lang="en-US" sz="2000" dirty="0">
                  <a:latin typeface="+mn-lt"/>
                </a:rPr>
                <a:t>     and</a:t>
              </a:r>
            </a:p>
            <a:p>
              <a:r>
                <a:rPr lang="en-US" sz="2000" dirty="0">
                  <a:latin typeface="+mn-lt"/>
                </a:rPr>
                <a:t>proof “I am Bob”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400" y="1428750"/>
            <a:ext cx="1049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Browser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Alice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267753" y="2609850"/>
            <a:ext cx="762000" cy="3429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sk</a:t>
            </a:r>
            <a:r>
              <a:rPr kumimoji="0" lang="en-US" sz="2000" b="0" i="0" u="none" strike="noStrike" cap="none" normalizeH="0" baseline="-2500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CA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8937" y="2370007"/>
            <a:ext cx="780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check</a:t>
            </a:r>
          </a:p>
          <a:p>
            <a:pPr algn="ctr"/>
            <a:r>
              <a:rPr lang="en-US" sz="2000" dirty="0">
                <a:latin typeface="+mn-lt"/>
              </a:rPr>
              <a:t>proof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416737" y="2781309"/>
            <a:ext cx="2819400" cy="1428750"/>
            <a:chOff x="4302384" y="4276728"/>
            <a:chExt cx="2819400" cy="1904996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rot="10800000">
              <a:off x="4302384" y="4798011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419600" y="4276728"/>
              <a:ext cx="2302233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issue Cert with </a:t>
              </a:r>
              <a:r>
                <a:rPr lang="en-US" sz="2000" dirty="0" err="1"/>
                <a:t>sk</a:t>
              </a:r>
              <a:r>
                <a:rPr lang="en-US" sz="2000" baseline="-25000" dirty="0" err="1">
                  <a:latin typeface="+mn-lt"/>
                </a:rPr>
                <a:t>CA</a:t>
              </a:r>
              <a:r>
                <a:rPr lang="en-US" sz="2000" baseline="-25000" dirty="0">
                  <a:latin typeface="+mn-lt"/>
                </a:rPr>
                <a:t> </a:t>
              </a:r>
              <a:r>
                <a:rPr lang="en-US" sz="2000" dirty="0">
                  <a:latin typeface="+mn-lt"/>
                </a:rPr>
                <a:t>: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257800" y="4875800"/>
              <a:ext cx="1752600" cy="1305924"/>
              <a:chOff x="5257800" y="4682645"/>
              <a:chExt cx="1752600" cy="1305924"/>
            </a:xfrm>
          </p:grpSpPr>
          <p:pic>
            <p:nvPicPr>
              <p:cNvPr id="9217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1305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562600" y="4758845"/>
                <a:ext cx="1092222" cy="943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</a:t>
                </a:r>
                <a:r>
                  <a:rPr lang="en-US" sz="2000" b="1" dirty="0" err="1">
                    <a:latin typeface="+mn-lt"/>
                  </a:rPr>
                  <a:t>pk</a:t>
                </a:r>
                <a:endParaRPr lang="en-US" sz="2000" b="1" dirty="0">
                  <a:latin typeface="+mn-lt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181153" y="3409953"/>
            <a:ext cx="1783830" cy="1028698"/>
            <a:chOff x="1066800" y="5114925"/>
            <a:chExt cx="1783830" cy="1371597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rot="10800000">
              <a:off x="1295400" y="5623405"/>
              <a:ext cx="1524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9" name="Group 28"/>
            <p:cNvGrpSpPr/>
            <p:nvPr/>
          </p:nvGrpSpPr>
          <p:grpSpPr>
            <a:xfrm>
              <a:off x="1098030" y="5191125"/>
              <a:ext cx="1752600" cy="1295397"/>
              <a:chOff x="5257800" y="4682645"/>
              <a:chExt cx="1752600" cy="1295397"/>
            </a:xfrm>
          </p:grpSpPr>
          <p:pic>
            <p:nvPicPr>
              <p:cNvPr id="30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1295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562600" y="4758845"/>
                <a:ext cx="1226017" cy="94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</a:t>
                </a:r>
                <a:r>
                  <a:rPr lang="en-US" sz="2000" b="1" dirty="0" err="1"/>
                  <a:t>pk</a:t>
                </a:r>
                <a:endParaRPr lang="en-US" sz="2000" b="1" dirty="0">
                  <a:latin typeface="+mn-lt"/>
                </a:endParaRP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 bwMode="auto">
            <a:xfrm rot="10800000">
              <a:off x="1066800" y="5114925"/>
              <a:ext cx="1676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Rectangle 3"/>
          <p:cNvSpPr/>
          <p:nvPr/>
        </p:nvSpPr>
        <p:spPr bwMode="auto">
          <a:xfrm>
            <a:off x="2857553" y="1809750"/>
            <a:ext cx="1524000" cy="2438400"/>
          </a:xfrm>
          <a:prstGeom prst="rect">
            <a:avLst/>
          </a:prstGeom>
          <a:solidFill>
            <a:srgbClr val="BFBF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953" y="1861320"/>
            <a:ext cx="1121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generate</a:t>
            </a:r>
          </a:p>
          <a:p>
            <a:r>
              <a:rPr lang="en-US" sz="2000" dirty="0">
                <a:latin typeface="+mn-lt"/>
              </a:rPr>
              <a:t>   (</a:t>
            </a:r>
            <a:r>
              <a:rPr lang="en-US" sz="2000" dirty="0" err="1"/>
              <a:t>sk</a:t>
            </a:r>
            <a:r>
              <a:rPr lang="en-US" sz="2000" dirty="0" err="1">
                <a:latin typeface="+mn-lt"/>
              </a:rPr>
              <a:t>,pk</a:t>
            </a:r>
            <a:r>
              <a:rPr lang="en-US" dirty="0">
                <a:latin typeface="+mn-lt"/>
              </a:rPr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8937" y="1466850"/>
            <a:ext cx="131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Server Bob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6734" y="2781240"/>
            <a:ext cx="627095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n-lt"/>
              </a:rPr>
              <a:t>pk</a:t>
            </a:r>
            <a:r>
              <a:rPr lang="en-US" sz="2000" baseline="-25000" dirty="0" err="1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6713" y="3540264"/>
            <a:ext cx="774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v</a:t>
            </a:r>
            <a:r>
              <a:rPr lang="en-US" sz="2000" dirty="0">
                <a:latin typeface="+mn-lt"/>
              </a:rPr>
              <a:t>erify</a:t>
            </a:r>
          </a:p>
          <a:p>
            <a:pPr algn="ctr"/>
            <a:r>
              <a:rPr lang="en-US" sz="2000" dirty="0"/>
              <a:t>c</a:t>
            </a:r>
            <a:r>
              <a:rPr lang="en-US" sz="2000" dirty="0">
                <a:latin typeface="+mn-lt"/>
              </a:rPr>
              <a:t>ert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85800" y="462915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 uses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Cert for an extended period  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</a:t>
            </a:r>
            <a:r>
              <a:rPr lang="en-US" sz="2000" kern="0" dirty="0">
                <a:latin typeface="+mn-lt"/>
              </a:rPr>
              <a:t>. one year)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38554" y="2781240"/>
            <a:ext cx="627095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n-lt"/>
              </a:rPr>
              <a:t>pk</a:t>
            </a:r>
            <a:r>
              <a:rPr lang="en-US" sz="2000" baseline="-25000" dirty="0" err="1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31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35" grpId="0"/>
      <p:bldP spid="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123950"/>
            <a:ext cx="251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certificate: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4FB0BA-2A99-6E4C-9927-76593827E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12415"/>
            <a:ext cx="3993320" cy="2154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C6E4F0-F089-7642-96C5-3AC9808107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623"/>
          <a:stretch/>
        </p:blipFill>
        <p:spPr>
          <a:xfrm>
            <a:off x="2971800" y="2190750"/>
            <a:ext cx="3886200" cy="1425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CE80E-4F6D-0147-9C5E-271BFB07A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147" y="3409950"/>
            <a:ext cx="4340225" cy="15810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3AF5D23-5F09-AF4B-8E8E-0E27FB5CCF13}"/>
              </a:ext>
            </a:extLst>
          </p:cNvPr>
          <p:cNvSpPr/>
          <p:nvPr/>
        </p:nvSpPr>
        <p:spPr>
          <a:xfrm>
            <a:off x="3124200" y="1091295"/>
            <a:ext cx="3733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B6BC4-5876-6D44-81D2-E0A715197C77}"/>
              </a:ext>
            </a:extLst>
          </p:cNvPr>
          <p:cNvSpPr/>
          <p:nvPr/>
        </p:nvSpPr>
        <p:spPr>
          <a:xfrm>
            <a:off x="3124200" y="2190750"/>
            <a:ext cx="37338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1E2F61-6B10-8244-A202-F31EE9C0E428}"/>
              </a:ext>
            </a:extLst>
          </p:cNvPr>
          <p:cNvSpPr/>
          <p:nvPr/>
        </p:nvSpPr>
        <p:spPr>
          <a:xfrm>
            <a:off x="3124200" y="3536222"/>
            <a:ext cx="3733800" cy="1454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7E6667-3EC1-8944-8BB7-1F960D7C4098}"/>
              </a:ext>
            </a:extLst>
          </p:cNvPr>
          <p:cNvCxnSpPr>
            <a:cxnSpLocks/>
          </p:cNvCxnSpPr>
          <p:nvPr/>
        </p:nvCxnSpPr>
        <p:spPr>
          <a:xfrm flipH="1">
            <a:off x="6888920" y="2038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7C8E7A-69D4-104D-A6A9-CD60FCC955C9}"/>
              </a:ext>
            </a:extLst>
          </p:cNvPr>
          <p:cNvCxnSpPr>
            <a:cxnSpLocks/>
          </p:cNvCxnSpPr>
          <p:nvPr/>
        </p:nvCxnSpPr>
        <p:spPr>
          <a:xfrm flipH="1">
            <a:off x="6890655" y="3368586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762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 to TLS 1.3 session setup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84995" name="Oval 3"/>
          <p:cNvSpPr>
            <a:spLocks noChangeArrowheads="1"/>
          </p:cNvSpPr>
          <p:nvPr/>
        </p:nvSpPr>
        <p:spPr bwMode="auto">
          <a:xfrm>
            <a:off x="457200" y="1232298"/>
            <a:ext cx="1054100" cy="3074194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4400">
                <a:solidFill>
                  <a:srgbClr val="000000"/>
                </a:solidFill>
                <a:latin typeface="Tahoma" charset="0"/>
              </a:rPr>
              <a:t>C</a:t>
            </a: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V="1">
            <a:off x="1943100" y="1391841"/>
            <a:ext cx="3162300" cy="952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3832225" y="2591991"/>
            <a:ext cx="3265488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1905000" y="3334941"/>
            <a:ext cx="3290888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1826813" y="1085850"/>
            <a:ext cx="11580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>
                <a:solidFill>
                  <a:schemeClr val="tx2"/>
                </a:solidFill>
                <a:latin typeface="Tahoma" charset="0"/>
              </a:rPr>
              <a:t>ClientHello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417604" y="1401366"/>
            <a:ext cx="1821396" cy="122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ServerHello</a:t>
            </a:r>
            <a:r>
              <a:rPr lang="en-US" sz="1600" dirty="0">
                <a:solidFill>
                  <a:schemeClr val="tx2"/>
                </a:solidFill>
                <a:latin typeface="Tahoma" charset="0"/>
              </a:rPr>
              <a:t>, 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[Certificate],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</a:t>
            </a: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CertificateVerify</a:t>
            </a:r>
            <a:r>
              <a:rPr lang="en-US" sz="1600" dirty="0">
                <a:solidFill>
                  <a:schemeClr val="tx2"/>
                </a:solidFill>
                <a:latin typeface="Tahoma" charset="0"/>
              </a:rPr>
              <a:t>],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[Finished]</a:t>
            </a:r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7404100" y="1175148"/>
            <a:ext cx="1054100" cy="3074194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4400">
                <a:solidFill>
                  <a:srgbClr val="000000"/>
                </a:solidFill>
                <a:latin typeface="Tahoma" charset="0"/>
              </a:rPr>
              <a:t>S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1876426" y="2426891"/>
            <a:ext cx="1758879" cy="152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[Certificate],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</a:t>
            </a: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CertificateVerify</a:t>
            </a:r>
            <a:r>
              <a:rPr lang="en-US" sz="1600" dirty="0">
                <a:solidFill>
                  <a:schemeClr val="tx2"/>
                </a:solidFill>
                <a:latin typeface="Tahoma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Finished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sz="1600" dirty="0">
              <a:solidFill>
                <a:schemeClr val="tx2"/>
              </a:solidFill>
              <a:latin typeface="Tahoma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AppilcationData</a:t>
            </a:r>
            <a:endParaRPr lang="en-US" sz="16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1905000" y="3906441"/>
            <a:ext cx="32908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3973514" y="4477941"/>
            <a:ext cx="32654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5562600" y="4166064"/>
            <a:ext cx="15955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ApplicationData</a:t>
            </a:r>
            <a:endParaRPr lang="en-US" sz="16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228600" y="1143000"/>
            <a:ext cx="1676400" cy="33147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7239000" y="1143000"/>
            <a:ext cx="1676400" cy="33147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7684888" y="1681252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9EF420-EC60-EA47-AAFC-1FA38E7A7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6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88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TLS 1.3 session setup  </a:t>
            </a:r>
            <a:r>
              <a:rPr lang="en-US" sz="2700" dirty="0"/>
              <a:t>(simplified)</a:t>
            </a:r>
            <a:endParaRPr lang="en-US" dirty="0"/>
          </a:p>
        </p:txBody>
      </p:sp>
      <p:grpSp>
        <p:nvGrpSpPr>
          <p:cNvPr id="86041" name="Group 25"/>
          <p:cNvGrpSpPr>
            <a:grpSpLocks/>
          </p:cNvGrpSpPr>
          <p:nvPr/>
        </p:nvGrpSpPr>
        <p:grpSpPr bwMode="auto">
          <a:xfrm>
            <a:off x="1833561" y="1041797"/>
            <a:ext cx="5614989" cy="1218008"/>
            <a:chOff x="1218" y="875"/>
            <a:chExt cx="3537" cy="1023"/>
          </a:xfrm>
        </p:grpSpPr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 flipV="1">
              <a:off x="1224" y="1169"/>
              <a:ext cx="1992" cy="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1407" y="1602"/>
              <a:ext cx="3264" cy="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1218" y="875"/>
              <a:ext cx="220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ClientHello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sz="1800" baseline="-25000" dirty="0" err="1">
                  <a:solidFill>
                    <a:schemeClr val="tx2"/>
                  </a:solidFill>
                  <a:latin typeface="Tahoma" charset="0"/>
                </a:rPr>
                <a:t>C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 , 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endParaRPr lang="en-US" sz="18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1620" y="1292"/>
              <a:ext cx="3135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ServerHello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 ,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cert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,…]</a:t>
              </a:r>
              <a:br>
                <a:rPr lang="en-US" sz="1800" dirty="0">
                  <a:solidFill>
                    <a:schemeClr val="tx2"/>
                  </a:solidFill>
                  <a:latin typeface="Tahoma" charset="0"/>
                </a:rPr>
              </a:b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CertVerify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:   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Sig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(data)]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     Finished</a:t>
              </a:r>
            </a:p>
          </p:txBody>
        </p:sp>
      </p:grp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128585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73152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7761088" y="1672918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4FECA-D216-4B48-951A-D1407BC72F02}"/>
              </a:ext>
            </a:extLst>
          </p:cNvPr>
          <p:cNvGrpSpPr/>
          <p:nvPr/>
        </p:nvGrpSpPr>
        <p:grpSpPr>
          <a:xfrm>
            <a:off x="1804985" y="2735818"/>
            <a:ext cx="3290888" cy="369332"/>
            <a:chOff x="1905000" y="2735818"/>
            <a:chExt cx="3290888" cy="369332"/>
          </a:xfrm>
        </p:grpSpPr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>
              <a:off x="1905000" y="3062049"/>
              <a:ext cx="329088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1951969" y="2735818"/>
              <a:ext cx="10198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Finished</a:t>
              </a:r>
            </a:p>
          </p:txBody>
        </p:sp>
      </p:grp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1907312" y="3307623"/>
            <a:ext cx="51440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session-keys </a:t>
            </a:r>
            <a:r>
              <a:rPr lang="en-US" sz="2000" dirty="0">
                <a:sym typeface="Symbol" charset="0"/>
              </a:rPr>
              <a:t>  HKDF( </a:t>
            </a:r>
            <a:r>
              <a:rPr lang="en-US" sz="2000" dirty="0" err="1">
                <a:sym typeface="Symbol" charset="0"/>
              </a:rPr>
              <a:t>DHkey</a:t>
            </a:r>
            <a:r>
              <a:rPr lang="en-US" sz="2000" dirty="0">
                <a:sym typeface="Symbol" charset="0"/>
              </a:rPr>
              <a:t>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C</a:t>
            </a:r>
            <a:r>
              <a:rPr lang="en-US" sz="2000" dirty="0">
                <a:sym typeface="Symbol" charset="0"/>
              </a:rPr>
              <a:t> 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S</a:t>
            </a:r>
            <a:r>
              <a:rPr lang="en-US" sz="2000" dirty="0">
                <a:sym typeface="Symbol" charset="0"/>
              </a:rPr>
              <a:t> 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A95A77-149F-9544-A8F4-620ED61D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88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7F18B0-F61C-364D-9714-FEE928AC690A}"/>
              </a:ext>
            </a:extLst>
          </p:cNvPr>
          <p:cNvGrpSpPr/>
          <p:nvPr/>
        </p:nvGrpSpPr>
        <p:grpSpPr>
          <a:xfrm>
            <a:off x="1794099" y="3833396"/>
            <a:ext cx="5509988" cy="795754"/>
            <a:chOff x="1894114" y="3833396"/>
            <a:chExt cx="5509988" cy="795754"/>
          </a:xfrm>
        </p:grpSpPr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271222C6-0DA6-3B46-BB74-E6C55D823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138196"/>
              <a:ext cx="32908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9F473B5C-43FD-C747-9C99-0A8E4D442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8615" y="4602473"/>
              <a:ext cx="326548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19C82CB2-7BE3-D744-BCB7-75AD2BBC5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2905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CEAC76BB-F959-B24F-A14F-0414AC4B5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114" y="38333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1AA943-4EBE-DA4E-A52A-AA265C19AE1B}"/>
              </a:ext>
            </a:extLst>
          </p:cNvPr>
          <p:cNvGrpSpPr/>
          <p:nvPr/>
        </p:nvGrpSpPr>
        <p:grpSpPr>
          <a:xfrm>
            <a:off x="4800600" y="678418"/>
            <a:ext cx="3307456" cy="984919"/>
            <a:chOff x="4868091" y="678418"/>
            <a:chExt cx="3307456" cy="98491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9983E5-236C-0646-B5B6-1DEEBEE4C5ED}"/>
                </a:ext>
              </a:extLst>
            </p:cNvPr>
            <p:cNvSpPr txBox="1"/>
            <p:nvPr/>
          </p:nvSpPr>
          <p:spPr>
            <a:xfrm>
              <a:off x="5334000" y="678418"/>
              <a:ext cx="2841547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Diffie-Hellman key exchange</a:t>
              </a: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AAC0AEF-E684-F84B-BA2E-05DEAF8077A8}"/>
                </a:ext>
              </a:extLst>
            </p:cNvPr>
            <p:cNvSpPr/>
            <p:nvPr/>
          </p:nvSpPr>
          <p:spPr>
            <a:xfrm>
              <a:off x="4868091" y="821443"/>
              <a:ext cx="461555" cy="293254"/>
            </a:xfrm>
            <a:custGeom>
              <a:avLst/>
              <a:gdLst>
                <a:gd name="connsiteX0" fmla="*/ 461555 w 461555"/>
                <a:gd name="connsiteY0" fmla="*/ 31997 h 293254"/>
                <a:gd name="connsiteX1" fmla="*/ 182880 w 461555"/>
                <a:gd name="connsiteY1" fmla="*/ 23288 h 293254"/>
                <a:gd name="connsiteX2" fmla="*/ 0 w 461555"/>
                <a:gd name="connsiteY2" fmla="*/ 293254 h 29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555" h="293254">
                  <a:moveTo>
                    <a:pt x="461555" y="31997"/>
                  </a:moveTo>
                  <a:cubicBezTo>
                    <a:pt x="360680" y="5871"/>
                    <a:pt x="259806" y="-20255"/>
                    <a:pt x="182880" y="23288"/>
                  </a:cubicBezTo>
                  <a:cubicBezTo>
                    <a:pt x="105954" y="66831"/>
                    <a:pt x="52977" y="180042"/>
                    <a:pt x="0" y="293254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2EDCD36-5A03-824C-BF75-FBD4E223E949}"/>
                </a:ext>
              </a:extLst>
            </p:cNvPr>
            <p:cNvSpPr/>
            <p:nvPr/>
          </p:nvSpPr>
          <p:spPr>
            <a:xfrm>
              <a:off x="5521234" y="1045029"/>
              <a:ext cx="513806" cy="618308"/>
            </a:xfrm>
            <a:custGeom>
              <a:avLst/>
              <a:gdLst>
                <a:gd name="connsiteX0" fmla="*/ 513806 w 513806"/>
                <a:gd name="connsiteY0" fmla="*/ 0 h 618308"/>
                <a:gd name="connsiteX1" fmla="*/ 121920 w 513806"/>
                <a:gd name="connsiteY1" fmla="*/ 209005 h 618308"/>
                <a:gd name="connsiteX2" fmla="*/ 0 w 513806"/>
                <a:gd name="connsiteY2" fmla="*/ 618308 h 61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806" h="618308">
                  <a:moveTo>
                    <a:pt x="513806" y="0"/>
                  </a:moveTo>
                  <a:cubicBezTo>
                    <a:pt x="360680" y="52977"/>
                    <a:pt x="207554" y="105954"/>
                    <a:pt x="121920" y="209005"/>
                  </a:cubicBezTo>
                  <a:cubicBezTo>
                    <a:pt x="36286" y="312056"/>
                    <a:pt x="18143" y="465182"/>
                    <a:pt x="0" y="618308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14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pPr eaLnBrk="1" hangingPunct="1"/>
            <a:r>
              <a:rPr lang="en-US" dirty="0"/>
              <a:t>Transport </a:t>
            </a:r>
            <a:r>
              <a:rPr lang="en-US"/>
              <a:t>Layer Security / TLS</a:t>
            </a:r>
            <a:endParaRPr lang="en-US" dirty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42481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Standard for Internet security</a:t>
            </a:r>
          </a:p>
          <a:p>
            <a:pPr lvl="1" eaLnBrk="1" hangingPunct="1"/>
            <a:r>
              <a:rPr lang="en-US" dirty="0"/>
              <a:t>Goal: “... provide privacy and reliability between two communicating applications”</a:t>
            </a:r>
          </a:p>
          <a:p>
            <a:pPr marL="0" indent="0" eaLnBrk="1" hangingPunct="1">
              <a:spcBef>
                <a:spcPts val="1824"/>
              </a:spcBef>
              <a:buNone/>
            </a:pPr>
            <a:r>
              <a:rPr lang="en-US" u="sng" dirty="0"/>
              <a:t>Two main parts</a:t>
            </a:r>
          </a:p>
          <a:p>
            <a:pPr lvl="1" eaLnBrk="1" hangingPunct="1">
              <a:buFont typeface="Times" pitchFamily="18" charset="0"/>
              <a:buNone/>
            </a:pPr>
            <a:r>
              <a:rPr lang="en-US" dirty="0"/>
              <a:t>1. Handshake Protocol:   </a:t>
            </a:r>
            <a:r>
              <a:rPr lang="en-US" b="1" dirty="0"/>
              <a:t>Establish shared secret key </a:t>
            </a:r>
            <a:br>
              <a:rPr lang="en-US" b="1" dirty="0"/>
            </a:br>
            <a:r>
              <a:rPr lang="en-US" b="1" dirty="0"/>
              <a:t>using public-key cryptography    </a:t>
            </a:r>
          </a:p>
          <a:p>
            <a:pPr lvl="1" eaLnBrk="1" hangingPunct="1">
              <a:spcBef>
                <a:spcPts val="2376"/>
              </a:spcBef>
              <a:buFont typeface="Times" pitchFamily="18" charset="0"/>
              <a:buNone/>
            </a:pPr>
            <a:r>
              <a:rPr lang="en-US" dirty="0"/>
              <a:t>2. Record Layer:    </a:t>
            </a:r>
            <a:r>
              <a:rPr lang="en-US" b="1" dirty="0"/>
              <a:t>Transmit data using negotiated key</a:t>
            </a:r>
          </a:p>
          <a:p>
            <a:pPr>
              <a:spcBef>
                <a:spcPts val="2976"/>
              </a:spcBef>
              <a:buNone/>
            </a:pPr>
            <a:r>
              <a:rPr lang="en-US" b="1" dirty="0"/>
              <a:t>	</a:t>
            </a:r>
            <a:r>
              <a:rPr lang="en-US" b="0" dirty="0"/>
              <a:t>Our starting point:  Using a key for encryption and integrity</a:t>
            </a:r>
          </a:p>
        </p:txBody>
      </p:sp>
    </p:spTree>
    <p:extLst>
      <p:ext uri="{BB962C8B-B14F-4D97-AF65-F5344CB8AC3E}">
        <p14:creationId xmlns:p14="http://schemas.microsoft.com/office/powerpoint/2010/main" val="29542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pPr algn="l"/>
            <a:r>
              <a:rPr lang="en-US" dirty="0"/>
              <a:t>Properties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850" y="1128849"/>
            <a:ext cx="8863149" cy="4038600"/>
          </a:xfrm>
        </p:spPr>
        <p:txBody>
          <a:bodyPr>
            <a:normAutofit/>
          </a:bodyPr>
          <a:lstStyle/>
          <a:p>
            <a:pPr marL="0" indent="0">
              <a:spcBef>
                <a:spcPct val="80000"/>
              </a:spcBef>
              <a:buNone/>
            </a:pPr>
            <a:r>
              <a:rPr lang="en-US" b="1" dirty="0" err="1"/>
              <a:t>Nonces</a:t>
            </a:r>
            <a:r>
              <a:rPr lang="en-US" dirty="0"/>
              <a:t>:  </a:t>
            </a:r>
            <a:r>
              <a:rPr lang="en-US" b="0" dirty="0"/>
              <a:t>prevent replay of an old session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b="1" dirty="0"/>
              <a:t>Forward secrecy</a:t>
            </a:r>
            <a:r>
              <a:rPr lang="en-US" dirty="0"/>
              <a:t>:  server compromise does not expose old sessions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b="1" dirty="0"/>
              <a:t>Some identity protection</a:t>
            </a:r>
            <a:r>
              <a:rPr lang="en-US" dirty="0"/>
              <a:t>:  certificates are sent encrypted</a:t>
            </a:r>
          </a:p>
          <a:p>
            <a:pPr marL="0" indent="0">
              <a:spcBef>
                <a:spcPts val="2424"/>
              </a:spcBef>
              <a:buNone/>
            </a:pPr>
            <a:r>
              <a:rPr lang="en-US" b="1" dirty="0"/>
              <a:t>One sided authentication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Browser identifies server using server-cert</a:t>
            </a:r>
          </a:p>
          <a:p>
            <a:pPr lvl="1"/>
            <a:r>
              <a:rPr lang="en-US" dirty="0"/>
              <a:t>TLS has support for mutual authentication</a:t>
            </a:r>
          </a:p>
          <a:p>
            <a:pPr lvl="2">
              <a:buFontTx/>
              <a:buChar char="•"/>
            </a:pPr>
            <a:r>
              <a:rPr lang="en-US" dirty="0"/>
              <a:t> Rarely used:  requires a client </a:t>
            </a:r>
            <a:r>
              <a:rPr lang="en-US" dirty="0" err="1"/>
              <a:t>pk</a:t>
            </a:r>
            <a:r>
              <a:rPr lang="en-US" dirty="0"/>
              <a:t>/</a:t>
            </a:r>
            <a:r>
              <a:rPr lang="en-US" dirty="0" err="1"/>
              <a:t>sk</a:t>
            </a:r>
            <a:r>
              <a:rPr lang="en-US" dirty="0"/>
              <a:t> and client-cert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D3C68-1C15-1C4F-84C6-701B70158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057" y="133350"/>
            <a:ext cx="4648200" cy="923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772761-1589-024C-ACA0-2915FE5CD9F8}"/>
              </a:ext>
            </a:extLst>
          </p:cNvPr>
          <p:cNvSpPr txBox="1"/>
          <p:nvPr/>
        </p:nvSpPr>
        <p:spPr>
          <a:xfrm>
            <a:off x="8321155" y="105703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Gmail</a:t>
            </a:r>
          </a:p>
        </p:txBody>
      </p:sp>
    </p:spTree>
    <p:extLst>
      <p:ext uri="{BB962C8B-B14F-4D97-AF65-F5344CB8AC3E}">
        <p14:creationId xmlns:p14="http://schemas.microsoft.com/office/powerpoint/2010/main" val="347957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Crypto Concepts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535772"/>
            <a:ext cx="5181600" cy="1905000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brief sample of advanced crypto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82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Elections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we do the same without</a:t>
            </a:r>
            <a:br>
              <a:rPr lang="en-US" dirty="0"/>
            </a:br>
            <a:r>
              <a:rPr lang="en-US" dirty="0"/>
              <a:t>a trusted party?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10100" y="1422400"/>
            <a:ext cx="371355" cy="69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34000" y="1422400"/>
            <a:ext cx="371355" cy="69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57900" y="1422400"/>
            <a:ext cx="371355" cy="69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1800" y="1422400"/>
            <a:ext cx="371355" cy="6921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38800" y="2647950"/>
            <a:ext cx="1143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trusted</a:t>
            </a:r>
            <a:br>
              <a:rPr lang="en-US" dirty="0"/>
            </a:br>
            <a:r>
              <a:rPr lang="en-US" dirty="0"/>
              <a:t>authority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97155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4</a:t>
            </a:r>
          </a:p>
        </p:txBody>
      </p:sp>
      <p:cxnSp>
        <p:nvCxnSpPr>
          <p:cNvPr id="15" name="Straight Arrow Connector 14"/>
          <p:cNvCxnSpPr>
            <a:stCxn id="5" idx="2"/>
          </p:cNvCxnSpPr>
          <p:nvPr/>
        </p:nvCxnSpPr>
        <p:spPr>
          <a:xfrm>
            <a:off x="4795777" y="2114550"/>
            <a:ext cx="843023" cy="6096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</p:cNvCxnSpPr>
          <p:nvPr/>
        </p:nvCxnSpPr>
        <p:spPr>
          <a:xfrm>
            <a:off x="5519677" y="2114550"/>
            <a:ext cx="428746" cy="5334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</p:cNvCxnSpPr>
          <p:nvPr/>
        </p:nvCxnSpPr>
        <p:spPr>
          <a:xfrm flipH="1">
            <a:off x="6219946" y="2114550"/>
            <a:ext cx="23631" cy="5334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</p:cNvCxnSpPr>
          <p:nvPr/>
        </p:nvCxnSpPr>
        <p:spPr>
          <a:xfrm flipH="1">
            <a:off x="6629401" y="2114550"/>
            <a:ext cx="338076" cy="5334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96781" y="3790950"/>
            <a:ext cx="2321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MAJ(v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v</a:t>
            </a:r>
            <a:r>
              <a:rPr lang="en-US" sz="2400" baseline="-25000" dirty="0"/>
              <a:t>3</a:t>
            </a:r>
            <a:r>
              <a:rPr lang="en-US" sz="2400" dirty="0"/>
              <a:t>, v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781800" y="3028950"/>
            <a:ext cx="1295400" cy="762000"/>
            <a:chOff x="6781800" y="3028950"/>
            <a:chExt cx="1371600" cy="457200"/>
          </a:xfrm>
        </p:grpSpPr>
        <p:cxnSp>
          <p:nvCxnSpPr>
            <p:cNvPr id="23" name="Straight Arrow Connector 22"/>
            <p:cNvCxnSpPr>
              <a:stCxn id="10" idx="3"/>
            </p:cNvCxnSpPr>
            <p:nvPr/>
          </p:nvCxnSpPr>
          <p:spPr>
            <a:xfrm>
              <a:off x="6781800" y="3028950"/>
              <a:ext cx="1371600" cy="0"/>
            </a:xfrm>
            <a:prstGeom prst="straightConnector1">
              <a:avLst/>
            </a:prstGeom>
            <a:ln>
              <a:solidFill>
                <a:srgbClr val="00CC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8153400" y="3028950"/>
              <a:ext cx="0" cy="457200"/>
            </a:xfrm>
            <a:prstGeom prst="straightConnector1">
              <a:avLst/>
            </a:prstGeom>
            <a:ln>
              <a:solidFill>
                <a:srgbClr val="00CC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81394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Elections</a:t>
            </a:r>
          </a:p>
          <a:p>
            <a:r>
              <a:rPr lang="en-US" dirty="0"/>
              <a:t>Private auctions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Secure multi-party computation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10100" y="1422400"/>
            <a:ext cx="371355" cy="69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34000" y="1422400"/>
            <a:ext cx="371355" cy="69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57900" y="1422400"/>
            <a:ext cx="371355" cy="69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1800" y="1422400"/>
            <a:ext cx="371355" cy="692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800350"/>
            <a:ext cx="76226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Goal:   compute   f(v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v</a:t>
            </a:r>
            <a:r>
              <a:rPr lang="en-US" sz="2400" baseline="-25000" dirty="0"/>
              <a:t>3</a:t>
            </a:r>
            <a:r>
              <a:rPr lang="en-US" sz="2400" dirty="0"/>
              <a:t>, v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pPr>
              <a:tabLst>
                <a:tab pos="1092200" algn="l"/>
              </a:tabLst>
            </a:pPr>
            <a:r>
              <a:rPr lang="en-US" sz="2400" dirty="0"/>
              <a:t>“</a:t>
            </a:r>
            <a:r>
              <a:rPr lang="en-US" sz="2400" dirty="0" err="1"/>
              <a:t>Thm</a:t>
            </a:r>
            <a:r>
              <a:rPr lang="en-US" sz="2400" dirty="0"/>
              <a:t>:”   anything that can be done with a </a:t>
            </a:r>
            <a:r>
              <a:rPr lang="en-US" sz="2400"/>
              <a:t>trusted authority</a:t>
            </a:r>
            <a:br>
              <a:rPr lang="en-US" sz="2400" dirty="0"/>
            </a:br>
            <a:r>
              <a:rPr lang="en-US" sz="2400" dirty="0"/>
              <a:t>	can also be done without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1800" y="97155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4</a:t>
            </a:r>
          </a:p>
        </p:txBody>
      </p:sp>
      <p:cxnSp>
        <p:nvCxnSpPr>
          <p:cNvPr id="15" name="Straight Arrow Connector 14"/>
          <p:cNvCxnSpPr>
            <a:stCxn id="5" idx="1"/>
            <a:endCxn id="6" idx="3"/>
          </p:cNvCxnSpPr>
          <p:nvPr/>
        </p:nvCxnSpPr>
        <p:spPr>
          <a:xfrm>
            <a:off x="4981455" y="1768475"/>
            <a:ext cx="352545" cy="0"/>
          </a:xfrm>
          <a:prstGeom prst="straightConnector1">
            <a:avLst/>
          </a:prstGeom>
          <a:ln>
            <a:solidFill>
              <a:srgbClr val="00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15000" y="1809750"/>
            <a:ext cx="352545" cy="0"/>
          </a:xfrm>
          <a:prstGeom prst="straightConnector1">
            <a:avLst/>
          </a:prstGeom>
          <a:ln>
            <a:solidFill>
              <a:srgbClr val="00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77000" y="1809750"/>
            <a:ext cx="352545" cy="0"/>
          </a:xfrm>
          <a:prstGeom prst="straightConnector1">
            <a:avLst/>
          </a:prstGeom>
          <a:ln>
            <a:solidFill>
              <a:srgbClr val="00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 rot="5400000" flipV="1">
            <a:off x="5638800" y="2266950"/>
            <a:ext cx="914400" cy="457200"/>
            <a:chOff x="6781800" y="3028950"/>
            <a:chExt cx="1371600" cy="45720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6781800" y="3028950"/>
              <a:ext cx="1371600" cy="0"/>
            </a:xfrm>
            <a:prstGeom prst="straightConnector1">
              <a:avLst/>
            </a:prstGeom>
            <a:ln>
              <a:solidFill>
                <a:srgbClr val="00CC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8153400" y="3028950"/>
              <a:ext cx="0" cy="457200"/>
            </a:xfrm>
            <a:prstGeom prst="straightConnector1">
              <a:avLst/>
            </a:prstGeom>
            <a:ln>
              <a:solidFill>
                <a:srgbClr val="00CC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324600" y="2719685"/>
            <a:ext cx="1876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f(v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v</a:t>
            </a:r>
            <a:r>
              <a:rPr lang="en-US" sz="2400" baseline="-25000" dirty="0"/>
              <a:t>3</a:t>
            </a:r>
            <a:r>
              <a:rPr lang="en-US" sz="2400" dirty="0"/>
              <a:t>, v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650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Magical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229600" cy="2895600"/>
          </a:xfrm>
        </p:spPr>
        <p:txBody>
          <a:bodyPr/>
          <a:lstStyle/>
          <a:p>
            <a:r>
              <a:rPr lang="en-US" dirty="0"/>
              <a:t>Privately outsourcing computation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776"/>
              </a:spcBef>
            </a:pPr>
            <a:r>
              <a:rPr lang="en-US" dirty="0"/>
              <a:t>Zero knowledge </a:t>
            </a:r>
            <a:r>
              <a:rPr lang="en-US" sz="1800" dirty="0"/>
              <a:t>(proof of knowledge)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85731" y="1733550"/>
            <a:ext cx="1076739" cy="990600"/>
            <a:chOff x="4038600" y="1123950"/>
            <a:chExt cx="1076739" cy="990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038600" y="1123950"/>
              <a:ext cx="1076739" cy="990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343400" y="1200150"/>
              <a:ext cx="63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Alice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400669" y="1428750"/>
            <a:ext cx="79973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search</a:t>
            </a:r>
            <a:br>
              <a:rPr lang="en-US" dirty="0"/>
            </a:br>
            <a:r>
              <a:rPr lang="en-US" dirty="0"/>
              <a:t>query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72400" y="1809750"/>
            <a:ext cx="914400" cy="923636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6553200" y="971550"/>
            <a:ext cx="2133600" cy="609600"/>
          </a:xfrm>
          <a:prstGeom prst="cloudCallout">
            <a:avLst>
              <a:gd name="adj1" fmla="val 18642"/>
              <a:gd name="adj2" fmla="val 9791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90"/>
                </a:solidFill>
              </a:rPr>
              <a:t>What did she search for?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2647950"/>
            <a:ext cx="81304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results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895600" y="3333750"/>
            <a:ext cx="4724400" cy="1562219"/>
            <a:chOff x="2895600" y="3333750"/>
            <a:chExt cx="4724400" cy="1562219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895600" y="4476750"/>
              <a:ext cx="3505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325965" y="4095750"/>
              <a:ext cx="252229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 know the factors of N !!</a:t>
              </a:r>
            </a:p>
            <a:p>
              <a:pPr algn="ctr">
                <a:spcBef>
                  <a:spcPts val="1200"/>
                </a:spcBef>
              </a:pPr>
              <a:r>
                <a:rPr lang="en-US" dirty="0"/>
                <a:t>proof  π</a:t>
              </a:r>
            </a:p>
          </p:txBody>
        </p:sp>
        <p:sp>
          <p:nvSpPr>
            <p:cNvPr id="28" name="Cloud Callout 27"/>
            <p:cNvSpPr/>
            <p:nvPr/>
          </p:nvSpPr>
          <p:spPr>
            <a:xfrm>
              <a:off x="5715000" y="3333750"/>
              <a:ext cx="1905000" cy="609600"/>
            </a:xfrm>
            <a:prstGeom prst="cloudCallout">
              <a:avLst>
                <a:gd name="adj1" fmla="val 18642"/>
                <a:gd name="adj2" fmla="val 97917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90"/>
                  </a:solidFill>
                </a:rPr>
                <a:t>???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95800" y="1638240"/>
            <a:ext cx="2743200" cy="400110"/>
            <a:chOff x="4495800" y="1638240"/>
            <a:chExt cx="2743200" cy="40011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495800" y="2038350"/>
              <a:ext cx="2743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105400" y="1638240"/>
              <a:ext cx="11857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E[ query ]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0" y="2247840"/>
            <a:ext cx="2667000" cy="400110"/>
            <a:chOff x="4572000" y="2247840"/>
            <a:chExt cx="2667000" cy="400110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4572000" y="2266950"/>
              <a:ext cx="2667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029200" y="2247840"/>
              <a:ext cx="1280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E[ results ]</a:t>
              </a: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0" y="321945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09600" y="4019550"/>
            <a:ext cx="2219739" cy="990600"/>
            <a:chOff x="609600" y="4019550"/>
            <a:chExt cx="2219739" cy="990600"/>
          </a:xfrm>
        </p:grpSpPr>
        <p:grpSp>
          <p:nvGrpSpPr>
            <p:cNvPr id="20" name="Group 19"/>
            <p:cNvGrpSpPr/>
            <p:nvPr/>
          </p:nvGrpSpPr>
          <p:grpSpPr>
            <a:xfrm>
              <a:off x="1752600" y="4019550"/>
              <a:ext cx="1076739" cy="990600"/>
              <a:chOff x="4038600" y="1123950"/>
              <a:chExt cx="1076739" cy="99060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4038600" y="1123950"/>
                <a:ext cx="1076739" cy="9906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343400" y="1200150"/>
                <a:ext cx="6366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Alice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09600" y="4171950"/>
              <a:ext cx="9377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N=</a:t>
              </a:r>
              <a:r>
                <a:rPr lang="en-US" sz="2400" dirty="0" err="1"/>
                <a:t>p∙q</a:t>
              </a:r>
              <a:endParaRPr lang="en-US" sz="2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00800" y="4171950"/>
            <a:ext cx="1831138" cy="914400"/>
            <a:chOff x="6400800" y="4171950"/>
            <a:chExt cx="1831138" cy="914400"/>
          </a:xfrm>
        </p:grpSpPr>
        <p:grpSp>
          <p:nvGrpSpPr>
            <p:cNvPr id="16" name="Group 15"/>
            <p:cNvGrpSpPr/>
            <p:nvPr/>
          </p:nvGrpSpPr>
          <p:grpSpPr>
            <a:xfrm>
              <a:off x="6400800" y="4171950"/>
              <a:ext cx="1066800" cy="914400"/>
              <a:chOff x="7543800" y="971550"/>
              <a:chExt cx="1295400" cy="130848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7543800" y="971550"/>
                <a:ext cx="1295400" cy="1308485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8133569" y="1352550"/>
                <a:ext cx="553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Bob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848600" y="4171950"/>
              <a:ext cx="383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790752" y="2647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C000"/>
                </a:solidFill>
              </a:rPr>
              <a:t>o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dirty="0">
                <a:solidFill>
                  <a:srgbClr val="00B05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9601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Privacy:   Group Signatures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741897"/>
            <a:ext cx="8382000" cy="1120379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Simple solution:   give all users same private key</a:t>
            </a:r>
          </a:p>
          <a:p>
            <a:pPr marL="0" indent="0">
              <a:lnSpc>
                <a:spcPct val="90000"/>
              </a:lnSpc>
              <a:spcBef>
                <a:spcPts val="1776"/>
              </a:spcBef>
              <a:buNone/>
            </a:pPr>
            <a:r>
              <a:rPr lang="en-US" dirty="0"/>
              <a:t>	… but also need to revoke signers when they misbehave</a:t>
            </a:r>
          </a:p>
        </p:txBody>
      </p:sp>
      <p:pic>
        <p:nvPicPr>
          <p:cNvPr id="65540" name="Picture 4" descr="iesbyej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43000"/>
            <a:ext cx="757238" cy="816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5" descr="dawrz4zx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8750"/>
            <a:ext cx="838200" cy="608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755171" y="2000251"/>
            <a:ext cx="14820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Key Issuer</a:t>
            </a:r>
          </a:p>
        </p:txBody>
      </p:sp>
      <p:pic>
        <p:nvPicPr>
          <p:cNvPr id="65543" name="Picture 7" descr="ge0ur_eq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028700"/>
            <a:ext cx="1057275" cy="410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4" name="Picture 8" descr="iesbyej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51473"/>
            <a:ext cx="757238" cy="816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3958494" y="1896666"/>
            <a:ext cx="890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Arial" charset="0"/>
              </a:rPr>
              <a:t>User 1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3942619" y="3039666"/>
            <a:ext cx="890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Arial" charset="0"/>
              </a:rPr>
              <a:t>User 2</a:t>
            </a:r>
          </a:p>
        </p:txBody>
      </p:sp>
      <p:grpSp>
        <p:nvGrpSpPr>
          <p:cNvPr id="65547" name="Group 11"/>
          <p:cNvGrpSpPr>
            <a:grpSpLocks/>
          </p:cNvGrpSpPr>
          <p:nvPr/>
        </p:nvGrpSpPr>
        <p:grpSpPr bwMode="auto">
          <a:xfrm>
            <a:off x="2057400" y="1371600"/>
            <a:ext cx="2971800" cy="1657350"/>
            <a:chOff x="1296" y="1152"/>
            <a:chExt cx="1872" cy="1392"/>
          </a:xfrm>
        </p:grpSpPr>
        <p:pic>
          <p:nvPicPr>
            <p:cNvPr id="65548" name="Picture 12" descr="pocgxdim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2995" y="1152"/>
              <a:ext cx="173" cy="4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549" name="Picture 13" descr="pocgxdim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2995" y="2083"/>
              <a:ext cx="173" cy="4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550" name="Line 14"/>
            <p:cNvSpPr>
              <a:spLocks noChangeShapeType="1"/>
            </p:cNvSpPr>
            <p:nvPr/>
          </p:nvSpPr>
          <p:spPr bwMode="auto">
            <a:xfrm flipV="1">
              <a:off x="1296" y="1392"/>
              <a:ext cx="120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51" name="Line 15"/>
            <p:cNvSpPr>
              <a:spLocks noChangeShapeType="1"/>
            </p:cNvSpPr>
            <p:nvPr/>
          </p:nvSpPr>
          <p:spPr bwMode="auto">
            <a:xfrm>
              <a:off x="1296" y="1632"/>
              <a:ext cx="1152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52" name="Line 16"/>
            <p:cNvSpPr>
              <a:spLocks noChangeShapeType="1"/>
            </p:cNvSpPr>
            <p:nvPr/>
          </p:nvSpPr>
          <p:spPr bwMode="auto">
            <a:xfrm>
              <a:off x="1824" y="2016"/>
              <a:ext cx="0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5553" name="Group 17"/>
          <p:cNvGrpSpPr>
            <a:grpSpLocks/>
          </p:cNvGrpSpPr>
          <p:nvPr/>
        </p:nvGrpSpPr>
        <p:grpSpPr bwMode="auto">
          <a:xfrm>
            <a:off x="6705600" y="1428750"/>
            <a:ext cx="1905000" cy="1828800"/>
            <a:chOff x="4224" y="1200"/>
            <a:chExt cx="1200" cy="1536"/>
          </a:xfrm>
        </p:grpSpPr>
        <p:sp>
          <p:nvSpPr>
            <p:cNvPr id="65554" name="AutoShape 18"/>
            <p:cNvSpPr>
              <a:spLocks noChangeArrowheads="1"/>
            </p:cNvSpPr>
            <p:nvPr/>
          </p:nvSpPr>
          <p:spPr bwMode="auto">
            <a:xfrm>
              <a:off x="4224" y="2160"/>
              <a:ext cx="1200" cy="576"/>
            </a:xfrm>
            <a:prstGeom prst="wedgeRoundRectCallout">
              <a:avLst>
                <a:gd name="adj1" fmla="val 31583"/>
                <a:gd name="adj2" fmla="val -87731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000" b="1">
                  <a:latin typeface="Arial" charset="0"/>
                </a:rPr>
                <a:t>Is  sig  from user 1 or 2?</a:t>
              </a:r>
            </a:p>
          </p:txBody>
        </p:sp>
        <p:grpSp>
          <p:nvGrpSpPr>
            <p:cNvPr id="65555" name="Group 19"/>
            <p:cNvGrpSpPr>
              <a:grpSpLocks/>
            </p:cNvGrpSpPr>
            <p:nvPr/>
          </p:nvGrpSpPr>
          <p:grpSpPr bwMode="auto">
            <a:xfrm>
              <a:off x="4992" y="1200"/>
              <a:ext cx="386" cy="848"/>
              <a:chOff x="4992" y="1200"/>
              <a:chExt cx="386" cy="848"/>
            </a:xfrm>
          </p:grpSpPr>
          <p:sp>
            <p:nvSpPr>
              <p:cNvPr id="65556" name="AutoShape 20"/>
              <p:cNvSpPr>
                <a:spLocks noChangeAspect="1" noChangeArrowheads="1" noTextEdit="1"/>
              </p:cNvSpPr>
              <p:nvPr/>
            </p:nvSpPr>
            <p:spPr bwMode="auto">
              <a:xfrm>
                <a:off x="4992" y="1200"/>
                <a:ext cx="386" cy="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7" name="Freeform 21"/>
              <p:cNvSpPr>
                <a:spLocks/>
              </p:cNvSpPr>
              <p:nvPr/>
            </p:nvSpPr>
            <p:spPr bwMode="auto">
              <a:xfrm>
                <a:off x="5189" y="1200"/>
                <a:ext cx="27" cy="28"/>
              </a:xfrm>
              <a:custGeom>
                <a:avLst/>
                <a:gdLst>
                  <a:gd name="T0" fmla="*/ 0 w 54"/>
                  <a:gd name="T1" fmla="*/ 42 h 57"/>
                  <a:gd name="T2" fmla="*/ 39 w 54"/>
                  <a:gd name="T3" fmla="*/ 0 h 57"/>
                  <a:gd name="T4" fmla="*/ 54 w 54"/>
                  <a:gd name="T5" fmla="*/ 16 h 57"/>
                  <a:gd name="T6" fmla="*/ 16 w 54"/>
                  <a:gd name="T7" fmla="*/ 57 h 57"/>
                  <a:gd name="T8" fmla="*/ 0 w 54"/>
                  <a:gd name="T9" fmla="*/ 4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7">
                    <a:moveTo>
                      <a:pt x="0" y="42"/>
                    </a:moveTo>
                    <a:lnTo>
                      <a:pt x="39" y="0"/>
                    </a:lnTo>
                    <a:lnTo>
                      <a:pt x="54" y="16"/>
                    </a:lnTo>
                    <a:lnTo>
                      <a:pt x="16" y="5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8" name="Freeform 22"/>
              <p:cNvSpPr>
                <a:spLocks/>
              </p:cNvSpPr>
              <p:nvPr/>
            </p:nvSpPr>
            <p:spPr bwMode="auto">
              <a:xfrm>
                <a:off x="5203" y="1240"/>
                <a:ext cx="30" cy="18"/>
              </a:xfrm>
              <a:custGeom>
                <a:avLst/>
                <a:gdLst>
                  <a:gd name="T0" fmla="*/ 0 w 58"/>
                  <a:gd name="T1" fmla="*/ 17 h 38"/>
                  <a:gd name="T2" fmla="*/ 53 w 58"/>
                  <a:gd name="T3" fmla="*/ 0 h 38"/>
                  <a:gd name="T4" fmla="*/ 58 w 58"/>
                  <a:gd name="T5" fmla="*/ 23 h 38"/>
                  <a:gd name="T6" fmla="*/ 6 w 58"/>
                  <a:gd name="T7" fmla="*/ 38 h 38"/>
                  <a:gd name="T8" fmla="*/ 0 w 58"/>
                  <a:gd name="T9" fmla="*/ 1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8">
                    <a:moveTo>
                      <a:pt x="0" y="17"/>
                    </a:moveTo>
                    <a:lnTo>
                      <a:pt x="53" y="0"/>
                    </a:lnTo>
                    <a:lnTo>
                      <a:pt x="58" y="23"/>
                    </a:lnTo>
                    <a:lnTo>
                      <a:pt x="6" y="3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9" name="Freeform 23"/>
              <p:cNvSpPr>
                <a:spLocks/>
              </p:cNvSpPr>
              <p:nvPr/>
            </p:nvSpPr>
            <p:spPr bwMode="auto">
              <a:xfrm>
                <a:off x="5208" y="1279"/>
                <a:ext cx="29" cy="15"/>
              </a:xfrm>
              <a:custGeom>
                <a:avLst/>
                <a:gdLst>
                  <a:gd name="T0" fmla="*/ 4 w 57"/>
                  <a:gd name="T1" fmla="*/ 0 h 29"/>
                  <a:gd name="T2" fmla="*/ 57 w 57"/>
                  <a:gd name="T3" fmla="*/ 8 h 29"/>
                  <a:gd name="T4" fmla="*/ 54 w 57"/>
                  <a:gd name="T5" fmla="*/ 29 h 29"/>
                  <a:gd name="T6" fmla="*/ 0 w 57"/>
                  <a:gd name="T7" fmla="*/ 23 h 29"/>
                  <a:gd name="T8" fmla="*/ 4 w 5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9">
                    <a:moveTo>
                      <a:pt x="4" y="0"/>
                    </a:moveTo>
                    <a:lnTo>
                      <a:pt x="57" y="8"/>
                    </a:lnTo>
                    <a:lnTo>
                      <a:pt x="54" y="29"/>
                    </a:lnTo>
                    <a:lnTo>
                      <a:pt x="0" y="2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0" name="Freeform 24"/>
              <p:cNvSpPr>
                <a:spLocks/>
              </p:cNvSpPr>
              <p:nvPr/>
            </p:nvSpPr>
            <p:spPr bwMode="auto">
              <a:xfrm flipH="1">
                <a:off x="4998" y="1496"/>
                <a:ext cx="373" cy="551"/>
              </a:xfrm>
              <a:custGeom>
                <a:avLst/>
                <a:gdLst>
                  <a:gd name="T0" fmla="*/ 722 w 748"/>
                  <a:gd name="T1" fmla="*/ 916 h 1102"/>
                  <a:gd name="T2" fmla="*/ 748 w 748"/>
                  <a:gd name="T3" fmla="*/ 807 h 1102"/>
                  <a:gd name="T4" fmla="*/ 675 w 748"/>
                  <a:gd name="T5" fmla="*/ 678 h 1102"/>
                  <a:gd name="T6" fmla="*/ 564 w 748"/>
                  <a:gd name="T7" fmla="*/ 616 h 1102"/>
                  <a:gd name="T8" fmla="*/ 555 w 748"/>
                  <a:gd name="T9" fmla="*/ 613 h 1102"/>
                  <a:gd name="T10" fmla="*/ 600 w 748"/>
                  <a:gd name="T11" fmla="*/ 350 h 1102"/>
                  <a:gd name="T12" fmla="*/ 670 w 748"/>
                  <a:gd name="T13" fmla="*/ 306 h 1102"/>
                  <a:gd name="T14" fmla="*/ 683 w 748"/>
                  <a:gd name="T15" fmla="*/ 250 h 1102"/>
                  <a:gd name="T16" fmla="*/ 654 w 748"/>
                  <a:gd name="T17" fmla="*/ 198 h 1102"/>
                  <a:gd name="T18" fmla="*/ 598 w 748"/>
                  <a:gd name="T19" fmla="*/ 160 h 1102"/>
                  <a:gd name="T20" fmla="*/ 569 w 748"/>
                  <a:gd name="T21" fmla="*/ 146 h 1102"/>
                  <a:gd name="T22" fmla="*/ 566 w 748"/>
                  <a:gd name="T23" fmla="*/ 125 h 1102"/>
                  <a:gd name="T24" fmla="*/ 538 w 748"/>
                  <a:gd name="T25" fmla="*/ 99 h 1102"/>
                  <a:gd name="T26" fmla="*/ 499 w 748"/>
                  <a:gd name="T27" fmla="*/ 99 h 1102"/>
                  <a:gd name="T28" fmla="*/ 472 w 748"/>
                  <a:gd name="T29" fmla="*/ 125 h 1102"/>
                  <a:gd name="T30" fmla="*/ 472 w 748"/>
                  <a:gd name="T31" fmla="*/ 164 h 1102"/>
                  <a:gd name="T32" fmla="*/ 499 w 748"/>
                  <a:gd name="T33" fmla="*/ 191 h 1102"/>
                  <a:gd name="T34" fmla="*/ 540 w 748"/>
                  <a:gd name="T35" fmla="*/ 190 h 1102"/>
                  <a:gd name="T36" fmla="*/ 582 w 748"/>
                  <a:gd name="T37" fmla="*/ 190 h 1102"/>
                  <a:gd name="T38" fmla="*/ 629 w 748"/>
                  <a:gd name="T39" fmla="*/ 222 h 1102"/>
                  <a:gd name="T40" fmla="*/ 650 w 748"/>
                  <a:gd name="T41" fmla="*/ 254 h 1102"/>
                  <a:gd name="T42" fmla="*/ 642 w 748"/>
                  <a:gd name="T43" fmla="*/ 285 h 1102"/>
                  <a:gd name="T44" fmla="*/ 590 w 748"/>
                  <a:gd name="T45" fmla="*/ 318 h 1102"/>
                  <a:gd name="T46" fmla="*/ 507 w 748"/>
                  <a:gd name="T47" fmla="*/ 264 h 1102"/>
                  <a:gd name="T48" fmla="*/ 425 w 748"/>
                  <a:gd name="T49" fmla="*/ 194 h 1102"/>
                  <a:gd name="T50" fmla="*/ 324 w 748"/>
                  <a:gd name="T51" fmla="*/ 201 h 1102"/>
                  <a:gd name="T52" fmla="*/ 259 w 748"/>
                  <a:gd name="T53" fmla="*/ 254 h 1102"/>
                  <a:gd name="T54" fmla="*/ 202 w 748"/>
                  <a:gd name="T55" fmla="*/ 300 h 1102"/>
                  <a:gd name="T56" fmla="*/ 78 w 748"/>
                  <a:gd name="T57" fmla="*/ 282 h 1102"/>
                  <a:gd name="T58" fmla="*/ 35 w 748"/>
                  <a:gd name="T59" fmla="*/ 206 h 1102"/>
                  <a:gd name="T60" fmla="*/ 64 w 748"/>
                  <a:gd name="T61" fmla="*/ 138 h 1102"/>
                  <a:gd name="T62" fmla="*/ 116 w 748"/>
                  <a:gd name="T63" fmla="*/ 99 h 1102"/>
                  <a:gd name="T64" fmla="*/ 163 w 748"/>
                  <a:gd name="T65" fmla="*/ 74 h 1102"/>
                  <a:gd name="T66" fmla="*/ 161 w 748"/>
                  <a:gd name="T67" fmla="*/ 19 h 1102"/>
                  <a:gd name="T68" fmla="*/ 129 w 748"/>
                  <a:gd name="T69" fmla="*/ 0 h 1102"/>
                  <a:gd name="T70" fmla="*/ 78 w 748"/>
                  <a:gd name="T71" fmla="*/ 23 h 1102"/>
                  <a:gd name="T72" fmla="*/ 75 w 748"/>
                  <a:gd name="T73" fmla="*/ 66 h 1102"/>
                  <a:gd name="T74" fmla="*/ 38 w 748"/>
                  <a:gd name="T75" fmla="*/ 117 h 1102"/>
                  <a:gd name="T76" fmla="*/ 0 w 748"/>
                  <a:gd name="T77" fmla="*/ 202 h 1102"/>
                  <a:gd name="T78" fmla="*/ 44 w 748"/>
                  <a:gd name="T79" fmla="*/ 298 h 1102"/>
                  <a:gd name="T80" fmla="*/ 171 w 748"/>
                  <a:gd name="T81" fmla="*/ 335 h 1102"/>
                  <a:gd name="T82" fmla="*/ 234 w 748"/>
                  <a:gd name="T83" fmla="*/ 339 h 1102"/>
                  <a:gd name="T84" fmla="*/ 262 w 748"/>
                  <a:gd name="T85" fmla="*/ 632 h 1102"/>
                  <a:gd name="T86" fmla="*/ 204 w 748"/>
                  <a:gd name="T87" fmla="*/ 671 h 1102"/>
                  <a:gd name="T88" fmla="*/ 160 w 748"/>
                  <a:gd name="T89" fmla="*/ 729 h 1102"/>
                  <a:gd name="T90" fmla="*/ 153 w 748"/>
                  <a:gd name="T91" fmla="*/ 807 h 1102"/>
                  <a:gd name="T92" fmla="*/ 192 w 748"/>
                  <a:gd name="T93" fmla="*/ 896 h 1102"/>
                  <a:gd name="T94" fmla="*/ 91 w 748"/>
                  <a:gd name="T95" fmla="*/ 981 h 1102"/>
                  <a:gd name="T96" fmla="*/ 113 w 748"/>
                  <a:gd name="T97" fmla="*/ 994 h 1102"/>
                  <a:gd name="T98" fmla="*/ 213 w 748"/>
                  <a:gd name="T99" fmla="*/ 869 h 1102"/>
                  <a:gd name="T100" fmla="*/ 186 w 748"/>
                  <a:gd name="T101" fmla="*/ 793 h 1102"/>
                  <a:gd name="T102" fmla="*/ 197 w 748"/>
                  <a:gd name="T103" fmla="*/ 731 h 1102"/>
                  <a:gd name="T104" fmla="*/ 233 w 748"/>
                  <a:gd name="T105" fmla="*/ 691 h 1102"/>
                  <a:gd name="T106" fmla="*/ 270 w 748"/>
                  <a:gd name="T107" fmla="*/ 733 h 1102"/>
                  <a:gd name="T108" fmla="*/ 594 w 748"/>
                  <a:gd name="T109" fmla="*/ 666 h 1102"/>
                  <a:gd name="T110" fmla="*/ 685 w 748"/>
                  <a:gd name="T111" fmla="*/ 736 h 1102"/>
                  <a:gd name="T112" fmla="*/ 715 w 748"/>
                  <a:gd name="T113" fmla="*/ 836 h 1102"/>
                  <a:gd name="T114" fmla="*/ 668 w 748"/>
                  <a:gd name="T115" fmla="*/ 939 h 1102"/>
                  <a:gd name="T116" fmla="*/ 717 w 748"/>
                  <a:gd name="T117" fmla="*/ 1098 h 1102"/>
                  <a:gd name="T118" fmla="*/ 741 w 748"/>
                  <a:gd name="T119" fmla="*/ 1096 h 1102"/>
                  <a:gd name="T120" fmla="*/ 740 w 748"/>
                  <a:gd name="T121" fmla="*/ 1072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48" h="1102">
                    <a:moveTo>
                      <a:pt x="657" y="1003"/>
                    </a:moveTo>
                    <a:lnTo>
                      <a:pt x="683" y="974"/>
                    </a:lnTo>
                    <a:lnTo>
                      <a:pt x="704" y="945"/>
                    </a:lnTo>
                    <a:lnTo>
                      <a:pt x="722" y="916"/>
                    </a:lnTo>
                    <a:lnTo>
                      <a:pt x="735" y="888"/>
                    </a:lnTo>
                    <a:lnTo>
                      <a:pt x="743" y="861"/>
                    </a:lnTo>
                    <a:lnTo>
                      <a:pt x="748" y="833"/>
                    </a:lnTo>
                    <a:lnTo>
                      <a:pt x="748" y="807"/>
                    </a:lnTo>
                    <a:lnTo>
                      <a:pt x="745" y="781"/>
                    </a:lnTo>
                    <a:lnTo>
                      <a:pt x="728" y="741"/>
                    </a:lnTo>
                    <a:lnTo>
                      <a:pt x="704" y="707"/>
                    </a:lnTo>
                    <a:lnTo>
                      <a:pt x="675" y="678"/>
                    </a:lnTo>
                    <a:lnTo>
                      <a:pt x="642" y="655"/>
                    </a:lnTo>
                    <a:lnTo>
                      <a:pt x="611" y="637"/>
                    </a:lnTo>
                    <a:lnTo>
                      <a:pt x="584" y="624"/>
                    </a:lnTo>
                    <a:lnTo>
                      <a:pt x="564" y="616"/>
                    </a:lnTo>
                    <a:lnTo>
                      <a:pt x="556" y="613"/>
                    </a:lnTo>
                    <a:lnTo>
                      <a:pt x="556" y="613"/>
                    </a:lnTo>
                    <a:lnTo>
                      <a:pt x="555" y="613"/>
                    </a:lnTo>
                    <a:lnTo>
                      <a:pt x="555" y="613"/>
                    </a:lnTo>
                    <a:lnTo>
                      <a:pt x="553" y="613"/>
                    </a:lnTo>
                    <a:lnTo>
                      <a:pt x="529" y="353"/>
                    </a:lnTo>
                    <a:lnTo>
                      <a:pt x="568" y="353"/>
                    </a:lnTo>
                    <a:lnTo>
                      <a:pt x="600" y="350"/>
                    </a:lnTo>
                    <a:lnTo>
                      <a:pt x="626" y="342"/>
                    </a:lnTo>
                    <a:lnTo>
                      <a:pt x="646" y="332"/>
                    </a:lnTo>
                    <a:lnTo>
                      <a:pt x="660" y="319"/>
                    </a:lnTo>
                    <a:lnTo>
                      <a:pt x="670" y="306"/>
                    </a:lnTo>
                    <a:lnTo>
                      <a:pt x="676" y="292"/>
                    </a:lnTo>
                    <a:lnTo>
                      <a:pt x="681" y="279"/>
                    </a:lnTo>
                    <a:lnTo>
                      <a:pt x="683" y="264"/>
                    </a:lnTo>
                    <a:lnTo>
                      <a:pt x="683" y="250"/>
                    </a:lnTo>
                    <a:lnTo>
                      <a:pt x="680" y="235"/>
                    </a:lnTo>
                    <a:lnTo>
                      <a:pt x="673" y="222"/>
                    </a:lnTo>
                    <a:lnTo>
                      <a:pt x="665" y="209"/>
                    </a:lnTo>
                    <a:lnTo>
                      <a:pt x="654" y="198"/>
                    </a:lnTo>
                    <a:lnTo>
                      <a:pt x="641" y="188"/>
                    </a:lnTo>
                    <a:lnTo>
                      <a:pt x="628" y="177"/>
                    </a:lnTo>
                    <a:lnTo>
                      <a:pt x="613" y="168"/>
                    </a:lnTo>
                    <a:lnTo>
                      <a:pt x="598" y="160"/>
                    </a:lnTo>
                    <a:lnTo>
                      <a:pt x="582" y="152"/>
                    </a:lnTo>
                    <a:lnTo>
                      <a:pt x="568" y="146"/>
                    </a:lnTo>
                    <a:lnTo>
                      <a:pt x="569" y="146"/>
                    </a:lnTo>
                    <a:lnTo>
                      <a:pt x="569" y="146"/>
                    </a:lnTo>
                    <a:lnTo>
                      <a:pt x="569" y="146"/>
                    </a:lnTo>
                    <a:lnTo>
                      <a:pt x="569" y="144"/>
                    </a:lnTo>
                    <a:lnTo>
                      <a:pt x="568" y="134"/>
                    </a:lnTo>
                    <a:lnTo>
                      <a:pt x="566" y="125"/>
                    </a:lnTo>
                    <a:lnTo>
                      <a:pt x="561" y="117"/>
                    </a:lnTo>
                    <a:lnTo>
                      <a:pt x="555" y="110"/>
                    </a:lnTo>
                    <a:lnTo>
                      <a:pt x="546" y="104"/>
                    </a:lnTo>
                    <a:lnTo>
                      <a:pt x="538" y="99"/>
                    </a:lnTo>
                    <a:lnTo>
                      <a:pt x="529" y="97"/>
                    </a:lnTo>
                    <a:lnTo>
                      <a:pt x="519" y="95"/>
                    </a:lnTo>
                    <a:lnTo>
                      <a:pt x="509" y="97"/>
                    </a:lnTo>
                    <a:lnTo>
                      <a:pt x="499" y="99"/>
                    </a:lnTo>
                    <a:lnTo>
                      <a:pt x="491" y="104"/>
                    </a:lnTo>
                    <a:lnTo>
                      <a:pt x="483" y="110"/>
                    </a:lnTo>
                    <a:lnTo>
                      <a:pt x="477" y="117"/>
                    </a:lnTo>
                    <a:lnTo>
                      <a:pt x="472" y="125"/>
                    </a:lnTo>
                    <a:lnTo>
                      <a:pt x="470" y="134"/>
                    </a:lnTo>
                    <a:lnTo>
                      <a:pt x="468" y="144"/>
                    </a:lnTo>
                    <a:lnTo>
                      <a:pt x="470" y="154"/>
                    </a:lnTo>
                    <a:lnTo>
                      <a:pt x="472" y="164"/>
                    </a:lnTo>
                    <a:lnTo>
                      <a:pt x="477" y="172"/>
                    </a:lnTo>
                    <a:lnTo>
                      <a:pt x="483" y="180"/>
                    </a:lnTo>
                    <a:lnTo>
                      <a:pt x="491" y="186"/>
                    </a:lnTo>
                    <a:lnTo>
                      <a:pt x="499" y="191"/>
                    </a:lnTo>
                    <a:lnTo>
                      <a:pt x="509" y="193"/>
                    </a:lnTo>
                    <a:lnTo>
                      <a:pt x="519" y="194"/>
                    </a:lnTo>
                    <a:lnTo>
                      <a:pt x="530" y="193"/>
                    </a:lnTo>
                    <a:lnTo>
                      <a:pt x="540" y="190"/>
                    </a:lnTo>
                    <a:lnTo>
                      <a:pt x="548" y="185"/>
                    </a:lnTo>
                    <a:lnTo>
                      <a:pt x="556" y="178"/>
                    </a:lnTo>
                    <a:lnTo>
                      <a:pt x="569" y="185"/>
                    </a:lnTo>
                    <a:lnTo>
                      <a:pt x="582" y="190"/>
                    </a:lnTo>
                    <a:lnTo>
                      <a:pt x="595" y="198"/>
                    </a:lnTo>
                    <a:lnTo>
                      <a:pt x="608" y="204"/>
                    </a:lnTo>
                    <a:lnTo>
                      <a:pt x="618" y="212"/>
                    </a:lnTo>
                    <a:lnTo>
                      <a:pt x="629" y="222"/>
                    </a:lnTo>
                    <a:lnTo>
                      <a:pt x="637" y="230"/>
                    </a:lnTo>
                    <a:lnTo>
                      <a:pt x="644" y="240"/>
                    </a:lnTo>
                    <a:lnTo>
                      <a:pt x="647" y="246"/>
                    </a:lnTo>
                    <a:lnTo>
                      <a:pt x="650" y="254"/>
                    </a:lnTo>
                    <a:lnTo>
                      <a:pt x="650" y="261"/>
                    </a:lnTo>
                    <a:lnTo>
                      <a:pt x="649" y="269"/>
                    </a:lnTo>
                    <a:lnTo>
                      <a:pt x="647" y="277"/>
                    </a:lnTo>
                    <a:lnTo>
                      <a:pt x="642" y="285"/>
                    </a:lnTo>
                    <a:lnTo>
                      <a:pt x="636" y="295"/>
                    </a:lnTo>
                    <a:lnTo>
                      <a:pt x="626" y="303"/>
                    </a:lnTo>
                    <a:lnTo>
                      <a:pt x="611" y="311"/>
                    </a:lnTo>
                    <a:lnTo>
                      <a:pt x="590" y="318"/>
                    </a:lnTo>
                    <a:lnTo>
                      <a:pt x="561" y="321"/>
                    </a:lnTo>
                    <a:lnTo>
                      <a:pt x="525" y="319"/>
                    </a:lnTo>
                    <a:lnTo>
                      <a:pt x="519" y="290"/>
                    </a:lnTo>
                    <a:lnTo>
                      <a:pt x="507" y="264"/>
                    </a:lnTo>
                    <a:lnTo>
                      <a:pt x="491" y="241"/>
                    </a:lnTo>
                    <a:lnTo>
                      <a:pt x="472" y="222"/>
                    </a:lnTo>
                    <a:lnTo>
                      <a:pt x="449" y="206"/>
                    </a:lnTo>
                    <a:lnTo>
                      <a:pt x="425" y="194"/>
                    </a:lnTo>
                    <a:lnTo>
                      <a:pt x="397" y="190"/>
                    </a:lnTo>
                    <a:lnTo>
                      <a:pt x="368" y="190"/>
                    </a:lnTo>
                    <a:lnTo>
                      <a:pt x="345" y="194"/>
                    </a:lnTo>
                    <a:lnTo>
                      <a:pt x="324" y="201"/>
                    </a:lnTo>
                    <a:lnTo>
                      <a:pt x="304" y="211"/>
                    </a:lnTo>
                    <a:lnTo>
                      <a:pt x="288" y="224"/>
                    </a:lnTo>
                    <a:lnTo>
                      <a:pt x="272" y="238"/>
                    </a:lnTo>
                    <a:lnTo>
                      <a:pt x="259" y="254"/>
                    </a:lnTo>
                    <a:lnTo>
                      <a:pt x="249" y="274"/>
                    </a:lnTo>
                    <a:lnTo>
                      <a:pt x="241" y="293"/>
                    </a:lnTo>
                    <a:lnTo>
                      <a:pt x="225" y="297"/>
                    </a:lnTo>
                    <a:lnTo>
                      <a:pt x="202" y="300"/>
                    </a:lnTo>
                    <a:lnTo>
                      <a:pt x="171" y="301"/>
                    </a:lnTo>
                    <a:lnTo>
                      <a:pt x="140" y="300"/>
                    </a:lnTo>
                    <a:lnTo>
                      <a:pt x="108" y="295"/>
                    </a:lnTo>
                    <a:lnTo>
                      <a:pt x="78" y="282"/>
                    </a:lnTo>
                    <a:lnTo>
                      <a:pt x="52" y="259"/>
                    </a:lnTo>
                    <a:lnTo>
                      <a:pt x="36" y="228"/>
                    </a:lnTo>
                    <a:lnTo>
                      <a:pt x="35" y="217"/>
                    </a:lnTo>
                    <a:lnTo>
                      <a:pt x="35" y="206"/>
                    </a:lnTo>
                    <a:lnTo>
                      <a:pt x="38" y="191"/>
                    </a:lnTo>
                    <a:lnTo>
                      <a:pt x="44" y="175"/>
                    </a:lnTo>
                    <a:lnTo>
                      <a:pt x="52" y="157"/>
                    </a:lnTo>
                    <a:lnTo>
                      <a:pt x="64" y="138"/>
                    </a:lnTo>
                    <a:lnTo>
                      <a:pt x="80" y="117"/>
                    </a:lnTo>
                    <a:lnTo>
                      <a:pt x="100" y="94"/>
                    </a:lnTo>
                    <a:lnTo>
                      <a:pt x="108" y="97"/>
                    </a:lnTo>
                    <a:lnTo>
                      <a:pt x="116" y="99"/>
                    </a:lnTo>
                    <a:lnTo>
                      <a:pt x="124" y="99"/>
                    </a:lnTo>
                    <a:lnTo>
                      <a:pt x="132" y="97"/>
                    </a:lnTo>
                    <a:lnTo>
                      <a:pt x="150" y="89"/>
                    </a:lnTo>
                    <a:lnTo>
                      <a:pt x="163" y="74"/>
                    </a:lnTo>
                    <a:lnTo>
                      <a:pt x="169" y="57"/>
                    </a:lnTo>
                    <a:lnTo>
                      <a:pt x="169" y="37"/>
                    </a:lnTo>
                    <a:lnTo>
                      <a:pt x="166" y="27"/>
                    </a:lnTo>
                    <a:lnTo>
                      <a:pt x="161" y="19"/>
                    </a:lnTo>
                    <a:lnTo>
                      <a:pt x="155" y="13"/>
                    </a:lnTo>
                    <a:lnTo>
                      <a:pt x="147" y="6"/>
                    </a:lnTo>
                    <a:lnTo>
                      <a:pt x="139" y="3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9" y="1"/>
                    </a:lnTo>
                    <a:lnTo>
                      <a:pt x="91" y="10"/>
                    </a:lnTo>
                    <a:lnTo>
                      <a:pt x="78" y="23"/>
                    </a:lnTo>
                    <a:lnTo>
                      <a:pt x="72" y="40"/>
                    </a:lnTo>
                    <a:lnTo>
                      <a:pt x="72" y="61"/>
                    </a:lnTo>
                    <a:lnTo>
                      <a:pt x="74" y="63"/>
                    </a:lnTo>
                    <a:lnTo>
                      <a:pt x="75" y="66"/>
                    </a:lnTo>
                    <a:lnTo>
                      <a:pt x="75" y="68"/>
                    </a:lnTo>
                    <a:lnTo>
                      <a:pt x="77" y="71"/>
                    </a:lnTo>
                    <a:lnTo>
                      <a:pt x="56" y="94"/>
                    </a:lnTo>
                    <a:lnTo>
                      <a:pt x="38" y="117"/>
                    </a:lnTo>
                    <a:lnTo>
                      <a:pt x="23" y="139"/>
                    </a:lnTo>
                    <a:lnTo>
                      <a:pt x="12" y="160"/>
                    </a:lnTo>
                    <a:lnTo>
                      <a:pt x="5" y="181"/>
                    </a:lnTo>
                    <a:lnTo>
                      <a:pt x="0" y="202"/>
                    </a:lnTo>
                    <a:lnTo>
                      <a:pt x="0" y="222"/>
                    </a:lnTo>
                    <a:lnTo>
                      <a:pt x="5" y="240"/>
                    </a:lnTo>
                    <a:lnTo>
                      <a:pt x="22" y="274"/>
                    </a:lnTo>
                    <a:lnTo>
                      <a:pt x="44" y="298"/>
                    </a:lnTo>
                    <a:lnTo>
                      <a:pt x="72" y="316"/>
                    </a:lnTo>
                    <a:lnTo>
                      <a:pt x="104" y="327"/>
                    </a:lnTo>
                    <a:lnTo>
                      <a:pt x="137" y="334"/>
                    </a:lnTo>
                    <a:lnTo>
                      <a:pt x="171" y="335"/>
                    </a:lnTo>
                    <a:lnTo>
                      <a:pt x="205" y="334"/>
                    </a:lnTo>
                    <a:lnTo>
                      <a:pt x="234" y="329"/>
                    </a:lnTo>
                    <a:lnTo>
                      <a:pt x="234" y="334"/>
                    </a:lnTo>
                    <a:lnTo>
                      <a:pt x="234" y="339"/>
                    </a:lnTo>
                    <a:lnTo>
                      <a:pt x="234" y="344"/>
                    </a:lnTo>
                    <a:lnTo>
                      <a:pt x="236" y="350"/>
                    </a:lnTo>
                    <a:lnTo>
                      <a:pt x="234" y="350"/>
                    </a:lnTo>
                    <a:lnTo>
                      <a:pt x="262" y="632"/>
                    </a:lnTo>
                    <a:lnTo>
                      <a:pt x="247" y="640"/>
                    </a:lnTo>
                    <a:lnTo>
                      <a:pt x="231" y="648"/>
                    </a:lnTo>
                    <a:lnTo>
                      <a:pt x="217" y="660"/>
                    </a:lnTo>
                    <a:lnTo>
                      <a:pt x="204" y="671"/>
                    </a:lnTo>
                    <a:lnTo>
                      <a:pt x="191" y="682"/>
                    </a:lnTo>
                    <a:lnTo>
                      <a:pt x="178" y="697"/>
                    </a:lnTo>
                    <a:lnTo>
                      <a:pt x="168" y="713"/>
                    </a:lnTo>
                    <a:lnTo>
                      <a:pt x="160" y="729"/>
                    </a:lnTo>
                    <a:lnTo>
                      <a:pt x="153" y="747"/>
                    </a:lnTo>
                    <a:lnTo>
                      <a:pt x="152" y="767"/>
                    </a:lnTo>
                    <a:lnTo>
                      <a:pt x="150" y="788"/>
                    </a:lnTo>
                    <a:lnTo>
                      <a:pt x="153" y="807"/>
                    </a:lnTo>
                    <a:lnTo>
                      <a:pt x="160" y="830"/>
                    </a:lnTo>
                    <a:lnTo>
                      <a:pt x="168" y="851"/>
                    </a:lnTo>
                    <a:lnTo>
                      <a:pt x="178" y="874"/>
                    </a:lnTo>
                    <a:lnTo>
                      <a:pt x="192" y="896"/>
                    </a:lnTo>
                    <a:lnTo>
                      <a:pt x="98" y="963"/>
                    </a:lnTo>
                    <a:lnTo>
                      <a:pt x="93" y="968"/>
                    </a:lnTo>
                    <a:lnTo>
                      <a:pt x="91" y="974"/>
                    </a:lnTo>
                    <a:lnTo>
                      <a:pt x="91" y="981"/>
                    </a:lnTo>
                    <a:lnTo>
                      <a:pt x="95" y="987"/>
                    </a:lnTo>
                    <a:lnTo>
                      <a:pt x="100" y="992"/>
                    </a:lnTo>
                    <a:lnTo>
                      <a:pt x="106" y="994"/>
                    </a:lnTo>
                    <a:lnTo>
                      <a:pt x="113" y="994"/>
                    </a:lnTo>
                    <a:lnTo>
                      <a:pt x="117" y="991"/>
                    </a:lnTo>
                    <a:lnTo>
                      <a:pt x="238" y="905"/>
                    </a:lnTo>
                    <a:lnTo>
                      <a:pt x="228" y="890"/>
                    </a:lnTo>
                    <a:lnTo>
                      <a:pt x="213" y="869"/>
                    </a:lnTo>
                    <a:lnTo>
                      <a:pt x="204" y="849"/>
                    </a:lnTo>
                    <a:lnTo>
                      <a:pt x="194" y="828"/>
                    </a:lnTo>
                    <a:lnTo>
                      <a:pt x="189" y="811"/>
                    </a:lnTo>
                    <a:lnTo>
                      <a:pt x="186" y="793"/>
                    </a:lnTo>
                    <a:lnTo>
                      <a:pt x="186" y="775"/>
                    </a:lnTo>
                    <a:lnTo>
                      <a:pt x="187" y="759"/>
                    </a:lnTo>
                    <a:lnTo>
                      <a:pt x="192" y="742"/>
                    </a:lnTo>
                    <a:lnTo>
                      <a:pt x="197" y="731"/>
                    </a:lnTo>
                    <a:lnTo>
                      <a:pt x="205" y="720"/>
                    </a:lnTo>
                    <a:lnTo>
                      <a:pt x="213" y="710"/>
                    </a:lnTo>
                    <a:lnTo>
                      <a:pt x="221" y="700"/>
                    </a:lnTo>
                    <a:lnTo>
                      <a:pt x="233" y="691"/>
                    </a:lnTo>
                    <a:lnTo>
                      <a:pt x="243" y="682"/>
                    </a:lnTo>
                    <a:lnTo>
                      <a:pt x="254" y="674"/>
                    </a:lnTo>
                    <a:lnTo>
                      <a:pt x="265" y="668"/>
                    </a:lnTo>
                    <a:lnTo>
                      <a:pt x="270" y="733"/>
                    </a:lnTo>
                    <a:lnTo>
                      <a:pt x="563" y="704"/>
                    </a:lnTo>
                    <a:lnTo>
                      <a:pt x="558" y="650"/>
                    </a:lnTo>
                    <a:lnTo>
                      <a:pt x="572" y="656"/>
                    </a:lnTo>
                    <a:lnTo>
                      <a:pt x="594" y="666"/>
                    </a:lnTo>
                    <a:lnTo>
                      <a:pt x="616" y="679"/>
                    </a:lnTo>
                    <a:lnTo>
                      <a:pt x="641" y="694"/>
                    </a:lnTo>
                    <a:lnTo>
                      <a:pt x="663" y="713"/>
                    </a:lnTo>
                    <a:lnTo>
                      <a:pt x="685" y="736"/>
                    </a:lnTo>
                    <a:lnTo>
                      <a:pt x="701" y="760"/>
                    </a:lnTo>
                    <a:lnTo>
                      <a:pt x="712" y="789"/>
                    </a:lnTo>
                    <a:lnTo>
                      <a:pt x="715" y="812"/>
                    </a:lnTo>
                    <a:lnTo>
                      <a:pt x="715" y="836"/>
                    </a:lnTo>
                    <a:lnTo>
                      <a:pt x="709" y="861"/>
                    </a:lnTo>
                    <a:lnTo>
                      <a:pt x="701" y="885"/>
                    </a:lnTo>
                    <a:lnTo>
                      <a:pt x="686" y="911"/>
                    </a:lnTo>
                    <a:lnTo>
                      <a:pt x="668" y="939"/>
                    </a:lnTo>
                    <a:lnTo>
                      <a:pt x="647" y="966"/>
                    </a:lnTo>
                    <a:lnTo>
                      <a:pt x="621" y="994"/>
                    </a:lnTo>
                    <a:lnTo>
                      <a:pt x="608" y="1007"/>
                    </a:lnTo>
                    <a:lnTo>
                      <a:pt x="717" y="1098"/>
                    </a:lnTo>
                    <a:lnTo>
                      <a:pt x="724" y="1101"/>
                    </a:lnTo>
                    <a:lnTo>
                      <a:pt x="730" y="1102"/>
                    </a:lnTo>
                    <a:lnTo>
                      <a:pt x="737" y="1101"/>
                    </a:lnTo>
                    <a:lnTo>
                      <a:pt x="741" y="1096"/>
                    </a:lnTo>
                    <a:lnTo>
                      <a:pt x="745" y="1091"/>
                    </a:lnTo>
                    <a:lnTo>
                      <a:pt x="745" y="1083"/>
                    </a:lnTo>
                    <a:lnTo>
                      <a:pt x="743" y="1076"/>
                    </a:lnTo>
                    <a:lnTo>
                      <a:pt x="740" y="1072"/>
                    </a:lnTo>
                    <a:lnTo>
                      <a:pt x="657" y="10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1" name="Freeform 25"/>
              <p:cNvSpPr>
                <a:spLocks/>
              </p:cNvSpPr>
              <p:nvPr/>
            </p:nvSpPr>
            <p:spPr bwMode="auto">
              <a:xfrm flipH="1">
                <a:off x="5215" y="1450"/>
                <a:ext cx="15" cy="16"/>
              </a:xfrm>
              <a:custGeom>
                <a:avLst/>
                <a:gdLst>
                  <a:gd name="T0" fmla="*/ 8 w 31"/>
                  <a:gd name="T1" fmla="*/ 2 h 33"/>
                  <a:gd name="T2" fmla="*/ 4 w 31"/>
                  <a:gd name="T3" fmla="*/ 7 h 33"/>
                  <a:gd name="T4" fmla="*/ 0 w 31"/>
                  <a:gd name="T5" fmla="*/ 12 h 33"/>
                  <a:gd name="T6" fmla="*/ 0 w 31"/>
                  <a:gd name="T7" fmla="*/ 18 h 33"/>
                  <a:gd name="T8" fmla="*/ 2 w 31"/>
                  <a:gd name="T9" fmla="*/ 25 h 33"/>
                  <a:gd name="T10" fmla="*/ 7 w 31"/>
                  <a:gd name="T11" fmla="*/ 30 h 33"/>
                  <a:gd name="T12" fmla="*/ 12 w 31"/>
                  <a:gd name="T13" fmla="*/ 33 h 33"/>
                  <a:gd name="T14" fmla="*/ 18 w 31"/>
                  <a:gd name="T15" fmla="*/ 33 h 33"/>
                  <a:gd name="T16" fmla="*/ 25 w 31"/>
                  <a:gd name="T17" fmla="*/ 31 h 33"/>
                  <a:gd name="T18" fmla="*/ 30 w 31"/>
                  <a:gd name="T19" fmla="*/ 26 h 33"/>
                  <a:gd name="T20" fmla="*/ 31 w 31"/>
                  <a:gd name="T21" fmla="*/ 21 h 33"/>
                  <a:gd name="T22" fmla="*/ 31 w 31"/>
                  <a:gd name="T23" fmla="*/ 15 h 33"/>
                  <a:gd name="T24" fmla="*/ 30 w 31"/>
                  <a:gd name="T25" fmla="*/ 9 h 33"/>
                  <a:gd name="T26" fmla="*/ 26 w 31"/>
                  <a:gd name="T27" fmla="*/ 4 h 33"/>
                  <a:gd name="T28" fmla="*/ 20 w 31"/>
                  <a:gd name="T29" fmla="*/ 0 h 33"/>
                  <a:gd name="T30" fmla="*/ 13 w 31"/>
                  <a:gd name="T31" fmla="*/ 0 h 33"/>
                  <a:gd name="T32" fmla="*/ 8 w 31"/>
                  <a:gd name="T33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8" y="2"/>
                    </a:move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7" y="30"/>
                    </a:lnTo>
                    <a:lnTo>
                      <a:pt x="12" y="33"/>
                    </a:lnTo>
                    <a:lnTo>
                      <a:pt x="18" y="33"/>
                    </a:lnTo>
                    <a:lnTo>
                      <a:pt x="25" y="31"/>
                    </a:lnTo>
                    <a:lnTo>
                      <a:pt x="30" y="26"/>
                    </a:lnTo>
                    <a:lnTo>
                      <a:pt x="31" y="21"/>
                    </a:lnTo>
                    <a:lnTo>
                      <a:pt x="31" y="15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2" name="Freeform 26"/>
              <p:cNvSpPr>
                <a:spLocks/>
              </p:cNvSpPr>
              <p:nvPr/>
            </p:nvSpPr>
            <p:spPr bwMode="auto">
              <a:xfrm flipH="1">
                <a:off x="5093" y="1446"/>
                <a:ext cx="147" cy="131"/>
              </a:xfrm>
              <a:custGeom>
                <a:avLst/>
                <a:gdLst>
                  <a:gd name="T0" fmla="*/ 281 w 294"/>
                  <a:gd name="T1" fmla="*/ 70 h 263"/>
                  <a:gd name="T2" fmla="*/ 247 w 294"/>
                  <a:gd name="T3" fmla="*/ 75 h 263"/>
                  <a:gd name="T4" fmla="*/ 245 w 294"/>
                  <a:gd name="T5" fmla="*/ 70 h 263"/>
                  <a:gd name="T6" fmla="*/ 235 w 294"/>
                  <a:gd name="T7" fmla="*/ 54 h 263"/>
                  <a:gd name="T8" fmla="*/ 211 w 294"/>
                  <a:gd name="T9" fmla="*/ 29 h 263"/>
                  <a:gd name="T10" fmla="*/ 178 w 294"/>
                  <a:gd name="T11" fmla="*/ 68 h 263"/>
                  <a:gd name="T12" fmla="*/ 183 w 294"/>
                  <a:gd name="T13" fmla="*/ 72 h 263"/>
                  <a:gd name="T14" fmla="*/ 186 w 294"/>
                  <a:gd name="T15" fmla="*/ 75 h 263"/>
                  <a:gd name="T16" fmla="*/ 188 w 294"/>
                  <a:gd name="T17" fmla="*/ 91 h 263"/>
                  <a:gd name="T18" fmla="*/ 178 w 294"/>
                  <a:gd name="T19" fmla="*/ 102 h 263"/>
                  <a:gd name="T20" fmla="*/ 162 w 294"/>
                  <a:gd name="T21" fmla="*/ 106 h 263"/>
                  <a:gd name="T22" fmla="*/ 151 w 294"/>
                  <a:gd name="T23" fmla="*/ 96 h 263"/>
                  <a:gd name="T24" fmla="*/ 147 w 294"/>
                  <a:gd name="T25" fmla="*/ 80 h 263"/>
                  <a:gd name="T26" fmla="*/ 157 w 294"/>
                  <a:gd name="T27" fmla="*/ 68 h 263"/>
                  <a:gd name="T28" fmla="*/ 167 w 294"/>
                  <a:gd name="T29" fmla="*/ 65 h 263"/>
                  <a:gd name="T30" fmla="*/ 175 w 294"/>
                  <a:gd name="T31" fmla="*/ 67 h 263"/>
                  <a:gd name="T32" fmla="*/ 172 w 294"/>
                  <a:gd name="T33" fmla="*/ 7 h 263"/>
                  <a:gd name="T34" fmla="*/ 141 w 294"/>
                  <a:gd name="T35" fmla="*/ 2 h 263"/>
                  <a:gd name="T36" fmla="*/ 110 w 294"/>
                  <a:gd name="T37" fmla="*/ 2 h 263"/>
                  <a:gd name="T38" fmla="*/ 79 w 294"/>
                  <a:gd name="T39" fmla="*/ 12 h 263"/>
                  <a:gd name="T40" fmla="*/ 43 w 294"/>
                  <a:gd name="T41" fmla="*/ 33 h 263"/>
                  <a:gd name="T42" fmla="*/ 13 w 294"/>
                  <a:gd name="T43" fmla="*/ 75 h 263"/>
                  <a:gd name="T44" fmla="*/ 0 w 294"/>
                  <a:gd name="T45" fmla="*/ 124 h 263"/>
                  <a:gd name="T46" fmla="*/ 4 w 294"/>
                  <a:gd name="T47" fmla="*/ 174 h 263"/>
                  <a:gd name="T48" fmla="*/ 30 w 294"/>
                  <a:gd name="T49" fmla="*/ 219 h 263"/>
                  <a:gd name="T50" fmla="*/ 71 w 294"/>
                  <a:gd name="T51" fmla="*/ 250 h 263"/>
                  <a:gd name="T52" fmla="*/ 120 w 294"/>
                  <a:gd name="T53" fmla="*/ 263 h 263"/>
                  <a:gd name="T54" fmla="*/ 170 w 294"/>
                  <a:gd name="T55" fmla="*/ 258 h 263"/>
                  <a:gd name="T56" fmla="*/ 204 w 294"/>
                  <a:gd name="T57" fmla="*/ 240 h 263"/>
                  <a:gd name="T58" fmla="*/ 221 w 294"/>
                  <a:gd name="T59" fmla="*/ 227 h 263"/>
                  <a:gd name="T60" fmla="*/ 234 w 294"/>
                  <a:gd name="T61" fmla="*/ 211 h 263"/>
                  <a:gd name="T62" fmla="*/ 245 w 294"/>
                  <a:gd name="T63" fmla="*/ 195 h 263"/>
                  <a:gd name="T64" fmla="*/ 245 w 294"/>
                  <a:gd name="T65" fmla="*/ 182 h 263"/>
                  <a:gd name="T66" fmla="*/ 235 w 294"/>
                  <a:gd name="T67" fmla="*/ 177 h 263"/>
                  <a:gd name="T68" fmla="*/ 217 w 294"/>
                  <a:gd name="T69" fmla="*/ 179 h 263"/>
                  <a:gd name="T70" fmla="*/ 193 w 294"/>
                  <a:gd name="T71" fmla="*/ 200 h 263"/>
                  <a:gd name="T72" fmla="*/ 185 w 294"/>
                  <a:gd name="T73" fmla="*/ 209 h 263"/>
                  <a:gd name="T74" fmla="*/ 178 w 294"/>
                  <a:gd name="T75" fmla="*/ 214 h 263"/>
                  <a:gd name="T76" fmla="*/ 170 w 294"/>
                  <a:gd name="T77" fmla="*/ 213 h 263"/>
                  <a:gd name="T78" fmla="*/ 165 w 294"/>
                  <a:gd name="T79" fmla="*/ 206 h 263"/>
                  <a:gd name="T80" fmla="*/ 167 w 294"/>
                  <a:gd name="T81" fmla="*/ 198 h 263"/>
                  <a:gd name="T82" fmla="*/ 173 w 294"/>
                  <a:gd name="T83" fmla="*/ 190 h 263"/>
                  <a:gd name="T84" fmla="*/ 186 w 294"/>
                  <a:gd name="T85" fmla="*/ 175 h 263"/>
                  <a:gd name="T86" fmla="*/ 208 w 294"/>
                  <a:gd name="T87" fmla="*/ 161 h 263"/>
                  <a:gd name="T88" fmla="*/ 234 w 294"/>
                  <a:gd name="T89" fmla="*/ 154 h 263"/>
                  <a:gd name="T90" fmla="*/ 245 w 294"/>
                  <a:gd name="T91" fmla="*/ 156 h 263"/>
                  <a:gd name="T92" fmla="*/ 256 w 294"/>
                  <a:gd name="T93" fmla="*/ 162 h 263"/>
                  <a:gd name="T94" fmla="*/ 260 w 294"/>
                  <a:gd name="T95" fmla="*/ 143 h 263"/>
                  <a:gd name="T96" fmla="*/ 260 w 294"/>
                  <a:gd name="T97" fmla="*/ 12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4" h="263">
                    <a:moveTo>
                      <a:pt x="294" y="115"/>
                    </a:moveTo>
                    <a:lnTo>
                      <a:pt x="281" y="70"/>
                    </a:lnTo>
                    <a:lnTo>
                      <a:pt x="248" y="76"/>
                    </a:lnTo>
                    <a:lnTo>
                      <a:pt x="247" y="75"/>
                    </a:lnTo>
                    <a:lnTo>
                      <a:pt x="247" y="72"/>
                    </a:lnTo>
                    <a:lnTo>
                      <a:pt x="245" y="70"/>
                    </a:lnTo>
                    <a:lnTo>
                      <a:pt x="243" y="68"/>
                    </a:lnTo>
                    <a:lnTo>
                      <a:pt x="235" y="54"/>
                    </a:lnTo>
                    <a:lnTo>
                      <a:pt x="224" y="41"/>
                    </a:lnTo>
                    <a:lnTo>
                      <a:pt x="211" y="29"/>
                    </a:lnTo>
                    <a:lnTo>
                      <a:pt x="196" y="20"/>
                    </a:lnTo>
                    <a:lnTo>
                      <a:pt x="178" y="68"/>
                    </a:lnTo>
                    <a:lnTo>
                      <a:pt x="180" y="70"/>
                    </a:lnTo>
                    <a:lnTo>
                      <a:pt x="183" y="72"/>
                    </a:lnTo>
                    <a:lnTo>
                      <a:pt x="185" y="73"/>
                    </a:lnTo>
                    <a:lnTo>
                      <a:pt x="186" y="75"/>
                    </a:lnTo>
                    <a:lnTo>
                      <a:pt x="188" y="83"/>
                    </a:lnTo>
                    <a:lnTo>
                      <a:pt x="188" y="91"/>
                    </a:lnTo>
                    <a:lnTo>
                      <a:pt x="185" y="98"/>
                    </a:lnTo>
                    <a:lnTo>
                      <a:pt x="178" y="102"/>
                    </a:lnTo>
                    <a:lnTo>
                      <a:pt x="170" y="106"/>
                    </a:lnTo>
                    <a:lnTo>
                      <a:pt x="162" y="106"/>
                    </a:lnTo>
                    <a:lnTo>
                      <a:pt x="156" y="102"/>
                    </a:lnTo>
                    <a:lnTo>
                      <a:pt x="151" y="96"/>
                    </a:lnTo>
                    <a:lnTo>
                      <a:pt x="147" y="88"/>
                    </a:lnTo>
                    <a:lnTo>
                      <a:pt x="147" y="80"/>
                    </a:lnTo>
                    <a:lnTo>
                      <a:pt x="151" y="73"/>
                    </a:lnTo>
                    <a:lnTo>
                      <a:pt x="157" y="68"/>
                    </a:lnTo>
                    <a:lnTo>
                      <a:pt x="162" y="67"/>
                    </a:lnTo>
                    <a:lnTo>
                      <a:pt x="167" y="65"/>
                    </a:lnTo>
                    <a:lnTo>
                      <a:pt x="172" y="65"/>
                    </a:lnTo>
                    <a:lnTo>
                      <a:pt x="175" y="67"/>
                    </a:lnTo>
                    <a:lnTo>
                      <a:pt x="186" y="13"/>
                    </a:lnTo>
                    <a:lnTo>
                      <a:pt x="172" y="7"/>
                    </a:lnTo>
                    <a:lnTo>
                      <a:pt x="157" y="4"/>
                    </a:lnTo>
                    <a:lnTo>
                      <a:pt x="141" y="2"/>
                    </a:lnTo>
                    <a:lnTo>
                      <a:pt x="126" y="0"/>
                    </a:lnTo>
                    <a:lnTo>
                      <a:pt x="110" y="2"/>
                    </a:lnTo>
                    <a:lnTo>
                      <a:pt x="95" y="5"/>
                    </a:lnTo>
                    <a:lnTo>
                      <a:pt x="79" y="12"/>
                    </a:lnTo>
                    <a:lnTo>
                      <a:pt x="65" y="18"/>
                    </a:lnTo>
                    <a:lnTo>
                      <a:pt x="43" y="33"/>
                    </a:lnTo>
                    <a:lnTo>
                      <a:pt x="26" y="52"/>
                    </a:lnTo>
                    <a:lnTo>
                      <a:pt x="13" y="75"/>
                    </a:lnTo>
                    <a:lnTo>
                      <a:pt x="3" y="98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4" y="174"/>
                    </a:lnTo>
                    <a:lnTo>
                      <a:pt x="16" y="198"/>
                    </a:lnTo>
                    <a:lnTo>
                      <a:pt x="30" y="219"/>
                    </a:lnTo>
                    <a:lnTo>
                      <a:pt x="50" y="237"/>
                    </a:lnTo>
                    <a:lnTo>
                      <a:pt x="71" y="250"/>
                    </a:lnTo>
                    <a:lnTo>
                      <a:pt x="95" y="260"/>
                    </a:lnTo>
                    <a:lnTo>
                      <a:pt x="120" y="263"/>
                    </a:lnTo>
                    <a:lnTo>
                      <a:pt x="144" y="263"/>
                    </a:lnTo>
                    <a:lnTo>
                      <a:pt x="170" y="258"/>
                    </a:lnTo>
                    <a:lnTo>
                      <a:pt x="195" y="247"/>
                    </a:lnTo>
                    <a:lnTo>
                      <a:pt x="204" y="240"/>
                    </a:lnTo>
                    <a:lnTo>
                      <a:pt x="212" y="234"/>
                    </a:lnTo>
                    <a:lnTo>
                      <a:pt x="221" y="227"/>
                    </a:lnTo>
                    <a:lnTo>
                      <a:pt x="227" y="219"/>
                    </a:lnTo>
                    <a:lnTo>
                      <a:pt x="234" y="211"/>
                    </a:lnTo>
                    <a:lnTo>
                      <a:pt x="240" y="203"/>
                    </a:lnTo>
                    <a:lnTo>
                      <a:pt x="245" y="195"/>
                    </a:lnTo>
                    <a:lnTo>
                      <a:pt x="250" y="185"/>
                    </a:lnTo>
                    <a:lnTo>
                      <a:pt x="245" y="182"/>
                    </a:lnTo>
                    <a:lnTo>
                      <a:pt x="240" y="179"/>
                    </a:lnTo>
                    <a:lnTo>
                      <a:pt x="235" y="177"/>
                    </a:lnTo>
                    <a:lnTo>
                      <a:pt x="232" y="175"/>
                    </a:lnTo>
                    <a:lnTo>
                      <a:pt x="217" y="179"/>
                    </a:lnTo>
                    <a:lnTo>
                      <a:pt x="204" y="188"/>
                    </a:lnTo>
                    <a:lnTo>
                      <a:pt x="193" y="20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2" y="213"/>
                    </a:lnTo>
                    <a:lnTo>
                      <a:pt x="178" y="214"/>
                    </a:lnTo>
                    <a:lnTo>
                      <a:pt x="173" y="214"/>
                    </a:lnTo>
                    <a:lnTo>
                      <a:pt x="170" y="213"/>
                    </a:lnTo>
                    <a:lnTo>
                      <a:pt x="167" y="209"/>
                    </a:lnTo>
                    <a:lnTo>
                      <a:pt x="165" y="206"/>
                    </a:lnTo>
                    <a:lnTo>
                      <a:pt x="165" y="201"/>
                    </a:lnTo>
                    <a:lnTo>
                      <a:pt x="167" y="198"/>
                    </a:lnTo>
                    <a:lnTo>
                      <a:pt x="169" y="196"/>
                    </a:lnTo>
                    <a:lnTo>
                      <a:pt x="173" y="190"/>
                    </a:lnTo>
                    <a:lnTo>
                      <a:pt x="178" y="184"/>
                    </a:lnTo>
                    <a:lnTo>
                      <a:pt x="186" y="175"/>
                    </a:lnTo>
                    <a:lnTo>
                      <a:pt x="196" y="167"/>
                    </a:lnTo>
                    <a:lnTo>
                      <a:pt x="208" y="161"/>
                    </a:lnTo>
                    <a:lnTo>
                      <a:pt x="221" y="156"/>
                    </a:lnTo>
                    <a:lnTo>
                      <a:pt x="234" y="154"/>
                    </a:lnTo>
                    <a:lnTo>
                      <a:pt x="238" y="154"/>
                    </a:lnTo>
                    <a:lnTo>
                      <a:pt x="245" y="156"/>
                    </a:lnTo>
                    <a:lnTo>
                      <a:pt x="250" y="159"/>
                    </a:lnTo>
                    <a:lnTo>
                      <a:pt x="256" y="162"/>
                    </a:lnTo>
                    <a:lnTo>
                      <a:pt x="258" y="153"/>
                    </a:lnTo>
                    <a:lnTo>
                      <a:pt x="260" y="143"/>
                    </a:lnTo>
                    <a:lnTo>
                      <a:pt x="260" y="133"/>
                    </a:lnTo>
                    <a:lnTo>
                      <a:pt x="260" y="124"/>
                    </a:lnTo>
                    <a:lnTo>
                      <a:pt x="294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3" name="Freeform 27"/>
              <p:cNvSpPr>
                <a:spLocks/>
              </p:cNvSpPr>
              <p:nvPr/>
            </p:nvSpPr>
            <p:spPr bwMode="auto">
              <a:xfrm flipH="1">
                <a:off x="5181" y="1452"/>
                <a:ext cx="10" cy="28"/>
              </a:xfrm>
              <a:custGeom>
                <a:avLst/>
                <a:gdLst>
                  <a:gd name="T0" fmla="*/ 3 w 21"/>
                  <a:gd name="T1" fmla="*/ 55 h 55"/>
                  <a:gd name="T2" fmla="*/ 21 w 21"/>
                  <a:gd name="T3" fmla="*/ 7 h 55"/>
                  <a:gd name="T4" fmla="*/ 20 w 21"/>
                  <a:gd name="T5" fmla="*/ 5 h 55"/>
                  <a:gd name="T6" fmla="*/ 16 w 21"/>
                  <a:gd name="T7" fmla="*/ 4 h 55"/>
                  <a:gd name="T8" fmla="*/ 15 w 21"/>
                  <a:gd name="T9" fmla="*/ 2 h 55"/>
                  <a:gd name="T10" fmla="*/ 11 w 21"/>
                  <a:gd name="T11" fmla="*/ 0 h 55"/>
                  <a:gd name="T12" fmla="*/ 0 w 21"/>
                  <a:gd name="T13" fmla="*/ 54 h 55"/>
                  <a:gd name="T14" fmla="*/ 2 w 21"/>
                  <a:gd name="T15" fmla="*/ 54 h 55"/>
                  <a:gd name="T16" fmla="*/ 2 w 21"/>
                  <a:gd name="T17" fmla="*/ 54 h 55"/>
                  <a:gd name="T18" fmla="*/ 2 w 21"/>
                  <a:gd name="T19" fmla="*/ 54 h 55"/>
                  <a:gd name="T20" fmla="*/ 3 w 21"/>
                  <a:gd name="T2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55">
                    <a:moveTo>
                      <a:pt x="3" y="55"/>
                    </a:moveTo>
                    <a:lnTo>
                      <a:pt x="21" y="7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3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4" name="Freeform 28"/>
              <p:cNvSpPr>
                <a:spLocks/>
              </p:cNvSpPr>
              <p:nvPr/>
            </p:nvSpPr>
            <p:spPr bwMode="auto">
              <a:xfrm>
                <a:off x="5078" y="1217"/>
                <a:ext cx="87" cy="143"/>
              </a:xfrm>
              <a:custGeom>
                <a:avLst/>
                <a:gdLst>
                  <a:gd name="T0" fmla="*/ 140 w 174"/>
                  <a:gd name="T1" fmla="*/ 248 h 285"/>
                  <a:gd name="T2" fmla="*/ 137 w 174"/>
                  <a:gd name="T3" fmla="*/ 216 h 285"/>
                  <a:gd name="T4" fmla="*/ 140 w 174"/>
                  <a:gd name="T5" fmla="*/ 190 h 285"/>
                  <a:gd name="T6" fmla="*/ 147 w 174"/>
                  <a:gd name="T7" fmla="*/ 167 h 285"/>
                  <a:gd name="T8" fmla="*/ 155 w 174"/>
                  <a:gd name="T9" fmla="*/ 146 h 285"/>
                  <a:gd name="T10" fmla="*/ 164 w 174"/>
                  <a:gd name="T11" fmla="*/ 128 h 285"/>
                  <a:gd name="T12" fmla="*/ 171 w 174"/>
                  <a:gd name="T13" fmla="*/ 107 h 285"/>
                  <a:gd name="T14" fmla="*/ 174 w 174"/>
                  <a:gd name="T15" fmla="*/ 84 h 285"/>
                  <a:gd name="T16" fmla="*/ 173 w 174"/>
                  <a:gd name="T17" fmla="*/ 58 h 285"/>
                  <a:gd name="T18" fmla="*/ 168 w 174"/>
                  <a:gd name="T19" fmla="*/ 44 h 285"/>
                  <a:gd name="T20" fmla="*/ 161 w 174"/>
                  <a:gd name="T21" fmla="*/ 31 h 285"/>
                  <a:gd name="T22" fmla="*/ 151 w 174"/>
                  <a:gd name="T23" fmla="*/ 21 h 285"/>
                  <a:gd name="T24" fmla="*/ 140 w 174"/>
                  <a:gd name="T25" fmla="*/ 13 h 285"/>
                  <a:gd name="T26" fmla="*/ 127 w 174"/>
                  <a:gd name="T27" fmla="*/ 7 h 285"/>
                  <a:gd name="T28" fmla="*/ 112 w 174"/>
                  <a:gd name="T29" fmla="*/ 2 h 285"/>
                  <a:gd name="T30" fmla="*/ 98 w 174"/>
                  <a:gd name="T31" fmla="*/ 0 h 285"/>
                  <a:gd name="T32" fmla="*/ 83 w 174"/>
                  <a:gd name="T33" fmla="*/ 2 h 285"/>
                  <a:gd name="T34" fmla="*/ 65 w 174"/>
                  <a:gd name="T35" fmla="*/ 7 h 285"/>
                  <a:gd name="T36" fmla="*/ 51 w 174"/>
                  <a:gd name="T37" fmla="*/ 13 h 285"/>
                  <a:gd name="T38" fmla="*/ 36 w 174"/>
                  <a:gd name="T39" fmla="*/ 21 h 285"/>
                  <a:gd name="T40" fmla="*/ 25 w 174"/>
                  <a:gd name="T41" fmla="*/ 31 h 285"/>
                  <a:gd name="T42" fmla="*/ 17 w 174"/>
                  <a:gd name="T43" fmla="*/ 42 h 285"/>
                  <a:gd name="T44" fmla="*/ 8 w 174"/>
                  <a:gd name="T45" fmla="*/ 57 h 285"/>
                  <a:gd name="T46" fmla="*/ 4 w 174"/>
                  <a:gd name="T47" fmla="*/ 71 h 285"/>
                  <a:gd name="T48" fmla="*/ 0 w 174"/>
                  <a:gd name="T49" fmla="*/ 89 h 285"/>
                  <a:gd name="T50" fmla="*/ 54 w 174"/>
                  <a:gd name="T51" fmla="*/ 99 h 285"/>
                  <a:gd name="T52" fmla="*/ 56 w 174"/>
                  <a:gd name="T53" fmla="*/ 84 h 285"/>
                  <a:gd name="T54" fmla="*/ 62 w 174"/>
                  <a:gd name="T55" fmla="*/ 70 h 285"/>
                  <a:gd name="T56" fmla="*/ 70 w 174"/>
                  <a:gd name="T57" fmla="*/ 58 h 285"/>
                  <a:gd name="T58" fmla="*/ 85 w 174"/>
                  <a:gd name="T59" fmla="*/ 52 h 285"/>
                  <a:gd name="T60" fmla="*/ 95 w 174"/>
                  <a:gd name="T61" fmla="*/ 52 h 285"/>
                  <a:gd name="T62" fmla="*/ 103 w 174"/>
                  <a:gd name="T63" fmla="*/ 57 h 285"/>
                  <a:gd name="T64" fmla="*/ 108 w 174"/>
                  <a:gd name="T65" fmla="*/ 63 h 285"/>
                  <a:gd name="T66" fmla="*/ 111 w 174"/>
                  <a:gd name="T67" fmla="*/ 71 h 285"/>
                  <a:gd name="T68" fmla="*/ 112 w 174"/>
                  <a:gd name="T69" fmla="*/ 88 h 285"/>
                  <a:gd name="T70" fmla="*/ 109 w 174"/>
                  <a:gd name="T71" fmla="*/ 104 h 285"/>
                  <a:gd name="T72" fmla="*/ 103 w 174"/>
                  <a:gd name="T73" fmla="*/ 123 h 285"/>
                  <a:gd name="T74" fmla="*/ 96 w 174"/>
                  <a:gd name="T75" fmla="*/ 144 h 285"/>
                  <a:gd name="T76" fmla="*/ 90 w 174"/>
                  <a:gd name="T77" fmla="*/ 165 h 285"/>
                  <a:gd name="T78" fmla="*/ 85 w 174"/>
                  <a:gd name="T79" fmla="*/ 190 h 285"/>
                  <a:gd name="T80" fmla="*/ 83 w 174"/>
                  <a:gd name="T81" fmla="*/ 214 h 285"/>
                  <a:gd name="T82" fmla="*/ 86 w 174"/>
                  <a:gd name="T83" fmla="*/ 242 h 285"/>
                  <a:gd name="T84" fmla="*/ 95 w 174"/>
                  <a:gd name="T85" fmla="*/ 285 h 285"/>
                  <a:gd name="T86" fmla="*/ 145 w 174"/>
                  <a:gd name="T87" fmla="*/ 276 h 285"/>
                  <a:gd name="T88" fmla="*/ 140 w 174"/>
                  <a:gd name="T89" fmla="*/ 24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4" h="285">
                    <a:moveTo>
                      <a:pt x="140" y="248"/>
                    </a:moveTo>
                    <a:lnTo>
                      <a:pt x="137" y="216"/>
                    </a:lnTo>
                    <a:lnTo>
                      <a:pt x="140" y="190"/>
                    </a:lnTo>
                    <a:lnTo>
                      <a:pt x="147" y="167"/>
                    </a:lnTo>
                    <a:lnTo>
                      <a:pt x="155" y="146"/>
                    </a:lnTo>
                    <a:lnTo>
                      <a:pt x="164" y="128"/>
                    </a:lnTo>
                    <a:lnTo>
                      <a:pt x="171" y="107"/>
                    </a:lnTo>
                    <a:lnTo>
                      <a:pt x="174" y="84"/>
                    </a:lnTo>
                    <a:lnTo>
                      <a:pt x="173" y="58"/>
                    </a:lnTo>
                    <a:lnTo>
                      <a:pt x="168" y="44"/>
                    </a:lnTo>
                    <a:lnTo>
                      <a:pt x="161" y="31"/>
                    </a:lnTo>
                    <a:lnTo>
                      <a:pt x="151" y="21"/>
                    </a:lnTo>
                    <a:lnTo>
                      <a:pt x="140" y="13"/>
                    </a:lnTo>
                    <a:lnTo>
                      <a:pt x="127" y="7"/>
                    </a:lnTo>
                    <a:lnTo>
                      <a:pt x="112" y="2"/>
                    </a:lnTo>
                    <a:lnTo>
                      <a:pt x="98" y="0"/>
                    </a:lnTo>
                    <a:lnTo>
                      <a:pt x="83" y="2"/>
                    </a:lnTo>
                    <a:lnTo>
                      <a:pt x="65" y="7"/>
                    </a:lnTo>
                    <a:lnTo>
                      <a:pt x="51" y="13"/>
                    </a:lnTo>
                    <a:lnTo>
                      <a:pt x="36" y="21"/>
                    </a:lnTo>
                    <a:lnTo>
                      <a:pt x="25" y="31"/>
                    </a:lnTo>
                    <a:lnTo>
                      <a:pt x="17" y="42"/>
                    </a:lnTo>
                    <a:lnTo>
                      <a:pt x="8" y="57"/>
                    </a:lnTo>
                    <a:lnTo>
                      <a:pt x="4" y="71"/>
                    </a:lnTo>
                    <a:lnTo>
                      <a:pt x="0" y="89"/>
                    </a:lnTo>
                    <a:lnTo>
                      <a:pt x="54" y="99"/>
                    </a:lnTo>
                    <a:lnTo>
                      <a:pt x="56" y="84"/>
                    </a:lnTo>
                    <a:lnTo>
                      <a:pt x="62" y="70"/>
                    </a:lnTo>
                    <a:lnTo>
                      <a:pt x="70" y="58"/>
                    </a:lnTo>
                    <a:lnTo>
                      <a:pt x="85" y="52"/>
                    </a:lnTo>
                    <a:lnTo>
                      <a:pt x="95" y="52"/>
                    </a:lnTo>
                    <a:lnTo>
                      <a:pt x="103" y="57"/>
                    </a:lnTo>
                    <a:lnTo>
                      <a:pt x="108" y="63"/>
                    </a:lnTo>
                    <a:lnTo>
                      <a:pt x="111" y="71"/>
                    </a:lnTo>
                    <a:lnTo>
                      <a:pt x="112" y="88"/>
                    </a:lnTo>
                    <a:lnTo>
                      <a:pt x="109" y="104"/>
                    </a:lnTo>
                    <a:lnTo>
                      <a:pt x="103" y="123"/>
                    </a:lnTo>
                    <a:lnTo>
                      <a:pt x="96" y="144"/>
                    </a:lnTo>
                    <a:lnTo>
                      <a:pt x="90" y="165"/>
                    </a:lnTo>
                    <a:lnTo>
                      <a:pt x="85" y="190"/>
                    </a:lnTo>
                    <a:lnTo>
                      <a:pt x="83" y="214"/>
                    </a:lnTo>
                    <a:lnTo>
                      <a:pt x="86" y="242"/>
                    </a:lnTo>
                    <a:lnTo>
                      <a:pt x="95" y="285"/>
                    </a:lnTo>
                    <a:lnTo>
                      <a:pt x="145" y="276"/>
                    </a:lnTo>
                    <a:lnTo>
                      <a:pt x="140" y="24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5" name="Freeform 29"/>
              <p:cNvSpPr>
                <a:spLocks/>
              </p:cNvSpPr>
              <p:nvPr/>
            </p:nvSpPr>
            <p:spPr bwMode="auto">
              <a:xfrm>
                <a:off x="5126" y="1372"/>
                <a:ext cx="37" cy="36"/>
              </a:xfrm>
              <a:custGeom>
                <a:avLst/>
                <a:gdLst>
                  <a:gd name="T0" fmla="*/ 0 w 75"/>
                  <a:gd name="T1" fmla="*/ 11 h 73"/>
                  <a:gd name="T2" fmla="*/ 12 w 75"/>
                  <a:gd name="T3" fmla="*/ 73 h 73"/>
                  <a:gd name="T4" fmla="*/ 75 w 75"/>
                  <a:gd name="T5" fmla="*/ 61 h 73"/>
                  <a:gd name="T6" fmla="*/ 64 w 75"/>
                  <a:gd name="T7" fmla="*/ 0 h 73"/>
                  <a:gd name="T8" fmla="*/ 0 w 75"/>
                  <a:gd name="T9" fmla="*/ 1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3">
                    <a:moveTo>
                      <a:pt x="0" y="11"/>
                    </a:moveTo>
                    <a:lnTo>
                      <a:pt x="12" y="73"/>
                    </a:lnTo>
                    <a:lnTo>
                      <a:pt x="75" y="61"/>
                    </a:lnTo>
                    <a:lnTo>
                      <a:pt x="6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5566" name="Group 30"/>
          <p:cNvGrpSpPr>
            <a:grpSpLocks/>
          </p:cNvGrpSpPr>
          <p:nvPr/>
        </p:nvGrpSpPr>
        <p:grpSpPr bwMode="auto">
          <a:xfrm>
            <a:off x="5181600" y="1151335"/>
            <a:ext cx="1878013" cy="1591865"/>
            <a:chOff x="3264" y="967"/>
            <a:chExt cx="1183" cy="1337"/>
          </a:xfrm>
        </p:grpSpPr>
        <p:sp>
          <p:nvSpPr>
            <p:cNvPr id="65567" name="Line 31"/>
            <p:cNvSpPr>
              <a:spLocks noChangeShapeType="1"/>
            </p:cNvSpPr>
            <p:nvPr/>
          </p:nvSpPr>
          <p:spPr bwMode="auto">
            <a:xfrm flipV="1">
              <a:off x="3264" y="1680"/>
              <a:ext cx="48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5568" name="Group 32"/>
            <p:cNvGrpSpPr>
              <a:grpSpLocks/>
            </p:cNvGrpSpPr>
            <p:nvPr/>
          </p:nvGrpSpPr>
          <p:grpSpPr bwMode="auto">
            <a:xfrm>
              <a:off x="3696" y="1211"/>
              <a:ext cx="751" cy="805"/>
              <a:chOff x="3613" y="2448"/>
              <a:chExt cx="751" cy="805"/>
            </a:xfrm>
          </p:grpSpPr>
          <p:pic>
            <p:nvPicPr>
              <p:cNvPr id="65569" name="Picture 33" descr="aiifufu0[1]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3" y="2448"/>
                <a:ext cx="751" cy="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570" name="Text Box 34"/>
              <p:cNvSpPr txBox="1">
                <a:spLocks noChangeArrowheads="1"/>
              </p:cNvSpPr>
              <p:nvPr/>
            </p:nvSpPr>
            <p:spPr bwMode="auto">
              <a:xfrm>
                <a:off x="3742" y="2534"/>
                <a:ext cx="449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Arial" charset="0"/>
                  </a:rPr>
                  <a:t>msg</a:t>
                </a:r>
              </a:p>
            </p:txBody>
          </p:sp>
          <p:sp>
            <p:nvSpPr>
              <p:cNvPr id="65571" name="Text Box 35"/>
              <p:cNvSpPr txBox="1">
                <a:spLocks noChangeArrowheads="1"/>
              </p:cNvSpPr>
              <p:nvPr/>
            </p:nvSpPr>
            <p:spPr bwMode="auto">
              <a:xfrm>
                <a:off x="3887" y="2870"/>
                <a:ext cx="350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Arial" charset="0"/>
                  </a:rPr>
                  <a:t>sig</a:t>
                </a:r>
              </a:p>
            </p:txBody>
          </p:sp>
        </p:grpSp>
        <p:sp>
          <p:nvSpPr>
            <p:cNvPr id="65572" name="Text Box 36"/>
            <p:cNvSpPr txBox="1">
              <a:spLocks noChangeArrowheads="1"/>
            </p:cNvSpPr>
            <p:nvPr/>
          </p:nvSpPr>
          <p:spPr bwMode="auto">
            <a:xfrm>
              <a:off x="3971" y="967"/>
              <a:ext cx="11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2000" b="1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39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220D9-2F7A-614E-9B1C-51A935E12DDA}" type="slidenum">
              <a:rPr lang="en-US"/>
              <a:pPr/>
              <a:t>46</a:t>
            </a:fld>
            <a:endParaRPr lang="en-US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Security Certificate Program</a:t>
            </a:r>
          </a:p>
          <a:p>
            <a:r>
              <a:rPr lang="en-US" sz="1000"/>
              <a:t>Copyright 2007 Stanford University</a:t>
            </a:r>
          </a:p>
        </p:txBody>
      </p:sp>
      <p:sp>
        <p:nvSpPr>
          <p:cNvPr id="66605" name="Rectangle 45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7650"/>
            <a:ext cx="8229600" cy="857250"/>
          </a:xfrm>
        </p:spPr>
        <p:txBody>
          <a:bodyPr/>
          <a:lstStyle/>
          <a:p>
            <a:r>
              <a:rPr lang="en-US" sz="2400" dirty="0"/>
              <a:t>Example:   Vehicle Safety Comm.  (VSC)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7526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1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2766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2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6482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3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61722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4</a:t>
            </a:r>
          </a:p>
        </p:txBody>
      </p:sp>
      <p:grpSp>
        <p:nvGrpSpPr>
          <p:cNvPr id="66567" name="Group 7"/>
          <p:cNvGrpSpPr>
            <a:grpSpLocks/>
          </p:cNvGrpSpPr>
          <p:nvPr/>
        </p:nvGrpSpPr>
        <p:grpSpPr bwMode="auto">
          <a:xfrm>
            <a:off x="1524000" y="800100"/>
            <a:ext cx="1447800" cy="1166812"/>
            <a:chOff x="960" y="912"/>
            <a:chExt cx="912" cy="980"/>
          </a:xfrm>
        </p:grpSpPr>
        <p:sp>
          <p:nvSpPr>
            <p:cNvPr id="66568" name="Text Box 8"/>
            <p:cNvSpPr txBox="1">
              <a:spLocks noChangeArrowheads="1"/>
            </p:cNvSpPr>
            <p:nvPr/>
          </p:nvSpPr>
          <p:spPr bwMode="auto">
            <a:xfrm>
              <a:off x="960" y="1453"/>
              <a:ext cx="912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>
                  <a:solidFill>
                    <a:srgbClr val="FF0000"/>
                  </a:solidFill>
                  <a:latin typeface="Tahoma" charset="0"/>
                </a:rPr>
                <a:t>brake</a:t>
              </a:r>
            </a:p>
          </p:txBody>
        </p:sp>
        <p:sp>
          <p:nvSpPr>
            <p:cNvPr id="66569" name="Line 9"/>
            <p:cNvSpPr>
              <a:spLocks noChangeShapeType="1"/>
            </p:cNvSpPr>
            <p:nvPr/>
          </p:nvSpPr>
          <p:spPr bwMode="auto">
            <a:xfrm>
              <a:off x="960" y="912"/>
              <a:ext cx="816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0" name="Line 10"/>
            <p:cNvSpPr>
              <a:spLocks noChangeShapeType="1"/>
            </p:cNvSpPr>
            <p:nvPr/>
          </p:nvSpPr>
          <p:spPr bwMode="auto">
            <a:xfrm flipH="1">
              <a:off x="1008" y="960"/>
              <a:ext cx="816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71" name="Group 11"/>
          <p:cNvGrpSpPr>
            <a:grpSpLocks/>
          </p:cNvGrpSpPr>
          <p:nvPr/>
        </p:nvGrpSpPr>
        <p:grpSpPr bwMode="auto">
          <a:xfrm>
            <a:off x="2514600" y="857250"/>
            <a:ext cx="4876800" cy="685800"/>
            <a:chOff x="1344" y="2832"/>
            <a:chExt cx="3072" cy="576"/>
          </a:xfrm>
        </p:grpSpPr>
        <p:sp>
          <p:nvSpPr>
            <p:cNvPr id="66572" name="Arc 12"/>
            <p:cNvSpPr>
              <a:spLocks/>
            </p:cNvSpPr>
            <p:nvPr/>
          </p:nvSpPr>
          <p:spPr bwMode="auto">
            <a:xfrm>
              <a:off x="1344" y="3022"/>
              <a:ext cx="145" cy="242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3" name="Arc 13"/>
            <p:cNvSpPr>
              <a:spLocks/>
            </p:cNvSpPr>
            <p:nvPr/>
          </p:nvSpPr>
          <p:spPr bwMode="auto">
            <a:xfrm>
              <a:off x="1680" y="2976"/>
              <a:ext cx="193" cy="33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4" name="Arc 14"/>
            <p:cNvSpPr>
              <a:spLocks/>
            </p:cNvSpPr>
            <p:nvPr/>
          </p:nvSpPr>
          <p:spPr bwMode="auto">
            <a:xfrm>
              <a:off x="2208" y="2880"/>
              <a:ext cx="240" cy="480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Arc 15"/>
            <p:cNvSpPr>
              <a:spLocks/>
            </p:cNvSpPr>
            <p:nvPr/>
          </p:nvSpPr>
          <p:spPr bwMode="auto">
            <a:xfrm>
              <a:off x="1440" y="3024"/>
              <a:ext cx="145" cy="242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Arc 16"/>
            <p:cNvSpPr>
              <a:spLocks/>
            </p:cNvSpPr>
            <p:nvPr/>
          </p:nvSpPr>
          <p:spPr bwMode="auto">
            <a:xfrm>
              <a:off x="1583" y="3024"/>
              <a:ext cx="145" cy="242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7" name="Arc 17"/>
            <p:cNvSpPr>
              <a:spLocks/>
            </p:cNvSpPr>
            <p:nvPr/>
          </p:nvSpPr>
          <p:spPr bwMode="auto">
            <a:xfrm>
              <a:off x="1871" y="2976"/>
              <a:ext cx="193" cy="33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Arc 18"/>
            <p:cNvSpPr>
              <a:spLocks/>
            </p:cNvSpPr>
            <p:nvPr/>
          </p:nvSpPr>
          <p:spPr bwMode="auto">
            <a:xfrm>
              <a:off x="2063" y="2976"/>
              <a:ext cx="193" cy="33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Arc 19"/>
            <p:cNvSpPr>
              <a:spLocks/>
            </p:cNvSpPr>
            <p:nvPr/>
          </p:nvSpPr>
          <p:spPr bwMode="auto">
            <a:xfrm>
              <a:off x="2448" y="2880"/>
              <a:ext cx="240" cy="480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0" name="Arc 20"/>
            <p:cNvSpPr>
              <a:spLocks/>
            </p:cNvSpPr>
            <p:nvPr/>
          </p:nvSpPr>
          <p:spPr bwMode="auto">
            <a:xfrm>
              <a:off x="2736" y="2880"/>
              <a:ext cx="240" cy="480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1" name="Arc 21"/>
            <p:cNvSpPr>
              <a:spLocks/>
            </p:cNvSpPr>
            <p:nvPr/>
          </p:nvSpPr>
          <p:spPr bwMode="auto">
            <a:xfrm>
              <a:off x="3072" y="2832"/>
              <a:ext cx="240" cy="528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2" name="Arc 22"/>
            <p:cNvSpPr>
              <a:spLocks/>
            </p:cNvSpPr>
            <p:nvPr/>
          </p:nvSpPr>
          <p:spPr bwMode="auto">
            <a:xfrm>
              <a:off x="3360" y="2832"/>
              <a:ext cx="288" cy="57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3" name="Arc 23"/>
            <p:cNvSpPr>
              <a:spLocks/>
            </p:cNvSpPr>
            <p:nvPr/>
          </p:nvSpPr>
          <p:spPr bwMode="auto">
            <a:xfrm>
              <a:off x="3744" y="2832"/>
              <a:ext cx="288" cy="57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4" name="Arc 24"/>
            <p:cNvSpPr>
              <a:spLocks/>
            </p:cNvSpPr>
            <p:nvPr/>
          </p:nvSpPr>
          <p:spPr bwMode="auto">
            <a:xfrm>
              <a:off x="4128" y="2832"/>
              <a:ext cx="288" cy="57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412178" y="1053704"/>
            <a:ext cx="380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1.</a:t>
            </a: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420115" y="2453879"/>
            <a:ext cx="380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2.</a:t>
            </a:r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1905000" y="2428875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</a:t>
            </a:r>
          </a:p>
        </p:txBody>
      </p:sp>
      <p:sp>
        <p:nvSpPr>
          <p:cNvPr id="66588" name="Line 28"/>
          <p:cNvSpPr>
            <a:spLocks noChangeShapeType="1"/>
          </p:cNvSpPr>
          <p:nvPr/>
        </p:nvSpPr>
        <p:spPr bwMode="auto">
          <a:xfrm flipH="1">
            <a:off x="1295400" y="1885950"/>
            <a:ext cx="678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589" name="Group 29"/>
          <p:cNvGrpSpPr>
            <a:grpSpLocks/>
          </p:cNvGrpSpPr>
          <p:nvPr/>
        </p:nvGrpSpPr>
        <p:grpSpPr bwMode="auto">
          <a:xfrm>
            <a:off x="3048000" y="2000250"/>
            <a:ext cx="5867400" cy="885825"/>
            <a:chOff x="1920" y="2040"/>
            <a:chExt cx="3696" cy="744"/>
          </a:xfrm>
        </p:grpSpPr>
        <p:sp>
          <p:nvSpPr>
            <p:cNvPr id="66590" name="Rectangle 30"/>
            <p:cNvSpPr>
              <a:spLocks noChangeArrowheads="1"/>
            </p:cNvSpPr>
            <p:nvPr/>
          </p:nvSpPr>
          <p:spPr bwMode="auto">
            <a:xfrm>
              <a:off x="3600" y="2400"/>
              <a:ext cx="1056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charset="0"/>
                </a:rPr>
                <a:t>Ambulance</a:t>
              </a:r>
            </a:p>
          </p:txBody>
        </p:sp>
        <p:grpSp>
          <p:nvGrpSpPr>
            <p:cNvPr id="66591" name="Group 31"/>
            <p:cNvGrpSpPr>
              <a:grpSpLocks/>
            </p:cNvGrpSpPr>
            <p:nvPr/>
          </p:nvGrpSpPr>
          <p:grpSpPr bwMode="auto">
            <a:xfrm>
              <a:off x="1920" y="2304"/>
              <a:ext cx="1632" cy="480"/>
              <a:chOff x="2064" y="2304"/>
              <a:chExt cx="1632" cy="480"/>
            </a:xfrm>
          </p:grpSpPr>
          <p:sp>
            <p:nvSpPr>
              <p:cNvPr id="66592" name="Arc 32"/>
              <p:cNvSpPr>
                <a:spLocks/>
              </p:cNvSpPr>
              <p:nvPr/>
            </p:nvSpPr>
            <p:spPr bwMode="auto">
              <a:xfrm flipH="1">
                <a:off x="3551" y="2446"/>
                <a:ext cx="145" cy="242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3" name="Arc 33"/>
              <p:cNvSpPr>
                <a:spLocks/>
              </p:cNvSpPr>
              <p:nvPr/>
            </p:nvSpPr>
            <p:spPr bwMode="auto">
              <a:xfrm flipH="1">
                <a:off x="3167" y="2400"/>
                <a:ext cx="193" cy="336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4" name="Arc 34"/>
              <p:cNvSpPr>
                <a:spLocks/>
              </p:cNvSpPr>
              <p:nvPr/>
            </p:nvSpPr>
            <p:spPr bwMode="auto">
              <a:xfrm flipH="1">
                <a:off x="2592" y="2304"/>
                <a:ext cx="240" cy="480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5" name="Arc 35"/>
              <p:cNvSpPr>
                <a:spLocks/>
              </p:cNvSpPr>
              <p:nvPr/>
            </p:nvSpPr>
            <p:spPr bwMode="auto">
              <a:xfrm flipH="1">
                <a:off x="3455" y="2448"/>
                <a:ext cx="145" cy="242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6" name="Arc 36"/>
              <p:cNvSpPr>
                <a:spLocks/>
              </p:cNvSpPr>
              <p:nvPr/>
            </p:nvSpPr>
            <p:spPr bwMode="auto">
              <a:xfrm flipH="1">
                <a:off x="3312" y="2448"/>
                <a:ext cx="145" cy="242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7" name="Arc 37"/>
              <p:cNvSpPr>
                <a:spLocks/>
              </p:cNvSpPr>
              <p:nvPr/>
            </p:nvSpPr>
            <p:spPr bwMode="auto">
              <a:xfrm flipH="1">
                <a:off x="2976" y="2400"/>
                <a:ext cx="193" cy="336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8" name="Arc 38"/>
              <p:cNvSpPr>
                <a:spLocks/>
              </p:cNvSpPr>
              <p:nvPr/>
            </p:nvSpPr>
            <p:spPr bwMode="auto">
              <a:xfrm flipH="1">
                <a:off x="2784" y="2400"/>
                <a:ext cx="193" cy="336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9" name="Arc 39"/>
              <p:cNvSpPr>
                <a:spLocks/>
              </p:cNvSpPr>
              <p:nvPr/>
            </p:nvSpPr>
            <p:spPr bwMode="auto">
              <a:xfrm flipH="1">
                <a:off x="2352" y="2304"/>
                <a:ext cx="240" cy="480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0" name="Arc 40"/>
              <p:cNvSpPr>
                <a:spLocks/>
              </p:cNvSpPr>
              <p:nvPr/>
            </p:nvSpPr>
            <p:spPr bwMode="auto">
              <a:xfrm flipH="1">
                <a:off x="2064" y="2304"/>
                <a:ext cx="240" cy="480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601" name="AutoShape 41"/>
            <p:cNvSpPr>
              <a:spLocks/>
            </p:cNvSpPr>
            <p:nvPr/>
          </p:nvSpPr>
          <p:spPr bwMode="auto">
            <a:xfrm>
              <a:off x="4800" y="2040"/>
              <a:ext cx="816" cy="480"/>
            </a:xfrm>
            <a:prstGeom prst="borderCallout2">
              <a:avLst>
                <a:gd name="adj1" fmla="val 18750"/>
                <a:gd name="adj2" fmla="val -5884"/>
                <a:gd name="adj3" fmla="val 18750"/>
                <a:gd name="adj4" fmla="val -26102"/>
                <a:gd name="adj5" fmla="val 75972"/>
                <a:gd name="adj6" fmla="val -4706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FF0000"/>
                  </a:solidFill>
                  <a:latin typeface="Tahoma" charset="0"/>
                </a:rPr>
                <a:t>out of my way !!</a:t>
              </a:r>
            </a:p>
          </p:txBody>
        </p:sp>
      </p:grpSp>
      <p:sp>
        <p:nvSpPr>
          <p:cNvPr id="66602" name="Line 42"/>
          <p:cNvSpPr>
            <a:spLocks noChangeShapeType="1"/>
          </p:cNvSpPr>
          <p:nvPr/>
        </p:nvSpPr>
        <p:spPr bwMode="auto">
          <a:xfrm>
            <a:off x="0" y="302895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3" name="Text Box 43"/>
          <p:cNvSpPr txBox="1">
            <a:spLocks noChangeArrowheads="1"/>
          </p:cNvSpPr>
          <p:nvPr/>
        </p:nvSpPr>
        <p:spPr bwMode="auto">
          <a:xfrm>
            <a:off x="381001" y="3220277"/>
            <a:ext cx="8245475" cy="133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</a:pPr>
            <a:r>
              <a:rPr lang="en-US" dirty="0">
                <a:latin typeface="Tahoma" charset="0"/>
              </a:rPr>
              <a:t> </a:t>
            </a:r>
            <a:r>
              <a:rPr lang="en-US" dirty="0">
                <a:latin typeface="Arial" charset="0"/>
              </a:rPr>
              <a:t>Require authenticated (signed) messages from cars.</a:t>
            </a:r>
          </a:p>
          <a:p>
            <a:pPr lvl="1">
              <a:spcBef>
                <a:spcPct val="30000"/>
              </a:spcBef>
              <a:buClr>
                <a:schemeClr val="accent1"/>
              </a:buClr>
              <a:buFont typeface="Symbol" charset="0"/>
              <a:buChar char="-"/>
            </a:pPr>
            <a:r>
              <a:rPr lang="en-US" dirty="0">
                <a:latin typeface="Arial" charset="0"/>
              </a:rPr>
              <a:t>  Prevent impersonation and </a:t>
            </a:r>
            <a:r>
              <a:rPr lang="en-US" dirty="0" err="1">
                <a:latin typeface="Arial" charset="0"/>
              </a:rPr>
              <a:t>DoS</a:t>
            </a:r>
            <a:r>
              <a:rPr lang="en-US" dirty="0">
                <a:latin typeface="Arial" charset="0"/>
              </a:rPr>
              <a:t> on traffic system.</a:t>
            </a:r>
          </a:p>
          <a:p>
            <a:pPr>
              <a:spcBef>
                <a:spcPct val="40000"/>
              </a:spcBef>
              <a:buClr>
                <a:schemeClr val="accent1"/>
              </a:buClr>
            </a:pPr>
            <a:r>
              <a:rPr lang="en-US" u="sng" dirty="0">
                <a:latin typeface="Arial" charset="0"/>
              </a:rPr>
              <a:t>Privacy problem</a:t>
            </a:r>
            <a:r>
              <a:rPr lang="en-US" dirty="0">
                <a:latin typeface="Arial" charset="0"/>
              </a:rPr>
              <a:t>:   cars broadcasting </a:t>
            </a:r>
            <a:r>
              <a:rPr lang="en-US" u="sng" dirty="0">
                <a:latin typeface="Arial" charset="0"/>
              </a:rPr>
              <a:t>signed</a:t>
            </a:r>
            <a:r>
              <a:rPr lang="en-US" dirty="0">
                <a:latin typeface="Arial" charset="0"/>
              </a:rPr>
              <a:t> 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dirty="0">
                <a:latin typeface="Arial" charset="0"/>
              </a:rPr>
              <a:t>).</a:t>
            </a:r>
          </a:p>
        </p:txBody>
      </p:sp>
      <p:sp>
        <p:nvSpPr>
          <p:cNvPr id="66604" name="Text Box 44"/>
          <p:cNvSpPr txBox="1">
            <a:spLocks noChangeArrowheads="1"/>
          </p:cNvSpPr>
          <p:nvPr/>
        </p:nvSpPr>
        <p:spPr bwMode="auto">
          <a:xfrm>
            <a:off x="381000" y="4629150"/>
            <a:ext cx="54900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Clr>
                <a:schemeClr val="bg2"/>
              </a:buClr>
            </a:pPr>
            <a:r>
              <a:rPr lang="en-US" dirty="0">
                <a:latin typeface="Arial" charset="0"/>
              </a:rPr>
              <a:t>Clean solution:  group sigs.   Group = set of all cars. </a:t>
            </a:r>
            <a:endParaRPr lang="en-US" dirty="0">
              <a:latin typeface="Arial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0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crypto concepts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610600" cy="3867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Symmetric cryptography:   </a:t>
            </a:r>
          </a:p>
          <a:p>
            <a:pPr marL="0" indent="0">
              <a:buNone/>
            </a:pPr>
            <a:r>
              <a:rPr lang="en-US" dirty="0"/>
              <a:t>	Authenticated Encryption (AE) and message integrity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Public-key cryptography:</a:t>
            </a:r>
          </a:p>
          <a:p>
            <a:pPr marL="0" indent="0">
              <a:buNone/>
            </a:pPr>
            <a:r>
              <a:rPr lang="en-US" dirty="0"/>
              <a:t>	Public-key encryption,  digital signatures,  key exchange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Certificates:   bind a public key to an identity using a CA</a:t>
            </a:r>
          </a:p>
          <a:p>
            <a:pPr lvl="1"/>
            <a:r>
              <a:rPr lang="en-US" dirty="0"/>
              <a:t>Used in TLS to identify server (and possibly client)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Modern crypto: </a:t>
            </a:r>
            <a:r>
              <a:rPr lang="en-US" b="0" dirty="0"/>
              <a:t> </a:t>
            </a:r>
            <a:r>
              <a:rPr lang="en-US" dirty="0"/>
              <a:t>goes far beyond basic encryption and signatures</a:t>
            </a:r>
          </a:p>
        </p:txBody>
      </p:sp>
    </p:spTree>
    <p:extLst>
      <p:ext uri="{BB962C8B-B14F-4D97-AF65-F5344CB8AC3E}">
        <p14:creationId xmlns:p14="http://schemas.microsoft.com/office/powerpoint/2010/main" val="871508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Goal 2:   protected files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276600" y="2082403"/>
            <a:ext cx="2057400" cy="20895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582194" y="1682261"/>
            <a:ext cx="19796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File system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733800" y="2343150"/>
            <a:ext cx="10668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+mn-lt"/>
              </a:rPr>
              <a:t>File 1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733800" y="3371850"/>
            <a:ext cx="10668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+mn-lt"/>
              </a:rPr>
              <a:t>File 2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1752600" y="268605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838200" y="2495550"/>
            <a:ext cx="85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Alice</a:t>
            </a: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4800600" y="268605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315200" y="2495550"/>
            <a:ext cx="85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latin typeface="+mn-lt"/>
              </a:rPr>
              <a:t>Alice</a:t>
            </a:r>
          </a:p>
        </p:txBody>
      </p:sp>
      <p:sp>
        <p:nvSpPr>
          <p:cNvPr id="47116" name="AutoShape 12"/>
          <p:cNvSpPr>
            <a:spLocks/>
          </p:cNvSpPr>
          <p:nvPr/>
        </p:nvSpPr>
        <p:spPr bwMode="auto">
          <a:xfrm>
            <a:off x="5715000" y="3053954"/>
            <a:ext cx="2971800" cy="714375"/>
          </a:xfrm>
          <a:prstGeom prst="borderCallout2">
            <a:avLst>
              <a:gd name="adj1" fmla="val 12000"/>
              <a:gd name="adj2" fmla="val -2940"/>
              <a:gd name="adj3" fmla="val 12000"/>
              <a:gd name="adj4" fmla="val -24569"/>
              <a:gd name="adj5" fmla="val -26500"/>
              <a:gd name="adj6" fmla="val -34741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000">
                <a:latin typeface="+mn-lt"/>
              </a:rPr>
              <a:t>No eavesdropping</a:t>
            </a:r>
          </a:p>
          <a:p>
            <a:pPr>
              <a:defRPr/>
            </a:pPr>
            <a:r>
              <a:rPr lang="en-US" sz="2000">
                <a:latin typeface="+mn-lt"/>
              </a:rPr>
              <a:t>No tampering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D3059-2B54-7B4C-8F39-C518E0C728D9}"/>
              </a:ext>
            </a:extLst>
          </p:cNvPr>
          <p:cNvSpPr txBox="1"/>
          <p:nvPr/>
        </p:nvSpPr>
        <p:spPr>
          <a:xfrm>
            <a:off x="6001473" y="717343"/>
            <a:ext cx="3142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(protecting data at rest)</a:t>
            </a:r>
          </a:p>
        </p:txBody>
      </p:sp>
    </p:spTree>
    <p:extLst>
      <p:ext uri="{BB962C8B-B14F-4D97-AF65-F5344CB8AC3E}">
        <p14:creationId xmlns:p14="http://schemas.microsoft.com/office/powerpoint/2010/main" val="176839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Building block:   symmetric cipher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7750"/>
            <a:ext cx="8178800" cy="394335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buNone/>
              <a:defRPr/>
            </a:pPr>
            <a:r>
              <a:rPr lang="en-US" sz="2600" dirty="0"/>
              <a:t>E, D:  cipher       </a:t>
            </a:r>
            <a:r>
              <a:rPr lang="en-US" sz="2600" dirty="0">
                <a:solidFill>
                  <a:schemeClr val="tx2"/>
                </a:solidFill>
              </a:rPr>
              <a:t>k:  secret key (e.g. 128 bits)</a:t>
            </a:r>
          </a:p>
          <a:p>
            <a:pPr marL="0" indent="0" eaLnBrk="1" hangingPunct="1">
              <a:buNone/>
              <a:defRPr/>
            </a:pPr>
            <a:r>
              <a:rPr lang="en-US" sz="2600" dirty="0"/>
              <a:t>m, c:  plaintext,  ciphertext            n:  nonce </a:t>
            </a:r>
            <a:r>
              <a:rPr lang="en-US" sz="2200" dirty="0"/>
              <a:t>(non-repeating)</a:t>
            </a:r>
            <a:endParaRPr lang="en-US" sz="1900" b="0" dirty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ts val="3000"/>
              </a:spcBef>
              <a:buNone/>
              <a:defRPr/>
            </a:pPr>
            <a:r>
              <a:rPr lang="en-US" sz="2600" dirty="0"/>
              <a:t>Encryption algorithm is </a:t>
            </a:r>
            <a:r>
              <a:rPr lang="en-US" sz="2600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publicly known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600" dirty="0"/>
              <a:t>	⇒   never use a proprietary cipher		</a:t>
            </a:r>
            <a:r>
              <a:rPr lang="en-US" sz="3600" dirty="0"/>
              <a:t>	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248776" y="1085850"/>
            <a:ext cx="656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Alice</a:t>
            </a: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1219200" y="1460897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E</a:t>
            </a:r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304800" y="1803797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305608" y="1445419"/>
            <a:ext cx="649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m, n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67927" y="1483519"/>
            <a:ext cx="1342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E(k,m,n)=c</a:t>
            </a:r>
          </a:p>
        </p:txBody>
      </p:sp>
      <p:pic>
        <p:nvPicPr>
          <p:cNvPr id="8203" name="Picture 11" descr="j00893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951" y="1346598"/>
            <a:ext cx="1223963" cy="81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571414" y="1102519"/>
            <a:ext cx="5747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Bob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6445250" y="1477566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5715000" y="1820466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798377" y="1460897"/>
            <a:ext cx="56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c, n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7207250" y="1820466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480452" y="1445419"/>
            <a:ext cx="1369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D(k,c,n)=m</a:t>
            </a:r>
          </a:p>
        </p:txBody>
      </p:sp>
      <p:cxnSp>
        <p:nvCxnSpPr>
          <p:cNvPr id="8210" name="Straight Arrow Connector 20"/>
          <p:cNvCxnSpPr>
            <a:cxnSpLocks noChangeShapeType="1"/>
            <a:endCxn id="8199" idx="2"/>
          </p:cNvCxnSpPr>
          <p:nvPr/>
        </p:nvCxnSpPr>
        <p:spPr bwMode="auto">
          <a:xfrm rot="5400000" flipH="1" flipV="1">
            <a:off x="1472804" y="2272507"/>
            <a:ext cx="254794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11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6731992" y="2297708"/>
            <a:ext cx="253604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TextBox 22"/>
          <p:cNvSpPr txBox="1"/>
          <p:nvPr/>
        </p:nvSpPr>
        <p:spPr>
          <a:xfrm>
            <a:off x="1414464" y="2343151"/>
            <a:ext cx="2896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72263" y="2339578"/>
            <a:ext cx="2896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k</a:t>
            </a:r>
          </a:p>
        </p:txBody>
      </p:sp>
      <p:cxnSp>
        <p:nvCxnSpPr>
          <p:cNvPr id="8214" name="Straight Arrow Connector 27"/>
          <p:cNvCxnSpPr>
            <a:cxnSpLocks noChangeShapeType="1"/>
          </p:cNvCxnSpPr>
          <p:nvPr/>
        </p:nvCxnSpPr>
        <p:spPr bwMode="auto">
          <a:xfrm>
            <a:off x="1981200" y="1828800"/>
            <a:ext cx="2057400" cy="119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" name="TextBox 38"/>
          <p:cNvSpPr txBox="1"/>
          <p:nvPr/>
        </p:nvSpPr>
        <p:spPr>
          <a:xfrm>
            <a:off x="4127500" y="869950"/>
            <a:ext cx="761409" cy="369332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+mn-lt"/>
              </a:rPr>
              <a:t>nonce</a:t>
            </a:r>
          </a:p>
        </p:txBody>
      </p:sp>
      <p:sp>
        <p:nvSpPr>
          <p:cNvPr id="8216" name="Freeform 39"/>
          <p:cNvSpPr>
            <a:spLocks noChangeArrowheads="1"/>
          </p:cNvSpPr>
          <p:nvPr/>
        </p:nvSpPr>
        <p:spPr bwMode="auto">
          <a:xfrm>
            <a:off x="3141663" y="1128713"/>
            <a:ext cx="914400" cy="475060"/>
          </a:xfrm>
          <a:custGeom>
            <a:avLst/>
            <a:gdLst>
              <a:gd name="T0" fmla="*/ 914400 w 914400"/>
              <a:gd name="T1" fmla="*/ 0 h 634181"/>
              <a:gd name="T2" fmla="*/ 324465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8217" name="Freeform 40"/>
          <p:cNvSpPr>
            <a:spLocks noChangeArrowheads="1"/>
          </p:cNvSpPr>
          <p:nvPr/>
        </p:nvSpPr>
        <p:spPr bwMode="auto">
          <a:xfrm flipH="1">
            <a:off x="5029200" y="1085850"/>
            <a:ext cx="1143000" cy="475060"/>
          </a:xfrm>
          <a:custGeom>
            <a:avLst/>
            <a:gdLst>
              <a:gd name="T0" fmla="*/ 2232423 w 914400"/>
              <a:gd name="T1" fmla="*/ 0 h 634181"/>
              <a:gd name="T2" fmla="*/ 792150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0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Use Cases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952500"/>
            <a:ext cx="8686800" cy="40576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b="1" u="sng" dirty="0"/>
              <a:t>Single use key</a:t>
            </a:r>
            <a:r>
              <a:rPr lang="en-US" dirty="0"/>
              <a:t>:</a:t>
            </a:r>
            <a:r>
              <a:rPr lang="en-US" sz="2000" b="0" dirty="0"/>
              <a:t>    (one time key)</a:t>
            </a:r>
            <a:endParaRPr lang="en-US" b="0" dirty="0"/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Key is only used to encrypt one message</a:t>
            </a:r>
          </a:p>
          <a:p>
            <a:pPr lvl="2" indent="0" eaLnBrk="1" hangingPunct="1">
              <a:buFontTx/>
              <a:buChar char="•"/>
            </a:pPr>
            <a:r>
              <a:rPr lang="en-US" dirty="0"/>
              <a:t>    </a:t>
            </a:r>
            <a:r>
              <a:rPr lang="en-US" b="0" dirty="0"/>
              <a:t>encrypted email:     new key generated for every email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No need for nonce    </a:t>
            </a:r>
            <a:r>
              <a:rPr lang="en-US" sz="1800" dirty="0"/>
              <a:t>(set to 0)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b="1" u="sng" dirty="0"/>
              <a:t>Multi use key</a:t>
            </a:r>
            <a:r>
              <a:rPr lang="en-US" dirty="0"/>
              <a:t>:   (many time key)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Key used to encrypt multiple messages</a:t>
            </a:r>
          </a:p>
          <a:p>
            <a:pPr lvl="2" indent="0" eaLnBrk="1" hangingPunct="1">
              <a:buFontTx/>
              <a:buChar char="•"/>
            </a:pPr>
            <a:r>
              <a:rPr lang="en-US" dirty="0"/>
              <a:t>   </a:t>
            </a:r>
            <a:r>
              <a:rPr lang="en-US" b="0" dirty="0"/>
              <a:t>TLS:    same key used to encrypt many packets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Use either a </a:t>
            </a:r>
            <a:r>
              <a:rPr lang="en-US" i="1" dirty="0"/>
              <a:t>unique</a:t>
            </a:r>
            <a:r>
              <a:rPr lang="en-US" dirty="0"/>
              <a:t> nonce or a </a:t>
            </a:r>
            <a:r>
              <a:rPr lang="en-US" i="1" dirty="0"/>
              <a:t>random</a:t>
            </a:r>
            <a:r>
              <a:rPr lang="en-US" dirty="0"/>
              <a:t> nonce</a:t>
            </a:r>
          </a:p>
        </p:txBody>
      </p:sp>
    </p:spTree>
    <p:extLst>
      <p:ext uri="{BB962C8B-B14F-4D97-AF65-F5344CB8AC3E}">
        <p14:creationId xmlns:p14="http://schemas.microsoft.com/office/powerpoint/2010/main" val="302576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First example: One Time Pad   </a:t>
            </a:r>
            <a:r>
              <a:rPr lang="en-US" sz="2000" b="0"/>
              <a:t>(single use key)</a:t>
            </a:r>
            <a:endParaRPr lang="en-US" b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178800" cy="3962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dirty="0" err="1"/>
              <a:t>Vernam</a:t>
            </a:r>
            <a:r>
              <a:rPr lang="en-US" dirty="0"/>
              <a:t> (1917)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>
              <a:buNone/>
            </a:pPr>
            <a:endParaRPr lang="en-US" dirty="0">
              <a:sym typeface="Symbol" pitchFamily="18" charset="2"/>
            </a:endParaRPr>
          </a:p>
        </p:txBody>
      </p:sp>
      <p:grpSp>
        <p:nvGrpSpPr>
          <p:cNvPr id="10246" name="Group 4"/>
          <p:cNvGrpSpPr>
            <a:grpSpLocks/>
          </p:cNvGrpSpPr>
          <p:nvPr/>
        </p:nvGrpSpPr>
        <p:grpSpPr bwMode="auto">
          <a:xfrm>
            <a:off x="2765425" y="1657350"/>
            <a:ext cx="5334000" cy="342900"/>
            <a:chOff x="624" y="1872"/>
            <a:chExt cx="3360" cy="288"/>
          </a:xfrm>
        </p:grpSpPr>
        <p:sp>
          <p:nvSpPr>
            <p:cNvPr id="10274" name="Rectangle 5"/>
            <p:cNvSpPr>
              <a:spLocks noChangeArrowheads="1"/>
            </p:cNvSpPr>
            <p:nvPr/>
          </p:nvSpPr>
          <p:spPr bwMode="auto">
            <a:xfrm>
              <a:off x="62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5" name="Rectangle 6"/>
            <p:cNvSpPr>
              <a:spLocks noChangeArrowheads="1"/>
            </p:cNvSpPr>
            <p:nvPr/>
          </p:nvSpPr>
          <p:spPr bwMode="auto">
            <a:xfrm>
              <a:off x="96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6" name="Rectangle 7"/>
            <p:cNvSpPr>
              <a:spLocks noChangeArrowheads="1"/>
            </p:cNvSpPr>
            <p:nvPr/>
          </p:nvSpPr>
          <p:spPr bwMode="auto">
            <a:xfrm>
              <a:off x="129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7" name="Rectangle 8"/>
            <p:cNvSpPr>
              <a:spLocks noChangeArrowheads="1"/>
            </p:cNvSpPr>
            <p:nvPr/>
          </p:nvSpPr>
          <p:spPr bwMode="auto">
            <a:xfrm>
              <a:off x="163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8" name="Rectangle 9"/>
            <p:cNvSpPr>
              <a:spLocks noChangeArrowheads="1"/>
            </p:cNvSpPr>
            <p:nvPr/>
          </p:nvSpPr>
          <p:spPr bwMode="auto">
            <a:xfrm>
              <a:off x="196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9" name="Rectangle 10"/>
            <p:cNvSpPr>
              <a:spLocks noChangeArrowheads="1"/>
            </p:cNvSpPr>
            <p:nvPr/>
          </p:nvSpPr>
          <p:spPr bwMode="auto">
            <a:xfrm>
              <a:off x="230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80" name="Rectangle 11"/>
            <p:cNvSpPr>
              <a:spLocks noChangeArrowheads="1"/>
            </p:cNvSpPr>
            <p:nvPr/>
          </p:nvSpPr>
          <p:spPr bwMode="auto">
            <a:xfrm>
              <a:off x="264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81" name="Rectangle 12"/>
            <p:cNvSpPr>
              <a:spLocks noChangeArrowheads="1"/>
            </p:cNvSpPr>
            <p:nvPr/>
          </p:nvSpPr>
          <p:spPr bwMode="auto">
            <a:xfrm>
              <a:off x="297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82" name="Rectangle 13"/>
            <p:cNvSpPr>
              <a:spLocks noChangeArrowheads="1"/>
            </p:cNvSpPr>
            <p:nvPr/>
          </p:nvSpPr>
          <p:spPr bwMode="auto">
            <a:xfrm>
              <a:off x="364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83" name="Rectangle 14"/>
            <p:cNvSpPr>
              <a:spLocks noChangeArrowheads="1"/>
            </p:cNvSpPr>
            <p:nvPr/>
          </p:nvSpPr>
          <p:spPr bwMode="auto">
            <a:xfrm>
              <a:off x="331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10247" name="Text Box 15"/>
          <p:cNvSpPr txBox="1">
            <a:spLocks noChangeArrowheads="1"/>
          </p:cNvSpPr>
          <p:nvPr/>
        </p:nvSpPr>
        <p:spPr bwMode="auto">
          <a:xfrm>
            <a:off x="1088930" y="1657350"/>
            <a:ext cx="632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Key:</a:t>
            </a:r>
          </a:p>
        </p:txBody>
      </p:sp>
      <p:grpSp>
        <p:nvGrpSpPr>
          <p:cNvPr id="10248" name="Group 16"/>
          <p:cNvGrpSpPr>
            <a:grpSpLocks/>
          </p:cNvGrpSpPr>
          <p:nvPr/>
        </p:nvGrpSpPr>
        <p:grpSpPr bwMode="auto">
          <a:xfrm>
            <a:off x="2765425" y="2171700"/>
            <a:ext cx="5334000" cy="342900"/>
            <a:chOff x="624" y="1872"/>
            <a:chExt cx="3360" cy="288"/>
          </a:xfrm>
        </p:grpSpPr>
        <p:sp>
          <p:nvSpPr>
            <p:cNvPr id="10264" name="Rectangle 17"/>
            <p:cNvSpPr>
              <a:spLocks noChangeArrowheads="1"/>
            </p:cNvSpPr>
            <p:nvPr/>
          </p:nvSpPr>
          <p:spPr bwMode="auto">
            <a:xfrm>
              <a:off x="62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65" name="Rectangle 18"/>
            <p:cNvSpPr>
              <a:spLocks noChangeArrowheads="1"/>
            </p:cNvSpPr>
            <p:nvPr/>
          </p:nvSpPr>
          <p:spPr bwMode="auto">
            <a:xfrm>
              <a:off x="96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66" name="Rectangle 19"/>
            <p:cNvSpPr>
              <a:spLocks noChangeArrowheads="1"/>
            </p:cNvSpPr>
            <p:nvPr/>
          </p:nvSpPr>
          <p:spPr bwMode="auto">
            <a:xfrm>
              <a:off x="129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67" name="Rectangle 20"/>
            <p:cNvSpPr>
              <a:spLocks noChangeArrowheads="1"/>
            </p:cNvSpPr>
            <p:nvPr/>
          </p:nvSpPr>
          <p:spPr bwMode="auto">
            <a:xfrm>
              <a:off x="163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68" name="Rectangle 21"/>
            <p:cNvSpPr>
              <a:spLocks noChangeArrowheads="1"/>
            </p:cNvSpPr>
            <p:nvPr/>
          </p:nvSpPr>
          <p:spPr bwMode="auto">
            <a:xfrm>
              <a:off x="196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69" name="Rectangle 22"/>
            <p:cNvSpPr>
              <a:spLocks noChangeArrowheads="1"/>
            </p:cNvSpPr>
            <p:nvPr/>
          </p:nvSpPr>
          <p:spPr bwMode="auto">
            <a:xfrm>
              <a:off x="230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0" name="Rectangle 23"/>
            <p:cNvSpPr>
              <a:spLocks noChangeArrowheads="1"/>
            </p:cNvSpPr>
            <p:nvPr/>
          </p:nvSpPr>
          <p:spPr bwMode="auto">
            <a:xfrm>
              <a:off x="264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1" name="Rectangle 24"/>
            <p:cNvSpPr>
              <a:spLocks noChangeArrowheads="1"/>
            </p:cNvSpPr>
            <p:nvPr/>
          </p:nvSpPr>
          <p:spPr bwMode="auto">
            <a:xfrm>
              <a:off x="297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2" name="Rectangle 25"/>
            <p:cNvSpPr>
              <a:spLocks noChangeArrowheads="1"/>
            </p:cNvSpPr>
            <p:nvPr/>
          </p:nvSpPr>
          <p:spPr bwMode="auto">
            <a:xfrm>
              <a:off x="364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3" name="Rectangle 26"/>
            <p:cNvSpPr>
              <a:spLocks noChangeArrowheads="1"/>
            </p:cNvSpPr>
            <p:nvPr/>
          </p:nvSpPr>
          <p:spPr bwMode="auto">
            <a:xfrm>
              <a:off x="331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10249" name="Text Box 27"/>
          <p:cNvSpPr txBox="1">
            <a:spLocks noChangeArrowheads="1"/>
          </p:cNvSpPr>
          <p:nvPr/>
        </p:nvSpPr>
        <p:spPr bwMode="auto">
          <a:xfrm>
            <a:off x="1143361" y="2171700"/>
            <a:ext cx="11391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Plaintext:</a:t>
            </a:r>
          </a:p>
        </p:txBody>
      </p:sp>
      <p:sp>
        <p:nvSpPr>
          <p:cNvPr id="10250" name="Text Box 28"/>
          <p:cNvSpPr txBox="1">
            <a:spLocks noChangeArrowheads="1"/>
          </p:cNvSpPr>
          <p:nvPr/>
        </p:nvSpPr>
        <p:spPr bwMode="auto">
          <a:xfrm>
            <a:off x="8173854" y="1809750"/>
            <a:ext cx="4210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ahoma" pitchFamily="34" charset="0"/>
                <a:sym typeface="Symbol" pitchFamily="18" charset="2"/>
              </a:rPr>
              <a:t>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0251" name="Line 29"/>
          <p:cNvSpPr>
            <a:spLocks noChangeShapeType="1"/>
          </p:cNvSpPr>
          <p:nvPr/>
        </p:nvSpPr>
        <p:spPr bwMode="auto">
          <a:xfrm>
            <a:off x="2155825" y="2743200"/>
            <a:ext cx="6477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52" name="Group 30"/>
          <p:cNvGrpSpPr>
            <a:grpSpLocks/>
          </p:cNvGrpSpPr>
          <p:nvPr/>
        </p:nvGrpSpPr>
        <p:grpSpPr bwMode="auto">
          <a:xfrm>
            <a:off x="2765425" y="2971800"/>
            <a:ext cx="5334000" cy="342900"/>
            <a:chOff x="624" y="1872"/>
            <a:chExt cx="3360" cy="288"/>
          </a:xfrm>
        </p:grpSpPr>
        <p:sp>
          <p:nvSpPr>
            <p:cNvPr id="10254" name="Rectangle 31"/>
            <p:cNvSpPr>
              <a:spLocks noChangeArrowheads="1"/>
            </p:cNvSpPr>
            <p:nvPr/>
          </p:nvSpPr>
          <p:spPr bwMode="auto">
            <a:xfrm>
              <a:off x="62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55" name="Rectangle 32"/>
            <p:cNvSpPr>
              <a:spLocks noChangeArrowheads="1"/>
            </p:cNvSpPr>
            <p:nvPr/>
          </p:nvSpPr>
          <p:spPr bwMode="auto">
            <a:xfrm>
              <a:off x="96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56" name="Rectangle 33"/>
            <p:cNvSpPr>
              <a:spLocks noChangeArrowheads="1"/>
            </p:cNvSpPr>
            <p:nvPr/>
          </p:nvSpPr>
          <p:spPr bwMode="auto">
            <a:xfrm>
              <a:off x="129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57" name="Rectangle 34"/>
            <p:cNvSpPr>
              <a:spLocks noChangeArrowheads="1"/>
            </p:cNvSpPr>
            <p:nvPr/>
          </p:nvSpPr>
          <p:spPr bwMode="auto">
            <a:xfrm>
              <a:off x="163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58" name="Rectangle 35"/>
            <p:cNvSpPr>
              <a:spLocks noChangeArrowheads="1"/>
            </p:cNvSpPr>
            <p:nvPr/>
          </p:nvSpPr>
          <p:spPr bwMode="auto">
            <a:xfrm>
              <a:off x="196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59" name="Rectangle 36"/>
            <p:cNvSpPr>
              <a:spLocks noChangeArrowheads="1"/>
            </p:cNvSpPr>
            <p:nvPr/>
          </p:nvSpPr>
          <p:spPr bwMode="auto">
            <a:xfrm>
              <a:off x="230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60" name="Rectangle 37"/>
            <p:cNvSpPr>
              <a:spLocks noChangeArrowheads="1"/>
            </p:cNvSpPr>
            <p:nvPr/>
          </p:nvSpPr>
          <p:spPr bwMode="auto">
            <a:xfrm>
              <a:off x="264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61" name="Rectangle 38"/>
            <p:cNvSpPr>
              <a:spLocks noChangeArrowheads="1"/>
            </p:cNvSpPr>
            <p:nvPr/>
          </p:nvSpPr>
          <p:spPr bwMode="auto">
            <a:xfrm>
              <a:off x="297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62" name="Rectangle 39"/>
            <p:cNvSpPr>
              <a:spLocks noChangeArrowheads="1"/>
            </p:cNvSpPr>
            <p:nvPr/>
          </p:nvSpPr>
          <p:spPr bwMode="auto">
            <a:xfrm>
              <a:off x="364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63" name="Rectangle 40"/>
            <p:cNvSpPr>
              <a:spLocks noChangeArrowheads="1"/>
            </p:cNvSpPr>
            <p:nvPr/>
          </p:nvSpPr>
          <p:spPr bwMode="auto">
            <a:xfrm>
              <a:off x="331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10253" name="Text Box 41"/>
          <p:cNvSpPr txBox="1">
            <a:spLocks noChangeArrowheads="1"/>
          </p:cNvSpPr>
          <p:nvPr/>
        </p:nvSpPr>
        <p:spPr bwMode="auto">
          <a:xfrm>
            <a:off x="1191840" y="2971800"/>
            <a:ext cx="13088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Ciphertext: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3867150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Encryption:      </a:t>
            </a:r>
            <a:r>
              <a:rPr lang="en-US" sz="2400" dirty="0">
                <a:solidFill>
                  <a:srgbClr val="0000FF"/>
                </a:solidFill>
              </a:rPr>
              <a:t>c = E(k, m) = m ⨁ k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4476750"/>
            <a:ext cx="4262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Decryption:            </a:t>
            </a:r>
            <a:r>
              <a:rPr lang="en-US" sz="2400" dirty="0">
                <a:solidFill>
                  <a:srgbClr val="0000FF"/>
                </a:solidFill>
              </a:rPr>
              <a:t>D(k, c) = c ⨁ 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47346" y="4476750"/>
            <a:ext cx="2420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= (m ⨁ k) ⨁k = m</a:t>
            </a:r>
          </a:p>
        </p:txBody>
      </p:sp>
    </p:spTree>
    <p:extLst>
      <p:ext uri="{BB962C8B-B14F-4D97-AF65-F5344CB8AC3E}">
        <p14:creationId xmlns:p14="http://schemas.microsoft.com/office/powerpoint/2010/main" val="30378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Time Pad (OTP)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ct val="100000"/>
              </a:spcBef>
              <a:buNone/>
            </a:pPr>
            <a:r>
              <a:rPr lang="en-US" dirty="0">
                <a:sym typeface="Symbol" pitchFamily="18" charset="2"/>
              </a:rPr>
              <a:t>Shannon (1949):    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en-US" dirty="0">
                <a:sym typeface="Symbol" pitchFamily="18" charset="2"/>
              </a:rPr>
              <a:t>OTP is “secure” against one-time eavesdropping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ym typeface="Symbol" pitchFamily="18" charset="2"/>
              </a:rPr>
              <a:t>without key,  </a:t>
            </a:r>
            <a:r>
              <a:rPr lang="en-US" dirty="0" err="1">
                <a:sym typeface="Symbol" pitchFamily="18" charset="2"/>
              </a:rPr>
              <a:t>ciphertext</a:t>
            </a:r>
            <a:r>
              <a:rPr lang="en-US" dirty="0">
                <a:sym typeface="Symbol" pitchFamily="18" charset="2"/>
              </a:rPr>
              <a:t> reveals no “information” 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about plaintext</a:t>
            </a:r>
          </a:p>
          <a:p>
            <a:pPr lvl="1"/>
            <a:endParaRPr lang="en-US" dirty="0">
              <a:sym typeface="Symbol" pitchFamily="18" charset="2"/>
            </a:endParaRPr>
          </a:p>
          <a:p>
            <a:pPr marL="457200" lvl="1" indent="0">
              <a:buNone/>
            </a:pPr>
            <a:endParaRPr lang="en-US" dirty="0">
              <a:sym typeface="Symbol" pitchFamily="18" charset="2"/>
            </a:endParaRPr>
          </a:p>
          <a:p>
            <a:pPr marL="57150" indent="0">
              <a:buNone/>
            </a:pPr>
            <a:r>
              <a:rPr lang="en-US" b="1" dirty="0">
                <a:sym typeface="Symbol" pitchFamily="18" charset="2"/>
              </a:rPr>
              <a:t>Problem</a:t>
            </a:r>
            <a:r>
              <a:rPr lang="en-US" dirty="0">
                <a:sym typeface="Symbol" pitchFamily="18" charset="2"/>
              </a:rPr>
              <a:t>:   OTP key is as long as the message</a:t>
            </a:r>
          </a:p>
        </p:txBody>
      </p:sp>
    </p:spTree>
    <p:extLst>
      <p:ext uri="{BB962C8B-B14F-4D97-AF65-F5344CB8AC3E}">
        <p14:creationId xmlns:p14="http://schemas.microsoft.com/office/powerpoint/2010/main" val="8248320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55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3788</TotalTime>
  <Words>2568</Words>
  <Application>Microsoft Macintosh PowerPoint</Application>
  <PresentationFormat>On-screen Show (16:9)</PresentationFormat>
  <Paragraphs>612</Paragraphs>
  <Slides>47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Comic Sans MS</vt:lpstr>
      <vt:lpstr>Symbol</vt:lpstr>
      <vt:lpstr>Tahoma</vt:lpstr>
      <vt:lpstr>Times</vt:lpstr>
      <vt:lpstr>1_Lecture</vt:lpstr>
      <vt:lpstr>2_Office Theme</vt:lpstr>
      <vt:lpstr>3_Office Theme</vt:lpstr>
      <vt:lpstr>Symmetric encryption, Public key encryption, and TLS</vt:lpstr>
      <vt:lpstr>Cryptography</vt:lpstr>
      <vt:lpstr>Goal 1:  Secure communication</vt:lpstr>
      <vt:lpstr>Transport Layer Security / TLS</vt:lpstr>
      <vt:lpstr>Goal 2:   protected files</vt:lpstr>
      <vt:lpstr>Building block:   symmetric cipher</vt:lpstr>
      <vt:lpstr>Use Cases</vt:lpstr>
      <vt:lpstr>First example: One Time Pad   (single use key)</vt:lpstr>
      <vt:lpstr>One Time Pad (OTP) Security</vt:lpstr>
      <vt:lpstr>Stream ciphers     (single use key)</vt:lpstr>
      <vt:lpstr>Dangers in using stream ciphers</vt:lpstr>
      <vt:lpstr>Block ciphers:  crypto work horse</vt:lpstr>
      <vt:lpstr>Block Ciphers Built by Iteration</vt:lpstr>
      <vt:lpstr>Example:  AES128</vt:lpstr>
      <vt:lpstr>Incorrect use of block ciphers</vt:lpstr>
      <vt:lpstr>In pictures</vt:lpstr>
      <vt:lpstr>CTR mode encryption (eavesdropping security)</vt:lpstr>
      <vt:lpstr>Performance</vt:lpstr>
      <vt:lpstr>A Warning</vt:lpstr>
      <vt:lpstr>Message Integrity:    MACs</vt:lpstr>
      <vt:lpstr>Construction:   HMAC  (Hash-MAC)</vt:lpstr>
      <vt:lpstr>SHA-256:    Merkle-Damgard</vt:lpstr>
      <vt:lpstr>PowerPoint Presentation</vt:lpstr>
      <vt:lpstr>Combining MAC and ENC   (Auth. Enc.)</vt:lpstr>
      <vt:lpstr>AEAD:  Auth. Enc. with Assoc. Data</vt:lpstr>
      <vt:lpstr>Example AES-GCM encryption function</vt:lpstr>
      <vt:lpstr>Generating Randomness    (e.g. keys, nonces)</vt:lpstr>
      <vt:lpstr>Summary</vt:lpstr>
      <vt:lpstr>Public key cryptography</vt:lpstr>
      <vt:lpstr>Public-key encryption</vt:lpstr>
      <vt:lpstr>Building block:   trapdoor permutations</vt:lpstr>
      <vt:lpstr>Example:   RSA</vt:lpstr>
      <vt:lpstr>Public Key Encryption with a TDF</vt:lpstr>
      <vt:lpstr>Digital signatures</vt:lpstr>
      <vt:lpstr>Digital Sigs. from Trapdoor Functions</vt:lpstr>
      <vt:lpstr>Certificates:   bind Bob’s ID to his PK</vt:lpstr>
      <vt:lpstr>PowerPoint Presentation</vt:lpstr>
      <vt:lpstr>Back to TLS 1.3 session setup  (simplified)</vt:lpstr>
      <vt:lpstr>TLS 1.3 session setup  (simplified)</vt:lpstr>
      <vt:lpstr>Properties</vt:lpstr>
      <vt:lpstr>A brief sample of advanced crypto</vt:lpstr>
      <vt:lpstr>Protocols</vt:lpstr>
      <vt:lpstr>Protocols</vt:lpstr>
      <vt:lpstr>Magical applications</vt:lpstr>
      <vt:lpstr>Privacy:   Group Signatures</vt:lpstr>
      <vt:lpstr>Example:   Vehicle Safety Comm.  (VSC)</vt:lpstr>
      <vt:lpstr>Summary: crypto concepts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Dan Boneh</cp:lastModifiedBy>
  <cp:revision>359</cp:revision>
  <dcterms:created xsi:type="dcterms:W3CDTF">2010-11-06T18:36:35Z</dcterms:created>
  <dcterms:modified xsi:type="dcterms:W3CDTF">2020-05-07T21:54:35Z</dcterms:modified>
</cp:coreProperties>
</file>