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3"/>
  </p:notesMasterIdLst>
  <p:sldIdLst>
    <p:sldId id="277" r:id="rId4"/>
    <p:sldId id="349" r:id="rId5"/>
    <p:sldId id="350" r:id="rId6"/>
    <p:sldId id="351" r:id="rId7"/>
    <p:sldId id="291" r:id="rId8"/>
    <p:sldId id="290" r:id="rId9"/>
    <p:sldId id="292" r:id="rId10"/>
    <p:sldId id="293" r:id="rId11"/>
    <p:sldId id="294" r:id="rId12"/>
    <p:sldId id="345" r:id="rId13"/>
    <p:sldId id="347" r:id="rId14"/>
    <p:sldId id="296" r:id="rId15"/>
    <p:sldId id="297" r:id="rId16"/>
    <p:sldId id="343" r:id="rId17"/>
    <p:sldId id="34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44" r:id="rId29"/>
    <p:sldId id="346" r:id="rId30"/>
    <p:sldId id="311" r:id="rId31"/>
    <p:sldId id="312" r:id="rId32"/>
    <p:sldId id="382" r:id="rId33"/>
    <p:sldId id="396" r:id="rId34"/>
    <p:sldId id="336" r:id="rId35"/>
    <p:sldId id="327" r:id="rId36"/>
    <p:sldId id="394" r:id="rId37"/>
    <p:sldId id="341" r:id="rId38"/>
    <p:sldId id="340" r:id="rId39"/>
    <p:sldId id="339" r:id="rId40"/>
    <p:sldId id="342" r:id="rId41"/>
    <p:sldId id="326" r:id="rId42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787"/>
  </p:normalViewPr>
  <p:slideViewPr>
    <p:cSldViewPr>
      <p:cViewPr varScale="1">
        <p:scale>
          <a:sx n="118" d="100"/>
          <a:sy n="118" d="100"/>
        </p:scale>
        <p:origin x="216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SEH:</a:t>
            </a:r>
            <a:r>
              <a:rPr lang="en-US" baseline="0" dirty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SAFESEH:</a:t>
            </a:r>
            <a:r>
              <a:rPr lang="en-US" baseline="0" dirty="0"/>
              <a:t>   safe structured exception handling</a:t>
            </a:r>
          </a:p>
          <a:p>
            <a:r>
              <a:rPr lang="en-US" baseline="0" dirty="0"/>
              <a:t>SEHOP:   structured exception handling overwrite protection.    Enabled with a </a:t>
            </a:r>
            <a:r>
              <a:rPr lang="en-US" baseline="0" dirty="0" err="1"/>
              <a:t>regkey</a:t>
            </a:r>
            <a:r>
              <a:rPr lang="en-US" baseline="0" dirty="0"/>
              <a:t>  </a:t>
            </a:r>
            <a:r>
              <a:rPr lang="en-US" baseline="0" dirty="0" err="1"/>
              <a:t>DisableExceptionChainValidation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Builds table of valid</a:t>
            </a:r>
            <a:r>
              <a:rPr lang="en-US" baseline="0" dirty="0"/>
              <a:t> function entry points at compile time.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seems a bit complicated</a:t>
            </a:r>
          </a:p>
          <a:p>
            <a:endParaRPr lang="en-US" dirty="0"/>
          </a:p>
          <a:p>
            <a:r>
              <a:rPr lang="en-US" dirty="0"/>
              <a:t>add a picture of heap showing Session</a:t>
            </a:r>
            <a:r>
              <a:rPr lang="en-US" baseline="0" dirty="0"/>
              <a:t> + buffer next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/NXCOMPAT:</a:t>
            </a:r>
            <a:r>
              <a:rPr lang="en-US" baseline="0" dirty="0"/>
              <a:t>   tells linker that app is compatible with DEP.  :NO indicates don’t use DEP.</a:t>
            </a:r>
            <a:endParaRPr lang="en-US" dirty="0"/>
          </a:p>
          <a:p>
            <a:r>
              <a:rPr lang="en-US" dirty="0"/>
              <a:t>DEP:   data execute prevention</a:t>
            </a:r>
          </a:p>
          <a:p>
            <a:r>
              <a:rPr lang="en-US" dirty="0"/>
              <a:t>NX: no execute,   XD:  execute disabled,   XN: execute never</a:t>
            </a:r>
          </a:p>
        </p:txBody>
      </p:sp>
    </p:spTree>
    <p:extLst>
      <p:ext uri="{BB962C8B-B14F-4D97-AF65-F5344CB8AC3E}">
        <p14:creationId xmlns:p14="http://schemas.microsoft.com/office/powerpoint/2010/main" val="212623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42488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Dup2(s,0):  duplicated socket as</a:t>
            </a:r>
            <a:r>
              <a:rPr lang="en-US" baseline="0" dirty="0"/>
              <a:t> </a:t>
            </a:r>
            <a:r>
              <a:rPr lang="en-US" baseline="0" dirty="0" err="1"/>
              <a:t>stdin</a:t>
            </a:r>
            <a:r>
              <a:rPr lang="en-US" baseline="0" dirty="0"/>
              <a:t>.   RDI register is socket,  RSI register is </a:t>
            </a:r>
            <a:r>
              <a:rPr lang="en-US" baseline="0" dirty="0" err="1"/>
              <a:t>stdin</a:t>
            </a:r>
            <a:r>
              <a:rPr lang="en-US" baseline="0" dirty="0"/>
              <a:t>,  RAX is </a:t>
            </a:r>
            <a:r>
              <a:rPr lang="en-US" baseline="0" dirty="0" err="1"/>
              <a:t>syscall</a:t>
            </a:r>
            <a:r>
              <a:rPr lang="en-US" baseline="0" dirty="0"/>
              <a:t>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Combination of  NX and ASLR is effective.</a:t>
            </a:r>
          </a:p>
          <a:p>
            <a:r>
              <a:rPr lang="en-US" dirty="0"/>
              <a:t>/</a:t>
            </a:r>
            <a:r>
              <a:rPr lang="en-US" dirty="0" err="1"/>
              <a:t>DynamicBase</a:t>
            </a:r>
            <a:r>
              <a:rPr lang="en-US" dirty="0"/>
              <a:t>:</a:t>
            </a:r>
            <a:r>
              <a:rPr lang="en-US" baseline="0" dirty="0"/>
              <a:t>   Visual Studio flag to indicate that application works with ASLR.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ProPolice</a:t>
            </a:r>
            <a:r>
              <a:rPr lang="en-US" dirty="0"/>
              <a:t>:   replicates pointers in arguments to bottom of local </a:t>
            </a:r>
            <a:r>
              <a:rPr lang="en-US" dirty="0" err="1"/>
              <a:t>vars</a:t>
            </a:r>
            <a:r>
              <a:rPr lang="en-US" dirty="0"/>
              <a:t> area.</a:t>
            </a:r>
          </a:p>
          <a:p>
            <a:r>
              <a:rPr lang="en-US" dirty="0" err="1"/>
              <a:t>ProPolicy</a:t>
            </a:r>
            <a:r>
              <a:rPr lang="en-US" dirty="0"/>
              <a:t>:   also called</a:t>
            </a:r>
            <a:r>
              <a:rPr lang="en-US" baseline="0" dirty="0"/>
              <a:t> SSP – stack smashing protection.</a:t>
            </a:r>
            <a:endParaRPr lang="en-US" dirty="0"/>
          </a:p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 bug happened because</a:t>
            </a:r>
            <a:r>
              <a:rPr lang="en-US" baseline="0" dirty="0"/>
              <a:t> /GS was not applied to function </a:t>
            </a:r>
            <a:r>
              <a:rPr lang="en-US" baseline="0" dirty="0" err="1"/>
              <a:t>LoadAniIcon</a:t>
            </a:r>
            <a:r>
              <a:rPr lang="en-US" baseline="0" dirty="0"/>
              <a:t>() since it did not contain string buffers. </a:t>
            </a:r>
            <a:r>
              <a:rPr lang="en-US" sz="1200" dirty="0"/>
              <a:t>Visual Studio 2010 applies /GS protection more aggressively.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Hijacking: Defenses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To run /bin/</a:t>
            </a:r>
            <a:r>
              <a:rPr lang="en-US" sz="2400" dirty="0" err="1"/>
              <a:t>sh</a:t>
            </a:r>
            <a:r>
              <a:rPr lang="en-US" sz="2400" dirty="0"/>
              <a:t> we must direct </a:t>
            </a:r>
            <a:r>
              <a:rPr lang="en-US" sz="2400" b="1" i="1" dirty="0" err="1"/>
              <a:t>stdin</a:t>
            </a:r>
            <a:r>
              <a:rPr lang="en-US" sz="2400" dirty="0"/>
              <a:t> and </a:t>
            </a:r>
            <a:r>
              <a:rPr lang="en-US" sz="2400" b="1" i="1" dirty="0" err="1"/>
              <a:t>stdout</a:t>
            </a:r>
            <a:r>
              <a:rPr lang="en-US" sz="2400" dirty="0"/>
              <a:t> to the socket: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0745" y="1489471"/>
            <a:ext cx="44825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dup2(s, 0)	// map </a:t>
            </a:r>
            <a:r>
              <a:rPr lang="en-US" sz="2000" dirty="0" err="1"/>
              <a:t>stdin</a:t>
            </a:r>
            <a:r>
              <a:rPr lang="en-US" sz="2000" dirty="0"/>
              <a:t> to socket</a:t>
            </a:r>
          </a:p>
          <a:p>
            <a:r>
              <a:rPr lang="en-US" sz="2000" dirty="0"/>
              <a:t>dup2(s, 1)	// map </a:t>
            </a:r>
            <a:r>
              <a:rPr lang="en-US" sz="2000" dirty="0" err="1"/>
              <a:t>stdout</a:t>
            </a:r>
            <a:r>
              <a:rPr lang="en-US" sz="2000" dirty="0"/>
              <a:t> to socket</a:t>
            </a:r>
          </a:p>
          <a:p>
            <a:r>
              <a:rPr lang="mr-IN" sz="2000" dirty="0" err="1"/>
              <a:t>execve</a:t>
            </a:r>
            <a:r>
              <a:rPr lang="mr-IN" sz="2000" dirty="0"/>
              <a:t>("/</a:t>
            </a:r>
            <a:r>
              <a:rPr lang="mr-IN" sz="2000" dirty="0" err="1"/>
              <a:t>bin</a:t>
            </a:r>
            <a:r>
              <a:rPr lang="mr-IN" sz="2000" dirty="0"/>
              <a:t>/</a:t>
            </a:r>
            <a:r>
              <a:rPr lang="mr-IN" sz="2000" dirty="0" err="1"/>
              <a:t>sh</a:t>
            </a:r>
            <a:r>
              <a:rPr lang="mr-IN" sz="2000" dirty="0"/>
              <a:t>", 0, 0); 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61F9B-1288-A248-93D1-5A37CE99EFBB}"/>
              </a:ext>
            </a:extLst>
          </p:cNvPr>
          <p:cNvGrpSpPr/>
          <p:nvPr/>
        </p:nvGrpSpPr>
        <p:grpSpPr>
          <a:xfrm>
            <a:off x="152400" y="2834153"/>
            <a:ext cx="8915400" cy="723275"/>
            <a:chOff x="152400" y="2834153"/>
            <a:chExt cx="8915400" cy="723275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089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Gadgets</a:t>
              </a:r>
              <a:r>
                <a:rPr lang="en-US" sz="24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1)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0)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09704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000" dirty="0" err="1"/>
                <a:t>execve</a:t>
              </a:r>
              <a:r>
                <a:rPr lang="mr-IN" sz="2000" dirty="0"/>
                <a:t>("/</a:t>
              </a:r>
              <a:r>
                <a:rPr lang="mr-IN" sz="2000" dirty="0" err="1"/>
                <a:t>bin</a:t>
              </a:r>
              <a:r>
                <a:rPr lang="mr-IN" sz="2000" dirty="0"/>
                <a:t>/</a:t>
              </a:r>
              <a:r>
                <a:rPr lang="mr-IN" sz="2000" dirty="0" err="1"/>
                <a:t>sh</a:t>
              </a:r>
              <a:r>
                <a:rPr lang="mr-IN" sz="2000" dirty="0"/>
                <a:t>") </a:t>
              </a:r>
              <a:endParaRPr lang="en-US" sz="2000" dirty="0"/>
            </a:p>
            <a:p>
              <a:r>
                <a:rPr lang="en-US" sz="2000" dirty="0"/>
                <a:t>ret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129" y="3874353"/>
            <a:ext cx="8030471" cy="1207533"/>
            <a:chOff x="199129" y="3874353"/>
            <a:chExt cx="8030471" cy="1207533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00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79778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overflow-</a:t>
              </a:r>
              <a:r>
                <a:rPr lang="en-US" dirty="0" err="1"/>
                <a:t>str</a:t>
              </a:r>
              <a:r>
                <a:rPr lang="en-US" dirty="0"/>
                <a:t>    </a:t>
              </a:r>
              <a:r>
                <a:rPr lang="is-IS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0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5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ret-</a:t>
              </a:r>
              <a:r>
                <a:rPr lang="en-US" dirty="0" err="1"/>
                <a:t>addr</a:t>
              </a:r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3434540" y="3935968"/>
            <a:ext cx="4795059" cy="40725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74334-E614-3447-8B95-896BAEE99C06}"/>
              </a:ext>
            </a:extLst>
          </p:cNvPr>
          <p:cNvGrpSpPr/>
          <p:nvPr/>
        </p:nvGrpSpPr>
        <p:grpSpPr>
          <a:xfrm>
            <a:off x="3241707" y="3552309"/>
            <a:ext cx="5219305" cy="393285"/>
            <a:chOff x="3241707" y="3552309"/>
            <a:chExt cx="5219305" cy="3932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780A70-3E68-8A40-ABB0-E77569D31FB1}"/>
                </a:ext>
              </a:extLst>
            </p:cNvPr>
            <p:cNvCxnSpPr/>
            <p:nvPr/>
          </p:nvCxnSpPr>
          <p:spPr>
            <a:xfrm>
              <a:off x="3241707" y="3945594"/>
              <a:ext cx="52193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3238895" y="4335236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even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dup2(s,0)</a:t>
            </a:r>
            <a:r>
              <a:rPr lang="en-US" sz="2400" dirty="0"/>
              <a:t>   implemented as a sequence of gadgets in victim 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543240"/>
            <a:ext cx="217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Stack (by </a:t>
            </a:r>
            <a:r>
              <a:rPr lang="en-US" sz="2000" dirty="0"/>
              <a:t>attacker):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16264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318" y="3979765"/>
            <a:ext cx="768056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overflow-</a:t>
            </a:r>
            <a:r>
              <a:rPr lang="en-US" dirty="0" err="1"/>
              <a:t>str</a:t>
            </a:r>
            <a:r>
              <a:rPr lang="en-US" dirty="0"/>
              <a:t>     </a:t>
            </a:r>
            <a:r>
              <a:rPr lang="is-IS" dirty="0"/>
              <a:t>0x408100       s      0x408200      0     0x408300    33      0x408400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00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3036" y="2016264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5314" y="2016264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3513" y="2016264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70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0x408100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3263" y="173071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0x408200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54613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0x408300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83990" y="171146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0x408400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62400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056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62200" y="4324350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ret-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66450" y="4336018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rdi</a:t>
            </a:r>
            <a:r>
              <a:rPr lang="en-US" dirty="0"/>
              <a:t> ⟵ 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3392" y="4374308"/>
            <a:ext cx="103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rsi</a:t>
            </a:r>
            <a:r>
              <a:rPr lang="en-US" dirty="0"/>
              <a:t> ⟵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22157" y="4336018"/>
            <a:ext cx="122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rax</a:t>
            </a:r>
            <a:r>
              <a:rPr lang="en-US" dirty="0"/>
              <a:t> ⟵ 33)</a:t>
            </a:r>
          </a:p>
          <a:p>
            <a:r>
              <a:rPr lang="en-US" dirty="0" err="1"/>
              <a:t>syscall</a:t>
            </a:r>
            <a:r>
              <a:rPr lang="en-US" dirty="0"/>
              <a:t> #33</a:t>
            </a:r>
          </a:p>
        </p:txBody>
      </p:sp>
      <p:sp>
        <p:nvSpPr>
          <p:cNvPr id="4" name="Freeform 3"/>
          <p:cNvSpPr/>
          <p:nvPr/>
        </p:nvSpPr>
        <p:spPr>
          <a:xfrm>
            <a:off x="1828800" y="2260597"/>
            <a:ext cx="811193" cy="1701803"/>
          </a:xfrm>
          <a:custGeom>
            <a:avLst/>
            <a:gdLst>
              <a:gd name="connsiteX0" fmla="*/ 939800 w 939800"/>
              <a:gd name="connsiteY0" fmla="*/ 1701803 h 1701803"/>
              <a:gd name="connsiteX1" fmla="*/ 393700 w 939800"/>
              <a:gd name="connsiteY1" fmla="*/ 279403 h 1701803"/>
              <a:gd name="connsiteX2" fmla="*/ 0 w 939800"/>
              <a:gd name="connsiteY2" fmla="*/ 3 h 17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701803">
                <a:moveTo>
                  <a:pt x="939800" y="1701803"/>
                </a:moveTo>
                <a:cubicBezTo>
                  <a:pt x="745066" y="1132419"/>
                  <a:pt x="550333" y="563036"/>
                  <a:pt x="393700" y="279403"/>
                </a:cubicBezTo>
                <a:cubicBezTo>
                  <a:pt x="237067" y="-4230"/>
                  <a:pt x="0" y="3"/>
                  <a:pt x="0" y="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441700" y="2260596"/>
            <a:ext cx="1117600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42825" y="2260596"/>
            <a:ext cx="891275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057656" y="2260596"/>
            <a:ext cx="970524" cy="1728519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182" y="20383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3698" y="2038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1332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2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03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do??  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8915400" cy="4476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u="sng" dirty="0">
                <a:latin typeface="Arial" charset="0"/>
              </a:rPr>
              <a:t>ASLR</a:t>
            </a:r>
            <a:r>
              <a:rPr lang="en-US" sz="2600" dirty="0"/>
              <a:t>:       (</a:t>
            </a:r>
            <a:r>
              <a:rPr lang="en-US" sz="2300" dirty="0"/>
              <a:t>Address Space Layout Randomization)</a:t>
            </a:r>
          </a:p>
          <a:p>
            <a:pPr lvl="1"/>
            <a:r>
              <a:rPr lang="en-US" dirty="0"/>
              <a:t>Randomly shift location of all code in process memory</a:t>
            </a:r>
          </a:p>
          <a:p>
            <a:pPr marL="457200" lvl="1" indent="0">
              <a:buNone/>
            </a:pPr>
            <a:r>
              <a:rPr lang="en-US" dirty="0"/>
              <a:t>	   ⇒   Attacker cannot jump directly to exec function</a:t>
            </a:r>
          </a:p>
          <a:p>
            <a:pPr lvl="1">
              <a:spcBef>
                <a:spcPct val="50000"/>
              </a:spcBef>
            </a:pPr>
            <a:r>
              <a:rPr lang="en-US" u="sng" dirty="0"/>
              <a:t>Deployment</a:t>
            </a:r>
            <a:r>
              <a:rPr lang="en-US" dirty="0"/>
              <a:t>:    </a:t>
            </a:r>
            <a:r>
              <a:rPr lang="en-US" sz="2000" dirty="0"/>
              <a:t>(/</a:t>
            </a:r>
            <a:r>
              <a:rPr lang="en-US" sz="2000" dirty="0" err="1"/>
              <a:t>DynamicBase</a:t>
            </a:r>
            <a:r>
              <a:rPr lang="en-US" sz="2000" dirty="0"/>
              <a:t>)</a:t>
            </a:r>
          </a:p>
          <a:p>
            <a:pPr lvl="2"/>
            <a:r>
              <a:rPr lang="en-US" sz="2400" b="1" dirty="0"/>
              <a:t>Windows</a:t>
            </a:r>
            <a:r>
              <a:rPr lang="en-US" sz="2400" dirty="0"/>
              <a:t> </a:t>
            </a:r>
            <a:r>
              <a:rPr lang="en-US" sz="2400" b="1" dirty="0"/>
              <a:t>7</a:t>
            </a:r>
            <a:r>
              <a:rPr lang="en-US" sz="2400" dirty="0"/>
              <a:t>:	8 bits of randomness for DLLs</a:t>
            </a:r>
          </a:p>
          <a:p>
            <a:pPr lvl="3"/>
            <a:r>
              <a:rPr lang="en-US" sz="2400" dirty="0"/>
              <a:t>aligned to 64K page in a 16MB region   </a:t>
            </a:r>
            <a:r>
              <a:rPr lang="en-US" sz="2400" dirty="0">
                <a:sym typeface="Symbol" pitchFamily="18" charset="2"/>
              </a:rPr>
              <a:t>⇒    256 choices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  <a:p>
            <a:pPr lvl="2"/>
            <a:r>
              <a:rPr lang="en-US" sz="2400" b="1" dirty="0"/>
              <a:t>Windows 8:	</a:t>
            </a:r>
            <a:r>
              <a:rPr lang="en-US" sz="2400" dirty="0"/>
              <a:t>24 bits of randomness on 64-bit processors</a:t>
            </a:r>
          </a:p>
          <a:p>
            <a:pPr>
              <a:spcBef>
                <a:spcPts val="1176"/>
              </a:spcBef>
            </a:pPr>
            <a:r>
              <a:rPr lang="en-US" sz="2600" u="sng" dirty="0"/>
              <a:t>Other randomization ideas (not used in practice)</a:t>
            </a:r>
            <a:r>
              <a:rPr lang="en-US" sz="2600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sz="2600" dirty="0"/>
              <a:t>Sys-call randomization:    randomize sys-call id’s</a:t>
            </a:r>
          </a:p>
          <a:p>
            <a:pPr lvl="1">
              <a:lnSpc>
                <a:spcPct val="40000"/>
              </a:lnSpc>
              <a:spcBef>
                <a:spcPts val="2280"/>
              </a:spcBef>
            </a:pPr>
            <a:r>
              <a:rPr lang="en-US" sz="2600" dirty="0"/>
              <a:t>Instruction Set Randomization (</a:t>
            </a:r>
            <a:r>
              <a:rPr lang="en-US" sz="2600" dirty="0">
                <a:latin typeface="Arial" charset="0"/>
              </a:rPr>
              <a:t>ISR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ASLR Example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6438" y="742950"/>
            <a:ext cx="7159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Arial" charset="0"/>
              </a:rPr>
              <a:t>Booting twice loads libraries into different locations:</a:t>
            </a:r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1544638" y="1428750"/>
            <a:ext cx="6492875" cy="834629"/>
            <a:chOff x="768" y="1632"/>
            <a:chExt cx="4090" cy="701"/>
          </a:xfrm>
        </p:grpSpPr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31" t="62642" r="43544" b="21014"/>
            <a:stretch>
              <a:fillRect/>
            </a:stretch>
          </p:blipFill>
          <p:spPr bwMode="auto">
            <a:xfrm>
              <a:off x="768" y="1632"/>
              <a:ext cx="4090" cy="7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2256" y="1632"/>
              <a:ext cx="816" cy="700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1503362" y="2700337"/>
            <a:ext cx="6650038" cy="842963"/>
            <a:chOff x="742" y="2604"/>
            <a:chExt cx="4189" cy="708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70" t="63559" r="43636" b="21419"/>
            <a:stretch>
              <a:fillRect/>
            </a:stretch>
          </p:blipFill>
          <p:spPr bwMode="auto">
            <a:xfrm>
              <a:off x="742" y="2608"/>
              <a:ext cx="4189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266" y="2604"/>
              <a:ext cx="816" cy="708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464" y="3733622"/>
            <a:ext cx="82039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  everything in process memory must be randomly shifted </a:t>
            </a:r>
          </a:p>
          <a:p>
            <a:r>
              <a:rPr lang="en-US" sz="2400" b="1" dirty="0"/>
              <a:t>		stack,   heap,   shared libs,   base image</a:t>
            </a:r>
          </a:p>
          <a:p>
            <a:pPr marL="685800" lvl="1" indent="-228600"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Win 8 </a:t>
            </a:r>
            <a:r>
              <a:rPr lang="en-US" sz="2400" b="1" dirty="0"/>
              <a:t>Force ASLR</a:t>
            </a:r>
            <a:r>
              <a:rPr lang="en-US" sz="2400" dirty="0"/>
              <a:t>:    ensures all loaded modules use ASLR</a:t>
            </a:r>
          </a:p>
        </p:txBody>
      </p:sp>
    </p:spTree>
    <p:extLst>
      <p:ext uri="{BB962C8B-B14F-4D97-AF65-F5344CB8AC3E}">
        <p14:creationId xmlns:p14="http://schemas.microsoft.com/office/powerpoint/2010/main" val="9534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43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Observation:    abnormal execution sequence</a:t>
            </a:r>
          </a:p>
          <a:p>
            <a:r>
              <a:rPr lang="en-US" sz="2400" b="1" i="1" dirty="0"/>
              <a:t>ret</a:t>
            </a:r>
            <a:r>
              <a:rPr lang="en-US" sz="2400" dirty="0"/>
              <a:t>  returns to an address that does not follow a  </a:t>
            </a:r>
            <a:r>
              <a:rPr lang="en-US" sz="2400" b="1" i="1" dirty="0"/>
              <a:t>call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Idea:  before a </a:t>
            </a:r>
            <a:r>
              <a:rPr lang="en-US" sz="2400" dirty="0" err="1"/>
              <a:t>syscall</a:t>
            </a:r>
            <a:r>
              <a:rPr lang="en-US" sz="2400" dirty="0"/>
              <a:t>, check that every prior ret is not abnormal</a:t>
            </a:r>
          </a:p>
          <a:p>
            <a:r>
              <a:rPr lang="en-US" sz="2400" dirty="0"/>
              <a:t>How:    use Intel’s </a:t>
            </a:r>
            <a:r>
              <a:rPr lang="en-US" sz="2400" i="1" dirty="0"/>
              <a:t>Last Branch Recording </a:t>
            </a:r>
            <a:r>
              <a:rPr lang="en-US" sz="2400" dirty="0"/>
              <a:t>(LBR)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95600" y="12763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0750"/>
            <a:ext cx="8839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Inte’s</a:t>
            </a:r>
            <a:r>
              <a:rPr lang="en-US" sz="2400" dirty="0"/>
              <a:t> </a:t>
            </a:r>
            <a:r>
              <a:rPr lang="en-US" sz="2400" b="1" dirty="0"/>
              <a:t>Last Branch Recording </a:t>
            </a:r>
            <a:r>
              <a:rPr lang="en-US" sz="2400" dirty="0"/>
              <a:t>(LBR):  </a:t>
            </a:r>
          </a:p>
          <a:p>
            <a:r>
              <a:rPr lang="en-US" sz="2400" dirty="0"/>
              <a:t>store 16 last executed branches in a set of on-chip registers (MSR)</a:t>
            </a:r>
          </a:p>
          <a:p>
            <a:r>
              <a:rPr lang="en-US" sz="2400" dirty="0"/>
              <a:t>read using  </a:t>
            </a:r>
            <a:r>
              <a:rPr lang="en-US" sz="2400" b="1" i="1" dirty="0" err="1"/>
              <a:t>rdmsr</a:t>
            </a:r>
            <a:r>
              <a:rPr lang="en-US" sz="2400" b="1" i="1" dirty="0"/>
              <a:t> </a:t>
            </a:r>
            <a:r>
              <a:rPr lang="en-US" sz="2400" dirty="0"/>
              <a:t> instruction from privileged mode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err="1"/>
              <a:t>kBouncer</a:t>
            </a:r>
            <a:r>
              <a:rPr lang="en-US" sz="2400" dirty="0"/>
              <a:t>:  before entering kernel, verify that last 16 </a:t>
            </a:r>
            <a:r>
              <a:rPr lang="en-US" sz="2400" b="1" i="1" dirty="0"/>
              <a:t>ret</a:t>
            </a:r>
            <a:r>
              <a:rPr lang="en-US" sz="2400" dirty="0"/>
              <a:t>s are normal</a:t>
            </a:r>
          </a:p>
          <a:p>
            <a:r>
              <a:rPr lang="en-US" sz="2400" dirty="0"/>
              <a:t>Requires no app. code changes, and minimal overhead</a:t>
            </a:r>
          </a:p>
          <a:p>
            <a:r>
              <a:rPr lang="en-US" sz="2400" dirty="0"/>
              <a:t>Limitations:   attacker can ensure 16 calls prior to </a:t>
            </a:r>
            <a:r>
              <a:rPr lang="en-US" sz="2400" dirty="0" err="1"/>
              <a:t>syscall</a:t>
            </a:r>
            <a:r>
              <a:rPr lang="en-US" sz="2400" dirty="0"/>
              <a:t> are valid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95600" y="12763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Hardening the executable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7376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Run time checking: StackGuard</a:t>
            </a:r>
            <a:endParaRPr lang="en-US" sz="280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714750"/>
          </a:xfrm>
        </p:spPr>
        <p:txBody>
          <a:bodyPr>
            <a:normAutofit/>
          </a:bodyPr>
          <a:lstStyle/>
          <a:p>
            <a:r>
              <a:rPr lang="en-US" sz="2400" dirty="0"/>
              <a:t>Many run-time checking techniques …</a:t>
            </a:r>
          </a:p>
          <a:p>
            <a:pPr lvl="1"/>
            <a:r>
              <a:rPr lang="en-US" sz="2400" dirty="0"/>
              <a:t>we only discuss methods relevant to overflow protection</a:t>
            </a:r>
          </a:p>
          <a:p>
            <a:pPr>
              <a:spcBef>
                <a:spcPts val="2520"/>
              </a:spcBef>
            </a:pPr>
            <a:r>
              <a:rPr lang="en-US" sz="2400" u="sng" dirty="0"/>
              <a:t>Solution 1</a:t>
            </a:r>
            <a:r>
              <a:rPr lang="en-US" sz="2400" dirty="0"/>
              <a:t>:  </a:t>
            </a:r>
            <a:r>
              <a:rPr lang="en-US" sz="2400" dirty="0" err="1"/>
              <a:t>StackGuard</a:t>
            </a:r>
            <a:endParaRPr lang="en-US" sz="2400" dirty="0"/>
          </a:p>
          <a:p>
            <a:pPr lvl="1"/>
            <a:r>
              <a:rPr lang="en-US" sz="2400" dirty="0"/>
              <a:t>Run time tests for stack integrity. </a:t>
            </a:r>
          </a:p>
          <a:p>
            <a:pPr lvl="1"/>
            <a:r>
              <a:rPr lang="en-US" sz="2400" dirty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628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str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7056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484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171950"/>
            <a:ext cx="10477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467600" y="4171950"/>
            <a:ext cx="34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543800" y="4540250"/>
            <a:ext cx="341313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155674" y="4057650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76276" y="4800600"/>
            <a:ext cx="7013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246688" y="4171950"/>
            <a:ext cx="102076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6576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str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2004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76275" y="4171950"/>
            <a:ext cx="1047750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714501" y="4171950"/>
            <a:ext cx="1020763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314325" y="4549378"/>
            <a:ext cx="447675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09562" y="41719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519300" y="3829050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260163" y="3840718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432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502444"/>
          </a:xfrm>
        </p:spPr>
        <p:txBody>
          <a:bodyPr>
            <a:normAutofit fontScale="90000"/>
          </a:bodyPr>
          <a:lstStyle/>
          <a:p>
            <a:r>
              <a:rPr lang="en-US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106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Random canary:</a:t>
            </a:r>
            <a:endParaRPr lang="en-US" sz="2600" dirty="0">
              <a:solidFill>
                <a:srgbClr val="000090"/>
              </a:solidFill>
            </a:endParaRPr>
          </a:p>
          <a:p>
            <a:pPr lvl="1">
              <a:tabLst>
                <a:tab pos="1146175" algn="l"/>
              </a:tabLst>
            </a:pPr>
            <a:r>
              <a:rPr lang="en-US" sz="2400" dirty="0"/>
              <a:t>Random string chosen at program startup.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Insert canary string into every stack frame.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Verify canary before returning from function.</a:t>
            </a:r>
          </a:p>
          <a:p>
            <a:pPr lvl="2">
              <a:tabLst>
                <a:tab pos="1146175" algn="l"/>
              </a:tabLst>
            </a:pPr>
            <a:r>
              <a:rPr lang="en-US" sz="2000" dirty="0"/>
              <a:t>Exit program if canary changed.     Turns potential exploit into </a:t>
            </a:r>
            <a:r>
              <a:rPr lang="en-US" sz="2000" dirty="0" err="1"/>
              <a:t>DoS</a:t>
            </a:r>
            <a:r>
              <a:rPr lang="en-US" sz="2000" dirty="0"/>
              <a:t>. 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To corrupt, attacker must learn current random string.</a:t>
            </a:r>
          </a:p>
          <a:p>
            <a:pPr>
              <a:spcBef>
                <a:spcPts val="3168"/>
              </a:spcBef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Terminator canary:</a:t>
            </a:r>
            <a:r>
              <a:rPr lang="en-US" sz="2600" dirty="0">
                <a:solidFill>
                  <a:srgbClr val="000090"/>
                </a:solidFill>
              </a:rPr>
              <a:t>       </a:t>
            </a:r>
            <a:r>
              <a:rPr lang="en-US" sz="2000" dirty="0"/>
              <a:t>Canary =  {0, newline, linefeed, EOF}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String functions will not copy beyond terminator.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Attacker cannot use string functions to corrupt stack.	</a:t>
            </a:r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18021"/>
            <a:ext cx="8686800" cy="3619500"/>
          </a:xfrm>
        </p:spPr>
        <p:txBody>
          <a:bodyPr>
            <a:normAutofit/>
          </a:bodyPr>
          <a:lstStyle/>
          <a:p>
            <a:r>
              <a:rPr lang="en-US" sz="2800" dirty="0" err="1"/>
              <a:t>StackGuard</a:t>
            </a:r>
            <a:r>
              <a:rPr lang="en-US" sz="2800" dirty="0"/>
              <a:t> implemented as a GCC patch</a:t>
            </a:r>
          </a:p>
          <a:p>
            <a:pPr lvl="1"/>
            <a:r>
              <a:rPr lang="en-US" sz="2400" dirty="0"/>
              <a:t>Program must be recompiled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r>
              <a:rPr lang="en-US" sz="2800" dirty="0"/>
              <a:t>Minimal performance effects:   8% for Apache</a:t>
            </a:r>
          </a:p>
          <a:p>
            <a:endParaRPr lang="en-US" sz="1600" dirty="0"/>
          </a:p>
          <a:p>
            <a:r>
              <a:rPr lang="en-US" sz="2800" dirty="0"/>
              <a:t>Note: Canaries do not provide full protection</a:t>
            </a:r>
          </a:p>
          <a:p>
            <a:pPr lvl="1"/>
            <a:r>
              <a:rPr lang="en-US" sz="2400" dirty="0"/>
              <a:t>Some stack smashing attacks leave canaries unchanged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Stack smashing</a:t>
            </a:r>
            <a:r>
              <a:rPr lang="en-US" sz="2400" dirty="0"/>
              <a:t>:  overwrite return address or function pointer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Heap spraying</a:t>
            </a:r>
            <a:r>
              <a:rPr lang="en-US" sz="2400" dirty="0"/>
              <a:t>:  reliably exploit a heap overflow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Use after free</a:t>
            </a:r>
            <a:r>
              <a:rPr lang="en-US" sz="2400" dirty="0"/>
              <a:t>:  attacker writes to freed control structure, </a:t>
            </a:r>
            <a:br>
              <a:rPr lang="en-US" sz="2400" dirty="0"/>
            </a:br>
            <a:r>
              <a:rPr lang="en-US" sz="2400" dirty="0"/>
              <a:t>		  which then gets used by victim program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Integer overflows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Format string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32435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154576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err="1"/>
              <a:t>StackGuard</a:t>
            </a:r>
            <a:r>
              <a:rPr lang="en-US" dirty="0"/>
              <a:t> enhancements:  </a:t>
            </a:r>
            <a:r>
              <a:rPr lang="en-US" sz="3600" dirty="0" err="1"/>
              <a:t>ProPolice</a:t>
            </a:r>
            <a:endParaRPr lang="en-US" sz="3100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7389" y="895351"/>
            <a:ext cx="8686800" cy="990600"/>
          </a:xfrm>
        </p:spPr>
        <p:txBody>
          <a:bodyPr/>
          <a:lstStyle/>
          <a:p>
            <a:r>
              <a:rPr lang="en-US" sz="2400" dirty="0" err="1"/>
              <a:t>ProPolice</a:t>
            </a:r>
            <a:r>
              <a:rPr lang="en-US" sz="1600" dirty="0">
                <a:latin typeface="Arial" charset="0"/>
              </a:rPr>
              <a:t>    </a:t>
            </a:r>
            <a:r>
              <a:rPr lang="en-US" sz="2000" dirty="0">
                <a:latin typeface="Arial" charset="0"/>
              </a:rPr>
              <a:t>-   since </a:t>
            </a:r>
            <a:r>
              <a:rPr lang="en-US" sz="2000" dirty="0" err="1">
                <a:latin typeface="Arial" charset="0"/>
              </a:rPr>
              <a:t>gcc</a:t>
            </a:r>
            <a:r>
              <a:rPr lang="en-US" sz="2000" dirty="0">
                <a:latin typeface="Arial" charset="0"/>
              </a:rPr>
              <a:t> 3.4.1.  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-</a:t>
            </a:r>
            <a:r>
              <a:rPr lang="en-US" sz="1800" b="1" dirty="0" err="1">
                <a:latin typeface="Arial" charset="0"/>
              </a:rPr>
              <a:t>fstack</a:t>
            </a:r>
            <a:r>
              <a:rPr lang="en-US" sz="1800" b="1" dirty="0">
                <a:latin typeface="Arial" charset="0"/>
              </a:rPr>
              <a:t>-protector</a:t>
            </a:r>
            <a:r>
              <a:rPr lang="en-US" sz="1800" dirty="0">
                <a:latin typeface="Arial" charset="0"/>
              </a:rPr>
              <a:t>)</a:t>
            </a:r>
          </a:p>
          <a:p>
            <a:pPr lvl="1"/>
            <a:r>
              <a:rPr lang="en-US" sz="2400" dirty="0"/>
              <a:t>Rearrange stack layout to prevent </a:t>
            </a:r>
            <a:r>
              <a:rPr lang="en-US" sz="2400" dirty="0" err="1"/>
              <a:t>ptr</a:t>
            </a:r>
            <a:r>
              <a:rPr lang="en-US" sz="2400" dirty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9989" y="1962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19989" y="2419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9989" y="28765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19989" y="33337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989" y="3790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19989" y="4248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62789" y="37338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86000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7400" y="417641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01389" y="424815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662789" y="20764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201930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33600" y="4705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571750"/>
            <a:ext cx="31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Protects pointer </a:t>
            </a:r>
            <a:r>
              <a:rPr lang="en-US" dirty="0" err="1"/>
              <a:t>args</a:t>
            </a:r>
            <a:r>
              <a:rPr lang="en-US" dirty="0"/>
              <a:t> and local pointers from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MS Visual Studio  /GS     </a:t>
            </a:r>
            <a:r>
              <a:rPr lang="en-US" sz="2400" dirty="0"/>
              <a:t>[since 2003]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458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Compiler /GS option:</a:t>
            </a:r>
          </a:p>
          <a:p>
            <a:pPr lvl="1"/>
            <a:r>
              <a:rPr lang="en-US" sz="2400" dirty="0"/>
              <a:t>Combination of </a:t>
            </a:r>
            <a:r>
              <a:rPr lang="en-US" sz="2400" dirty="0" err="1"/>
              <a:t>ProPolice</a:t>
            </a:r>
            <a:r>
              <a:rPr lang="en-US" sz="2400" dirty="0"/>
              <a:t> and Random canary.</a:t>
            </a:r>
          </a:p>
          <a:p>
            <a:pPr lvl="1"/>
            <a:r>
              <a:rPr lang="en-US" sz="2400" dirty="0"/>
              <a:t>If cookie mismatch, default behavior is to call    </a:t>
            </a:r>
            <a:r>
              <a:rPr lang="en-US" sz="2400" b="1" dirty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266950"/>
            <a:ext cx="500926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prolog</a:t>
            </a:r>
            <a:r>
              <a:rPr lang="en-US" dirty="0"/>
              <a:t>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sub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8     </a:t>
            </a:r>
            <a:r>
              <a:rPr lang="en-US" dirty="0"/>
              <a:t>// allocate 8 bytes for cookie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DWORD PTR ___</a:t>
            </a:r>
            <a:r>
              <a:rPr lang="en-US" b="1" dirty="0" err="1">
                <a:solidFill>
                  <a:srgbClr val="000090"/>
                </a:solidFill>
              </a:rPr>
              <a:t>security_cookie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    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     </a:t>
            </a:r>
            <a:r>
              <a:rPr lang="en-US" dirty="0"/>
              <a:t>// </a:t>
            </a:r>
            <a:r>
              <a:rPr lang="en-US" dirty="0" err="1"/>
              <a:t>xor</a:t>
            </a:r>
            <a:r>
              <a:rPr lang="en-US" dirty="0"/>
              <a:t> cookie with current </a:t>
            </a:r>
            <a:r>
              <a:rPr lang="en-US" dirty="0" err="1"/>
              <a:t>esp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DWORD PTR [esp+8],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  </a:t>
            </a:r>
            <a:r>
              <a:rPr lang="en-US" dirty="0"/>
              <a:t>// save in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345" y="2266950"/>
            <a:ext cx="3847102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epilog: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DWORD PTR  [esp+8]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add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8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4070350"/>
            <a:ext cx="87630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Enhanced /GS in Visual Studio 2010:</a:t>
            </a:r>
          </a:p>
          <a:p>
            <a:pPr lvl="1"/>
            <a:r>
              <a:rPr lang="en-US" sz="2000" dirty="0"/>
              <a:t>/GS protection added to all functions, unless can be proven unnecessary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5189" y="1123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15189" y="1581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15189" y="2038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15189" y="30099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15189" y="34671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815189" y="3924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357989" y="34099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353615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385256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396589" y="392430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357989" y="14097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" y="135255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28800" y="43815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8800" y="2527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exception handlers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4627" y="1885950"/>
            <a:ext cx="320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Canary protects ret-</a:t>
            </a:r>
            <a:r>
              <a:rPr lang="en-US" sz="2000" dirty="0" err="1"/>
              <a:t>addr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exception handler frame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34000" y="1733550"/>
            <a:ext cx="228600" cy="9906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Evading /GS with exception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When exception is thrown, dispatcher walks up exception list until handler is found   (else use default handler)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243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7815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4171950"/>
            <a:ext cx="66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  <a:p>
            <a:r>
              <a:rPr lang="en-US" dirty="0" err="1"/>
              <a:t>mem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5105400" y="4800600"/>
            <a:ext cx="1447800" cy="20955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4806950"/>
            <a:ext cx="3048000" cy="2032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" y="3943350"/>
            <a:ext cx="457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35623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0xffffffff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56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buf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08700" y="3727450"/>
            <a:ext cx="1828800" cy="5334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3740150"/>
            <a:ext cx="1828800" cy="5334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2190750"/>
            <a:ext cx="6462075" cy="2590800"/>
            <a:chOff x="838200" y="2190750"/>
            <a:chExt cx="6462075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4620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After overflow:    handler points to attacker’s code</a:t>
              </a:r>
            </a:p>
            <a:p>
              <a:pPr>
                <a:spcBef>
                  <a:spcPts val="600"/>
                </a:spcBef>
              </a:pPr>
              <a:r>
                <a:rPr lang="en-US" sz="2400" dirty="0"/>
                <a:t>exception triggered  ⇒   control hijack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ptr</a:t>
              </a:r>
              <a:r>
                <a:rPr lang="en-US" dirty="0"/>
                <a:t> to attack code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7485" y="3207663"/>
            <a:ext cx="715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Main point:    exception is triggered before canary is checked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Defenses:   SAFESEH and SEHOP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534400" cy="3775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/SAFESEH</a:t>
            </a:r>
            <a:r>
              <a:rPr lang="en-US" sz="2400" dirty="0"/>
              <a:t>:    linker flag</a:t>
            </a:r>
          </a:p>
          <a:p>
            <a:pPr lvl="1"/>
            <a:r>
              <a:rPr lang="en-US" sz="2200" dirty="0"/>
              <a:t>Linker produces a binary with a table of safe exception handlers</a:t>
            </a:r>
          </a:p>
          <a:p>
            <a:pPr lvl="1"/>
            <a:r>
              <a:rPr lang="en-US" sz="2200" dirty="0"/>
              <a:t>System will not jump to exception handler not on list</a:t>
            </a:r>
          </a:p>
          <a:p>
            <a:pPr lvl="1"/>
            <a:endParaRPr lang="en-US" sz="2200" dirty="0"/>
          </a:p>
          <a:p>
            <a:r>
              <a:rPr lang="en-US" sz="2600" dirty="0">
                <a:solidFill>
                  <a:srgbClr val="000090"/>
                </a:solidFill>
              </a:rPr>
              <a:t>/SEHOP</a:t>
            </a:r>
            <a:r>
              <a:rPr lang="en-US" sz="2600" dirty="0"/>
              <a:t>:    platform defense   </a:t>
            </a:r>
            <a:r>
              <a:rPr lang="en-US" sz="2400" dirty="0"/>
              <a:t>(since win vista SP1)</a:t>
            </a:r>
          </a:p>
          <a:p>
            <a:pPr lvl="1"/>
            <a:r>
              <a:rPr lang="en-US" sz="2000" dirty="0"/>
              <a:t>Observation:    SEH attacks typically corrupt the “next” entry in SEH list.</a:t>
            </a:r>
          </a:p>
          <a:p>
            <a:pPr lvl="1"/>
            <a:r>
              <a:rPr lang="en-US" sz="2000" dirty="0"/>
              <a:t>SEHOP:  add a dummy record at top of SEH list</a:t>
            </a:r>
          </a:p>
          <a:p>
            <a:pPr lvl="1"/>
            <a:r>
              <a:rPr lang="en-US" sz="2000" dirty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Summary: Canaries are not full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248150"/>
          </a:xfrm>
        </p:spPr>
        <p:txBody>
          <a:bodyPr>
            <a:noAutofit/>
          </a:bodyPr>
          <a:lstStyle/>
          <a:p>
            <a:pPr>
              <a:spcBef>
                <a:spcPts val="1824"/>
              </a:spcBef>
            </a:pPr>
            <a:r>
              <a:rPr lang="en-US" sz="2400" dirty="0"/>
              <a:t>Canaries are an important defense tool, but do not prevent all control hijacking attacks: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Heap-based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Integer overflow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/GS by itself does not prevent Exception Handling attacks</a:t>
            </a:r>
          </a:p>
          <a:p>
            <a:pPr marL="400050" lvl="1" indent="0">
              <a:spcBef>
                <a:spcPts val="24"/>
              </a:spcBef>
              <a:buNone/>
            </a:pPr>
            <a:r>
              <a:rPr lang="en-US" sz="2400" dirty="0"/>
              <a:t>	</a:t>
            </a:r>
            <a:r>
              <a:rPr lang="en-US" sz="1800" dirty="0"/>
              <a:t>	(also need SAFESEH and SEHOP)</a:t>
            </a:r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Even worse:  canary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 </a:t>
            </a:r>
            <a:r>
              <a:rPr lang="en-US" sz="2400" dirty="0"/>
              <a:t>common design for </a:t>
            </a:r>
            <a:r>
              <a:rPr lang="en-US" sz="2400"/>
              <a:t>crash recovery:</a:t>
            </a:r>
            <a:endParaRPr lang="en-US" sz="2400" dirty="0"/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Danger: </a:t>
            </a:r>
          </a:p>
          <a:p>
            <a:r>
              <a:rPr lang="en-US" sz="2400" dirty="0"/>
              <a:t>canary extraction</a:t>
            </a:r>
            <a:br>
              <a:rPr lang="en-US" sz="2400" dirty="0"/>
            </a:br>
            <a:r>
              <a:rPr lang="en-US" sz="2400" dirty="0"/>
              <a:t>byte by byte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14550"/>
            <a:ext cx="5029200" cy="707886"/>
            <a:chOff x="3657600" y="22763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22763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470210"/>
            <a:ext cx="2819400" cy="1509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52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430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/>
              <a:t>Similarly:  extract ASLR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common design for crash recovery:</a:t>
            </a:r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Danger: </a:t>
            </a:r>
          </a:p>
          <a:p>
            <a:pPr marL="228600" indent="0">
              <a:buNone/>
            </a:pPr>
            <a:r>
              <a:rPr lang="en-US" sz="2400" dirty="0"/>
              <a:t>Extract ret-</a:t>
            </a:r>
            <a:r>
              <a:rPr lang="en-US" sz="2400" dirty="0" err="1"/>
              <a:t>addr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de-randomize</a:t>
            </a:r>
            <a:br>
              <a:rPr lang="en-US" sz="2400" dirty="0"/>
            </a:br>
            <a:r>
              <a:rPr lang="en-US" sz="2400" dirty="0"/>
              <a:t>code location</a:t>
            </a:r>
          </a:p>
          <a:p>
            <a:pPr marL="228600" indent="0">
              <a:spcBef>
                <a:spcPts val="1176"/>
              </a:spcBef>
              <a:buNone/>
            </a:pPr>
            <a:r>
              <a:rPr lang="en-US" sz="2400" dirty="0"/>
              <a:t>Extract stack </a:t>
            </a:r>
            <a:br>
              <a:rPr lang="en-US" sz="2400" dirty="0"/>
            </a:br>
            <a:r>
              <a:rPr lang="en-US" sz="2400" dirty="0"/>
              <a:t>function pointers to</a:t>
            </a:r>
            <a:br>
              <a:rPr lang="en-US" sz="2400" dirty="0"/>
            </a:br>
            <a:r>
              <a:rPr lang="en-US" sz="2400" dirty="0"/>
              <a:t>de-randomize heap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90750"/>
            <a:ext cx="5029200" cy="707886"/>
            <a:chOff x="3657600" y="23525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114550"/>
            <a:ext cx="2835454" cy="2993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What if can’t recompile:  </a:t>
            </a:r>
            <a:r>
              <a:rPr lang="en-US" sz="4400" dirty="0" err="1"/>
              <a:t>Libsafe</a:t>
            </a:r>
            <a:endParaRPr lang="en-US" sz="4400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458200" cy="3886200"/>
          </a:xfrm>
        </p:spPr>
        <p:txBody>
          <a:bodyPr/>
          <a:lstStyle/>
          <a:p>
            <a:r>
              <a:rPr lang="en-US" sz="2400" u="sng" dirty="0"/>
              <a:t>Solution 2</a:t>
            </a:r>
            <a:r>
              <a:rPr lang="en-US" sz="2400" dirty="0"/>
              <a:t>:  </a:t>
            </a:r>
            <a:r>
              <a:rPr lang="en-US" sz="2400" dirty="0" err="1"/>
              <a:t>Libsafe</a:t>
            </a:r>
            <a:r>
              <a:rPr lang="en-US" sz="2400" dirty="0"/>
              <a:t> (Avaya Labs)</a:t>
            </a:r>
          </a:p>
          <a:p>
            <a:pPr lvl="1"/>
            <a:r>
              <a:rPr lang="en-US" sz="2400" dirty="0"/>
              <a:t>Dynamically loaded library      </a:t>
            </a:r>
            <a:r>
              <a:rPr lang="en-US" sz="1600" dirty="0"/>
              <a:t>(no need to recompile app.)</a:t>
            </a:r>
            <a:endParaRPr lang="en-US" sz="2400" dirty="0"/>
          </a:p>
          <a:p>
            <a:pPr lvl="1"/>
            <a:r>
              <a:rPr lang="en-US" sz="2400" dirty="0"/>
              <a:t>Intercepts calls to  </a:t>
            </a:r>
            <a:r>
              <a:rPr lang="en-US" sz="2400" dirty="0" err="1"/>
              <a:t>strcpy</a:t>
            </a:r>
            <a:r>
              <a:rPr lang="en-US" sz="2400" dirty="0"/>
              <a:t> (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Validates sufficient space in current stack frame: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|frame-pointer – </a:t>
            </a:r>
            <a:r>
              <a:rPr lang="en-US" sz="2000" b="1" dirty="0" err="1"/>
              <a:t>dest</a:t>
            </a:r>
            <a:r>
              <a:rPr lang="en-US" sz="2000" b="1" dirty="0"/>
              <a:t>| &gt; </a:t>
            </a:r>
            <a:r>
              <a:rPr lang="en-US" sz="2000" b="1" dirty="0" err="1"/>
              <a:t>strlen</a:t>
            </a:r>
            <a:r>
              <a:rPr lang="en-US" sz="2000" b="1" dirty="0"/>
              <a:t>(</a:t>
            </a:r>
            <a:r>
              <a:rPr lang="en-US" sz="2000" b="1" dirty="0" err="1"/>
              <a:t>src</a:t>
            </a:r>
            <a:r>
              <a:rPr lang="en-US" sz="2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If so, does </a:t>
            </a:r>
            <a:r>
              <a:rPr lang="en-US" sz="2000" dirty="0" err="1"/>
              <a:t>strcpy</a:t>
            </a:r>
            <a:r>
              <a:rPr lang="en-US" sz="2000" dirty="0"/>
              <a:t>.   Otherwise, terminates application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3951267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dest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5820" y="395126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7314" y="395126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24401" y="4112716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858001" y="4324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" y="3943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0200" y="43116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03274" y="3828156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3950077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src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859588" y="3943350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87988" y="410795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40189" y="3950077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buf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395007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562600" y="395007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07634" y="4629150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67750" y="4675881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77963" y="4314329"/>
            <a:ext cx="4343400" cy="158353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2666999" y="3714749"/>
            <a:ext cx="1447800" cy="239712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107556" y="2926703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5344121" y="3273127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How robust is </a:t>
            </a:r>
            <a:r>
              <a:rPr lang="en-US" sz="3600" dirty="0" err="1"/>
              <a:t>Libsafe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76885"/>
            <a:ext cx="68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strcpy</a:t>
            </a:r>
            <a:r>
              <a:rPr lang="en-US" sz="2400" dirty="0"/>
              <a:t>() can overwrite a pointer between </a:t>
            </a:r>
            <a:r>
              <a:rPr lang="en-US" sz="2400" dirty="0" err="1"/>
              <a:t>buf</a:t>
            </a:r>
            <a:r>
              <a:rPr lang="en-US" sz="2400" dirty="0"/>
              <a:t> and </a:t>
            </a:r>
            <a:r>
              <a:rPr lang="en-US" sz="2400" dirty="0" err="1"/>
              <a:t>sfp</a:t>
            </a:r>
            <a:r>
              <a:rPr lang="en-US" sz="24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9813" y="1208068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4833" y="120806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6327" y="120806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123414" y="1369517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257014" y="1581151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90600" y="1200150"/>
            <a:ext cx="58792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990600" y="1568450"/>
            <a:ext cx="575226" cy="12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16604" y="1112585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high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28013" y="1206878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258601" y="1200151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887001" y="1364754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9202" y="1206878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18813" y="120687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1613" y="120687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957686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06167" y="1932682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6976" y="1571130"/>
            <a:ext cx="4343400" cy="158353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3066012" y="971550"/>
            <a:ext cx="1447800" cy="239712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2506569" y="183504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5743134" y="529928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1804" y="1123950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low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mistake: mixing data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15"/>
            <a:ext cx="8229600" cy="3943350"/>
          </a:xfrm>
        </p:spPr>
        <p:txBody>
          <a:bodyPr>
            <a:normAutofit/>
          </a:bodyPr>
          <a:lstStyle/>
          <a:p>
            <a:r>
              <a:rPr lang="en-US" sz="2400" dirty="0"/>
              <a:t>An ancient design flaw:   </a:t>
            </a:r>
          </a:p>
          <a:p>
            <a:pPr lvl="1"/>
            <a:r>
              <a:rPr lang="en-US" sz="2000" dirty="0"/>
              <a:t>enables anyone to inject control signals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spcBef>
                <a:spcPts val="1704"/>
              </a:spcBef>
            </a:pPr>
            <a:r>
              <a:rPr lang="en-US" sz="2100" dirty="0"/>
              <a:t>1971:   AT&amp;T learns never to mix control and data</a:t>
            </a:r>
          </a:p>
        </p:txBody>
      </p:sp>
      <p:pic>
        <p:nvPicPr>
          <p:cNvPr id="4" name="Picture 3" descr="Capn-Crunch-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14550"/>
            <a:ext cx="44005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More methods:  Shadow Stack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Shadow Stack:  keep a </a:t>
            </a:r>
            <a:r>
              <a:rPr lang="en-US" sz="2400" u="sng" dirty="0"/>
              <a:t>copy</a:t>
            </a:r>
            <a:r>
              <a:rPr lang="en-US" sz="2400" dirty="0"/>
              <a:t> of the stack in memory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call</a:t>
            </a:r>
            <a:r>
              <a:rPr lang="en-US" sz="2400" dirty="0"/>
              <a:t>:	push ret-address to shadow stack on call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ret</a:t>
            </a:r>
            <a:r>
              <a:rPr lang="en-US" sz="2400" dirty="0"/>
              <a:t>:	check that top of shadow stack is equal to </a:t>
            </a:r>
            <a:br>
              <a:rPr lang="en-US" sz="2400" dirty="0"/>
            </a:br>
            <a:r>
              <a:rPr lang="en-US" sz="2400" dirty="0"/>
              <a:t>	ret-address on stack.    Crash if not.</a:t>
            </a:r>
          </a:p>
          <a:p>
            <a:pPr>
              <a:tabLst>
                <a:tab pos="1600200" algn="l"/>
              </a:tabLst>
            </a:pPr>
            <a:r>
              <a:rPr lang="en-US" sz="2400" dirty="0"/>
              <a:t>Security:   memory corruption should not corrupt shadow stack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Shadow stack using </a:t>
            </a:r>
            <a:r>
              <a:rPr lang="en-US" sz="2400" b="1" dirty="0"/>
              <a:t>Intel CET:</a:t>
            </a:r>
            <a:endParaRPr lang="en-US" sz="1800" b="1" dirty="0"/>
          </a:p>
          <a:p>
            <a:r>
              <a:rPr lang="en-US" sz="2400" dirty="0"/>
              <a:t>New register SSP:   shadow stack pointer</a:t>
            </a:r>
          </a:p>
          <a:p>
            <a:r>
              <a:rPr lang="en-US" sz="2400" dirty="0"/>
              <a:t>Shadow stack pages marked by a new “shadow stack” attribute:</a:t>
            </a:r>
            <a:br>
              <a:rPr lang="en-US" sz="2400" dirty="0"/>
            </a:br>
            <a:r>
              <a:rPr lang="en-US" sz="2400" dirty="0"/>
              <a:t>	only “call” and “ret” can read/write these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18135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48200" y="2535772"/>
            <a:ext cx="4267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/>
              <a:t>Control Flow Integrity (CFI)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Control flow integrity (CFI)   </a:t>
            </a:r>
            <a:r>
              <a:rPr lang="en-US" sz="1650" dirty="0"/>
              <a:t>[ABEL’05, </a:t>
            </a:r>
            <a:r>
              <a:rPr lang="mr-IN" sz="1650" dirty="0"/>
              <a:t>…</a:t>
            </a:r>
            <a:r>
              <a:rPr lang="en-US" sz="165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Ultimate Goal:  </a:t>
            </a:r>
            <a:r>
              <a:rPr lang="en-US" sz="2400" dirty="0"/>
              <a:t>ensure control flows as specified by code’s flow graph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		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2118"/>
              </a:spcBef>
              <a:buNone/>
            </a:pPr>
            <a:r>
              <a:rPr lang="en-US" sz="2400" dirty="0"/>
              <a:t>Lots of academic research on CFI systems:</a:t>
            </a:r>
          </a:p>
          <a:p>
            <a:r>
              <a:rPr lang="en-US" sz="2400" dirty="0"/>
              <a:t>CCFIR </a:t>
            </a:r>
            <a:r>
              <a:rPr lang="en-US" sz="1800" dirty="0"/>
              <a:t>(2013)</a:t>
            </a:r>
            <a:r>
              <a:rPr lang="en-US" sz="2400" dirty="0"/>
              <a:t>,</a:t>
            </a:r>
            <a:r>
              <a:rPr lang="en-US" sz="1800" dirty="0"/>
              <a:t>  </a:t>
            </a:r>
            <a:r>
              <a:rPr lang="en-US" sz="2400" dirty="0" err="1"/>
              <a:t>kBouncer</a:t>
            </a:r>
            <a:r>
              <a:rPr lang="en-US" sz="2400" dirty="0"/>
              <a:t> </a:t>
            </a:r>
            <a:r>
              <a:rPr lang="en-US" sz="1800" dirty="0"/>
              <a:t>(2013)</a:t>
            </a:r>
            <a:r>
              <a:rPr lang="en-US" sz="2400" dirty="0"/>
              <a:t>,  FECFI </a:t>
            </a:r>
            <a:r>
              <a:rPr lang="en-US" sz="1800" dirty="0"/>
              <a:t>(2014)</a:t>
            </a:r>
            <a:r>
              <a:rPr lang="en-US" sz="2400" dirty="0"/>
              <a:t>,  CSCFI </a:t>
            </a:r>
            <a:r>
              <a:rPr lang="en-US" sz="1800" dirty="0"/>
              <a:t>(2015)</a:t>
            </a:r>
            <a:r>
              <a:rPr lang="en-US" sz="2400" dirty="0"/>
              <a:t>,  …</a:t>
            </a:r>
          </a:p>
          <a:p>
            <a:pPr marL="0" indent="0">
              <a:spcBef>
                <a:spcPts val="882"/>
              </a:spcBef>
              <a:buNone/>
            </a:pPr>
            <a:r>
              <a:rPr lang="en-US" sz="2400" dirty="0"/>
              <a:t>and many attacks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94935"/>
            <a:ext cx="667362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HandshakeHandler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(Session *s,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is-IS" sz="20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s-&gt;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hdlr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819" y="2647950"/>
            <a:ext cx="5046381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Compile time</a:t>
            </a:r>
            <a:r>
              <a:rPr lang="en-US" sz="2000" dirty="0"/>
              <a:t>:  build list of possible call targets</a:t>
            </a:r>
          </a:p>
          <a:p>
            <a:pPr>
              <a:spcBef>
                <a:spcPts val="900"/>
              </a:spcBef>
            </a:pPr>
            <a:r>
              <a:rPr lang="en-US" sz="2000" b="1" dirty="0"/>
              <a:t>Run time</a:t>
            </a:r>
            <a:r>
              <a:rPr lang="en-US" sz="2000" dirty="0"/>
              <a:t>:  before call, check validity of </a:t>
            </a:r>
            <a:r>
              <a:rPr lang="en-US" sz="2000" dirty="0">
                <a:ea typeface="Consolas" charset="0"/>
                <a:cs typeface="Consolas" charset="0"/>
              </a:rPr>
              <a:t>s-&gt;</a:t>
            </a:r>
            <a:r>
              <a:rPr lang="en-US" sz="2000" dirty="0" err="1">
                <a:ea typeface="Consolas" charset="0"/>
                <a:cs typeface="Consolas" charset="0"/>
              </a:rPr>
              <a:t>hdlr</a:t>
            </a:r>
            <a:endParaRPr lang="en-US" sz="2000" dirty="0">
              <a:ea typeface="Consolas" charset="0"/>
              <a:cs typeface="Consolas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08387" y="2305527"/>
            <a:ext cx="3464013" cy="952023"/>
          </a:xfrm>
          <a:custGeom>
            <a:avLst/>
            <a:gdLst>
              <a:gd name="connsiteX0" fmla="*/ 4308529 w 4864616"/>
              <a:gd name="connsiteY0" fmla="*/ 1115878 h 1124590"/>
              <a:gd name="connsiteX1" fmla="*/ 4633993 w 4864616"/>
              <a:gd name="connsiteY1" fmla="*/ 1007390 h 1124590"/>
              <a:gd name="connsiteX2" fmla="*/ 4463512 w 4864616"/>
              <a:gd name="connsiteY2" fmla="*/ 294468 h 1124590"/>
              <a:gd name="connsiteX3" fmla="*/ 0 w 4864616"/>
              <a:gd name="connsiteY3" fmla="*/ 0 h 1124590"/>
              <a:gd name="connsiteX0" fmla="*/ 4308529 w 4970119"/>
              <a:gd name="connsiteY0" fmla="*/ 1115878 h 1120017"/>
              <a:gd name="connsiteX1" fmla="*/ 4850969 w 4970119"/>
              <a:gd name="connsiteY1" fmla="*/ 976393 h 1120017"/>
              <a:gd name="connsiteX2" fmla="*/ 4463512 w 4970119"/>
              <a:gd name="connsiteY2" fmla="*/ 294468 h 1120017"/>
              <a:gd name="connsiteX3" fmla="*/ 0 w 4970119"/>
              <a:gd name="connsiteY3" fmla="*/ 0 h 1120017"/>
              <a:gd name="connsiteX0" fmla="*/ 4308529 w 5066488"/>
              <a:gd name="connsiteY0" fmla="*/ 1115878 h 1117292"/>
              <a:gd name="connsiteX1" fmla="*/ 5005952 w 5066488"/>
              <a:gd name="connsiteY1" fmla="*/ 898901 h 1117292"/>
              <a:gd name="connsiteX2" fmla="*/ 4463512 w 5066488"/>
              <a:gd name="connsiteY2" fmla="*/ 294468 h 1117292"/>
              <a:gd name="connsiteX3" fmla="*/ 0 w 5066488"/>
              <a:gd name="connsiteY3" fmla="*/ 0 h 1117292"/>
              <a:gd name="connsiteX0" fmla="*/ 4308529 w 5134533"/>
              <a:gd name="connsiteY0" fmla="*/ 1115878 h 1116427"/>
              <a:gd name="connsiteX1" fmla="*/ 5098942 w 5134533"/>
              <a:gd name="connsiteY1" fmla="*/ 728420 h 1116427"/>
              <a:gd name="connsiteX2" fmla="*/ 4463512 w 5134533"/>
              <a:gd name="connsiteY2" fmla="*/ 294468 h 1116427"/>
              <a:gd name="connsiteX3" fmla="*/ 0 w 5134533"/>
              <a:gd name="connsiteY3" fmla="*/ 0 h 1116427"/>
              <a:gd name="connsiteX0" fmla="*/ 4308529 w 5106981"/>
              <a:gd name="connsiteY0" fmla="*/ 1115878 h 1116459"/>
              <a:gd name="connsiteX1" fmla="*/ 5098942 w 5106981"/>
              <a:gd name="connsiteY1" fmla="*/ 728420 h 1116459"/>
              <a:gd name="connsiteX2" fmla="*/ 4463512 w 5106981"/>
              <a:gd name="connsiteY2" fmla="*/ 294468 h 1116459"/>
              <a:gd name="connsiteX3" fmla="*/ 0 w 5106981"/>
              <a:gd name="connsiteY3" fmla="*/ 0 h 1116459"/>
              <a:gd name="connsiteX0" fmla="*/ 4308529 w 5127645"/>
              <a:gd name="connsiteY0" fmla="*/ 1115878 h 1116327"/>
              <a:gd name="connsiteX1" fmla="*/ 5098942 w 5127645"/>
              <a:gd name="connsiteY1" fmla="*/ 728420 h 1116327"/>
              <a:gd name="connsiteX2" fmla="*/ 4463512 w 5127645"/>
              <a:gd name="connsiteY2" fmla="*/ 294468 h 1116327"/>
              <a:gd name="connsiteX3" fmla="*/ 0 w 5127645"/>
              <a:gd name="connsiteY3" fmla="*/ 0 h 11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645" h="1116327">
                <a:moveTo>
                  <a:pt x="4308529" y="1115878"/>
                </a:moveTo>
                <a:cubicBezTo>
                  <a:pt x="4458346" y="1130085"/>
                  <a:pt x="5088610" y="803329"/>
                  <a:pt x="5098942" y="728420"/>
                </a:cubicBezTo>
                <a:cubicBezTo>
                  <a:pt x="5109274" y="653511"/>
                  <a:pt x="5313336" y="415871"/>
                  <a:pt x="4463512" y="294468"/>
                </a:cubicBezTo>
                <a:cubicBezTo>
                  <a:pt x="3613688" y="173065"/>
                  <a:pt x="0" y="0"/>
                  <a:pt x="0" y="0"/>
                </a:cubicBezTo>
              </a:path>
            </a:pathLst>
          </a:custGeom>
          <a:noFill/>
          <a:ln w="63500">
            <a:solidFill>
              <a:srgbClr val="3025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Flow Guard (CFG)   </a:t>
            </a:r>
            <a:r>
              <a:rPr lang="en-US" sz="3200" dirty="0"/>
              <a:t>(Windows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CFI using Intel CET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6375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</a:t>
            </a:r>
            <a:r>
              <a:rPr lang="en-US" sz="2400" b="1" dirty="0" err="1"/>
              <a:t>EndBranch</a:t>
            </a:r>
            <a:r>
              <a:rPr lang="en-US" sz="2400" dirty="0"/>
              <a:t> </a:t>
            </a:r>
            <a:r>
              <a:rPr lang="en-US" sz="2000" dirty="0"/>
              <a:t>(ENDBR64) </a:t>
            </a:r>
            <a:r>
              <a:rPr lang="en-US" sz="2400" dirty="0"/>
              <a:t>instruction: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After an indirect </a:t>
            </a:r>
            <a:r>
              <a:rPr lang="en-US" sz="2400" b="1" dirty="0"/>
              <a:t>JMP</a:t>
            </a:r>
            <a:r>
              <a:rPr lang="en-US" sz="2400" dirty="0"/>
              <a:t> or </a:t>
            </a:r>
            <a:r>
              <a:rPr lang="en-US" sz="2400" b="1" dirty="0"/>
              <a:t>CALL</a:t>
            </a:r>
            <a:r>
              <a:rPr lang="en-US" sz="2400" dirty="0"/>
              <a:t>:   </a:t>
            </a:r>
            <a:br>
              <a:rPr lang="en-US" sz="2400" dirty="0"/>
            </a:br>
            <a:r>
              <a:rPr lang="en-US" sz="2400" dirty="0"/>
              <a:t>the next instruction in the </a:t>
            </a:r>
            <a:br>
              <a:rPr lang="en-US" sz="2400" dirty="0"/>
            </a:br>
            <a:r>
              <a:rPr lang="en-US" sz="2400" dirty="0"/>
              <a:t>instruction stream must be </a:t>
            </a:r>
            <a:r>
              <a:rPr lang="en-US" sz="2400" b="1" dirty="0" err="1"/>
              <a:t>EndBranch</a:t>
            </a:r>
            <a:endParaRPr lang="en-US" sz="2400" b="1" dirty="0"/>
          </a:p>
          <a:p>
            <a:pPr>
              <a:spcBef>
                <a:spcPts val="1776"/>
              </a:spcBef>
            </a:pPr>
            <a:r>
              <a:rPr lang="en-US" sz="2400" dirty="0"/>
              <a:t>If not, then trigger a #CP fault  </a:t>
            </a:r>
            <a:br>
              <a:rPr lang="en-US" sz="2400" dirty="0"/>
            </a:br>
            <a:r>
              <a:rPr lang="en-US" sz="2400" dirty="0"/>
              <a:t>and halt execution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Ensures an indirect JMP or CALL can only go</a:t>
            </a:r>
            <a:br>
              <a:rPr lang="en-US" sz="2400" dirty="0"/>
            </a:br>
            <a:r>
              <a:rPr lang="en-US" sz="2400" dirty="0"/>
              <a:t>to a valid target address  ⇒  no </a:t>
            </a:r>
            <a:r>
              <a:rPr lang="en-US" sz="2400" dirty="0" err="1"/>
              <a:t>func</a:t>
            </a:r>
            <a:r>
              <a:rPr lang="en-US" sz="2400" dirty="0"/>
              <a:t>. </a:t>
            </a:r>
            <a:r>
              <a:rPr lang="en-US" sz="2400" dirty="0" err="1"/>
              <a:t>ptr</a:t>
            </a:r>
            <a:r>
              <a:rPr lang="en-US" sz="2400" dirty="0"/>
              <a:t>. hijack</a:t>
            </a:r>
          </a:p>
          <a:p>
            <a:pPr marL="0" indent="0">
              <a:spcBef>
                <a:spcPts val="576"/>
              </a:spcBef>
              <a:buNone/>
              <a:tabLst>
                <a:tab pos="342900" algn="l"/>
              </a:tabLst>
            </a:pPr>
            <a:r>
              <a:rPr lang="en-US" sz="2200" dirty="0"/>
              <a:t>	(compiler inserts </a:t>
            </a:r>
            <a:r>
              <a:rPr lang="en-US" sz="2200" dirty="0" err="1"/>
              <a:t>EndBranch</a:t>
            </a:r>
            <a:r>
              <a:rPr lang="en-US" sz="2200" dirty="0"/>
              <a:t> at valid locations)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895350"/>
            <a:ext cx="1447800" cy="1504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 </a:t>
            </a:r>
            <a:r>
              <a:rPr lang="en-US" sz="2000" dirty="0" err="1">
                <a:solidFill>
                  <a:schemeClr val="tx1"/>
                </a:solidFill>
              </a:rPr>
              <a:t>eax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85933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71658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9300" y="2857500"/>
            <a:ext cx="1447800" cy="177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endbranch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add </a:t>
            </a:r>
            <a:r>
              <a:rPr lang="en-US" sz="2000" dirty="0" err="1">
                <a:solidFill>
                  <a:schemeClr val="tx1"/>
                </a:solidFill>
              </a:rPr>
              <a:t>ebp</a:t>
            </a:r>
            <a:r>
              <a:rPr lang="en-US" sz="2000" dirty="0">
                <a:solidFill>
                  <a:schemeClr val="tx1"/>
                </a:solidFill>
              </a:rPr>
              <a:t>,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01955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⦚</a:t>
            </a:r>
          </a:p>
        </p:txBody>
      </p:sp>
      <p:sp>
        <p:nvSpPr>
          <p:cNvPr id="19" name="Freeform 18"/>
          <p:cNvSpPr/>
          <p:nvPr/>
        </p:nvSpPr>
        <p:spPr>
          <a:xfrm>
            <a:off x="8534400" y="1644650"/>
            <a:ext cx="393700" cy="1371600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83500" y="314461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6756400" y="1677114"/>
            <a:ext cx="289068" cy="2158285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2422889"/>
            <a:ext cx="482600" cy="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Control Flow Guard (CFG) and CET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389732"/>
            <a:ext cx="6858000" cy="2567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Do not prevent attacker from causing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jump to a valid 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wrong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function </a:t>
            </a:r>
          </a:p>
          <a:p>
            <a:pPr marL="342900" indent="-342900">
              <a:spcBef>
                <a:spcPts val="195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Hard to build accurate control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flow graph statically</a:t>
            </a:r>
          </a:p>
        </p:txBody>
      </p:sp>
    </p:spTree>
    <p:extLst>
      <p:ext uri="{BB962C8B-B14F-4D97-AF65-F5344CB8AC3E}">
        <p14:creationId xmlns:p14="http://schemas.microsoft.com/office/powerpoint/2010/main" val="1440313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over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509016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909718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5961" y="3934420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FF000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</a:t>
            </a:r>
            <a:r>
              <a:rPr lang="en-US" dirty="0"/>
              <a:t>tatic CFI: attacker can call </a:t>
            </a:r>
            <a:r>
              <a:rPr lang="en-US" b="1" dirty="0" err="1"/>
              <a:t>DataHandler</a:t>
            </a:r>
            <a:r>
              <a:rPr lang="en-US" dirty="0"/>
              <a:t> to</a:t>
            </a:r>
          </a:p>
          <a:p>
            <a:r>
              <a:rPr lang="en-US" dirty="0"/>
              <a:t>bypass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Cryptographic Control Flow Integrity (CCFI)</a:t>
            </a:r>
            <a:br>
              <a:rPr lang="en-US" sz="3600" dirty="0"/>
            </a:br>
            <a:r>
              <a:rPr lang="en-US" sz="3100" dirty="0"/>
              <a:t>(ARM pointer authentication)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000500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1600200" algn="l"/>
              </a:tabLst>
            </a:pPr>
            <a:r>
              <a:rPr lang="en-US" sz="2000" b="1" u="sng" dirty="0">
                <a:solidFill>
                  <a:schemeClr val="tx1"/>
                </a:solidFill>
              </a:rPr>
              <a:t>Threat model</a:t>
            </a:r>
            <a:r>
              <a:rPr lang="en-US" sz="2000" dirty="0">
                <a:solidFill>
                  <a:schemeClr val="tx1"/>
                </a:solidFill>
              </a:rPr>
              <a:t>:	attacker can read/write </a:t>
            </a:r>
            <a:r>
              <a:rPr lang="en-US" sz="2000" b="1" dirty="0">
                <a:solidFill>
                  <a:schemeClr val="tx1"/>
                </a:solidFill>
              </a:rPr>
              <a:t>anywhere</a:t>
            </a:r>
            <a:r>
              <a:rPr lang="en-US" sz="2000" dirty="0">
                <a:solidFill>
                  <a:schemeClr val="tx1"/>
                </a:solidFill>
              </a:rPr>
              <a:t> in memory,</a:t>
            </a:r>
          </a:p>
          <a:p>
            <a:pPr marL="0" indent="0">
              <a:buClr>
                <a:schemeClr val="tx1"/>
              </a:buClr>
              <a:buNone/>
              <a:tabLst>
                <a:tab pos="1600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program should not deviate from its control flow graph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CCFI approach</a:t>
            </a:r>
            <a:r>
              <a:rPr lang="en-US" sz="2000" dirty="0">
                <a:solidFill>
                  <a:schemeClr val="tx1"/>
                </a:solidFill>
              </a:rPr>
              <a:t>:  </a:t>
            </a:r>
            <a:r>
              <a:rPr lang="en-US" sz="1800" dirty="0">
                <a:solidFill>
                  <a:schemeClr val="tx1"/>
                </a:solidFill>
              </a:rPr>
              <a:t>Every time a jump address is written/copied anywhere in memory: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compute  64-bit  AES-MAC  and append to address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On heap: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0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source-address)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on stack: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1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stack-frame)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Before following address,  </a:t>
            </a:r>
            <a:r>
              <a:rPr lang="en-US" sz="1800">
                <a:solidFill>
                  <a:schemeClr val="tx1"/>
                </a:solidFill>
              </a:rPr>
              <a:t>verify AES-MAC </a:t>
            </a:r>
            <a:r>
              <a:rPr lang="en-US" sz="1800" dirty="0">
                <a:solidFill>
                  <a:schemeClr val="tx1"/>
                </a:solidFill>
              </a:rPr>
              <a:t>and crash if invalid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Where to store key k?           In </a:t>
            </a:r>
            <a:r>
              <a:rPr lang="en-US" sz="1800" dirty="0" err="1">
                <a:solidFill>
                  <a:schemeClr val="tx1"/>
                </a:solidFill>
              </a:rPr>
              <a:t>xmm</a:t>
            </a:r>
            <a:r>
              <a:rPr lang="en-US" sz="1800" dirty="0">
                <a:solidFill>
                  <a:schemeClr val="tx1"/>
                </a:solidFill>
              </a:rPr>
              <a:t> registers   (not memory)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Back to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in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105400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506102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5961" y="2763473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00B05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CCFI: Attacker cannot create a valid MAC for </a:t>
            </a:r>
            <a:r>
              <a:rPr lang="en-US" b="1" dirty="0" err="1"/>
              <a:t>DataHandler</a:t>
            </a:r>
            <a:r>
              <a:rPr lang="en-US" b="1" dirty="0"/>
              <a:t> </a:t>
            </a:r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41957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97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 mixing data with control flow in memory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8859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6860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2405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885950"/>
            <a:ext cx="5715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SFP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924300" y="1885950"/>
            <a:ext cx="6858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ret</a:t>
            </a:r>
          </a:p>
          <a:p>
            <a:pPr algn="ctr"/>
            <a:r>
              <a:rPr lang="en-US" b="1" dirty="0" err="1"/>
              <a:t>addr</a:t>
            </a:r>
            <a:endParaRPr lang="en-US" sz="1350" b="1" dirty="0"/>
          </a:p>
        </p:txBody>
      </p:sp>
      <p:sp>
        <p:nvSpPr>
          <p:cNvPr id="10" name="Rectangle 9"/>
          <p:cNvSpPr/>
          <p:nvPr/>
        </p:nvSpPr>
        <p:spPr>
          <a:xfrm>
            <a:off x="461010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arguments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810000" y="857251"/>
            <a:ext cx="171450" cy="4057650"/>
          </a:xfrm>
          <a:prstGeom prst="leftBrac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487531" y="2914650"/>
            <a:ext cx="997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stack frame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1885950"/>
            <a:ext cx="2914650" cy="80010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ine Callout 2 15"/>
          <p:cNvSpPr/>
          <p:nvPr/>
        </p:nvSpPr>
        <p:spPr>
          <a:xfrm>
            <a:off x="5867400" y="3086100"/>
            <a:ext cx="1714500" cy="514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88"/>
              <a:gd name="adj6" fmla="val -9024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data overwrites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return address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2600" y="4019550"/>
            <a:ext cx="8229600" cy="97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Later we will see that mixing data and code is also the reason for XSS, a common web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44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8915400" cy="4095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en-US" sz="2400" dirty="0"/>
              <a:t> </a:t>
            </a:r>
            <a:r>
              <a:rPr lang="en-US" sz="2600" u="sng" dirty="0"/>
              <a:t>Fix bugs</a:t>
            </a:r>
            <a:r>
              <a:rPr lang="en-US" sz="2600" dirty="0"/>
              <a:t>:</a:t>
            </a:r>
            <a:endParaRPr lang="en-US" sz="2200" dirty="0"/>
          </a:p>
          <a:p>
            <a:pPr marL="808038" lvl="1" indent="-236538"/>
            <a:r>
              <a:rPr lang="en-US" sz="2600" dirty="0"/>
              <a:t>Audit software</a:t>
            </a:r>
          </a:p>
          <a:p>
            <a:pPr lvl="2" indent="-220663"/>
            <a:r>
              <a:rPr lang="en-US" sz="2200" dirty="0"/>
              <a:t>Automated tools:   </a:t>
            </a:r>
            <a:r>
              <a:rPr lang="en-US" sz="2200" dirty="0" err="1"/>
              <a:t>Coverity</a:t>
            </a:r>
            <a:r>
              <a:rPr lang="en-US" sz="2200" dirty="0"/>
              <a:t>,  Infer,  …    (more on this next week)</a:t>
            </a:r>
          </a:p>
          <a:p>
            <a:pPr marL="808038" lvl="1" indent="-236538"/>
            <a:r>
              <a:rPr lang="en-US" sz="2600" dirty="0"/>
              <a:t>Rewrite software in a type safe </a:t>
            </a:r>
            <a:r>
              <a:rPr lang="en-US" sz="2600" dirty="0" err="1"/>
              <a:t>languange</a:t>
            </a:r>
            <a:r>
              <a:rPr lang="en-US" sz="2600" dirty="0"/>
              <a:t>  (Java, Go, Rust)</a:t>
            </a:r>
          </a:p>
          <a:p>
            <a:pPr lvl="2" indent="-220663"/>
            <a:r>
              <a:rPr lang="en-US" sz="2200" dirty="0"/>
              <a:t>Difficult for existing (legacy) code …</a:t>
            </a:r>
          </a:p>
          <a:p>
            <a:pPr marL="520700" indent="-520700">
              <a:spcBef>
                <a:spcPts val="2376"/>
              </a:spcBef>
              <a:buFont typeface="+mj-lt"/>
              <a:buAutoNum type="arabicPeriod"/>
            </a:pPr>
            <a:r>
              <a:rPr lang="en-US" sz="2600" dirty="0">
                <a:sym typeface="Gill Sans" charset="0"/>
              </a:rPr>
              <a:t>Platform defenses: </a:t>
            </a:r>
            <a:r>
              <a:rPr lang="en-US" sz="2600" u="sng" dirty="0">
                <a:sym typeface="Gill Sans" charset="0"/>
              </a:rPr>
              <a:t>prevent attack code execution</a:t>
            </a:r>
            <a:endParaRPr lang="en-US" sz="2600" dirty="0"/>
          </a:p>
          <a:p>
            <a:pPr lvl="2" indent="-220663"/>
            <a:endParaRPr lang="en-US" sz="2200" dirty="0"/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en-US" sz="2200" dirty="0">
                <a:sym typeface="Gill Sans" charset="0"/>
              </a:rPr>
              <a:t> </a:t>
            </a:r>
            <a:r>
              <a:rPr lang="en-US" sz="2600" dirty="0">
                <a:sym typeface="Gill Sans" charset="0"/>
              </a:rPr>
              <a:t>Add </a:t>
            </a:r>
            <a:r>
              <a:rPr lang="en-US" sz="2600" u="sng" dirty="0">
                <a:sym typeface="Gill Sans" charset="0"/>
              </a:rPr>
              <a:t>runtime code</a:t>
            </a:r>
            <a:r>
              <a:rPr lang="en-US" sz="2600" dirty="0">
                <a:sym typeface="Gill Sans" charset="0"/>
              </a:rPr>
              <a:t> to detect overflows exploits</a:t>
            </a:r>
          </a:p>
          <a:p>
            <a:pPr marL="808038" lvl="1" indent="-236538"/>
            <a:r>
              <a:rPr lang="en-US" sz="2600" dirty="0"/>
              <a:t>Halt process when overflow exploit detected</a:t>
            </a:r>
          </a:p>
          <a:p>
            <a:pPr marL="808038" lvl="1" indent="-236538"/>
            <a:r>
              <a:rPr lang="en-US" sz="2600" dirty="0" err="1">
                <a:solidFill>
                  <a:srgbClr val="000090"/>
                </a:solidFill>
              </a:rPr>
              <a:t>StackGuard</a:t>
            </a:r>
            <a:r>
              <a:rPr lang="en-US" sz="2600" dirty="0">
                <a:solidFill>
                  <a:srgbClr val="000090"/>
                </a:solidFill>
              </a:rPr>
              <a:t>,  CFI,  </a:t>
            </a:r>
            <a:r>
              <a:rPr lang="en-US" sz="2600" dirty="0" err="1">
                <a:solidFill>
                  <a:srgbClr val="000090"/>
                </a:solidFill>
              </a:rPr>
              <a:t>LibSafe</a:t>
            </a:r>
            <a:r>
              <a:rPr lang="en-US" sz="2600" dirty="0">
                <a:solidFill>
                  <a:srgbClr val="000090"/>
                </a:solidFill>
              </a:rPr>
              <a:t>, …</a:t>
            </a:r>
          </a:p>
          <a:p>
            <a:pPr marL="808038" lvl="1" indent="-236538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34200" y="2930664"/>
            <a:ext cx="2133600" cy="1984236"/>
            <a:chOff x="6934200" y="2930664"/>
            <a:chExt cx="2133600" cy="1984236"/>
          </a:xfrm>
        </p:grpSpPr>
        <p:sp>
          <p:nvSpPr>
            <p:cNvPr id="2" name="Right Brace 1"/>
            <p:cNvSpPr/>
            <p:nvPr/>
          </p:nvSpPr>
          <p:spPr>
            <a:xfrm>
              <a:off x="6934200" y="3028950"/>
              <a:ext cx="228600" cy="188595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94952" y="2930664"/>
              <a:ext cx="197284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Transform:</a:t>
              </a:r>
            </a:p>
            <a:p>
              <a:pPr>
                <a:spcBef>
                  <a:spcPts val="1200"/>
                </a:spcBef>
              </a:pPr>
              <a:r>
                <a:rPr lang="en-US" sz="2000" dirty="0"/>
                <a:t>Complete Breach</a:t>
              </a:r>
            </a:p>
          </p:txBody>
        </p:sp>
        <p:sp>
          <p:nvSpPr>
            <p:cNvPr id="4" name="Down Arrow 3"/>
            <p:cNvSpPr/>
            <p:nvPr/>
          </p:nvSpPr>
          <p:spPr>
            <a:xfrm>
              <a:off x="7924800" y="382905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59201" y="4229040"/>
              <a:ext cx="1908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Denial </a:t>
              </a:r>
              <a:r>
                <a:rPr lang="en-US" sz="2000"/>
                <a:t>of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685800"/>
          </a:xfrm>
        </p:spPr>
        <p:txBody>
          <a:bodyPr/>
          <a:lstStyle/>
          <a:p>
            <a:r>
              <a:rPr lang="en-US" sz="3600" dirty="0"/>
              <a:t>Marking memory as non-execute   </a:t>
            </a:r>
            <a:r>
              <a:rPr lang="en-US" sz="2400" dirty="0">
                <a:latin typeface="Arial" charset="0"/>
              </a:rPr>
              <a:t>(DEP)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857250"/>
            <a:ext cx="8915400" cy="428625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100" dirty="0"/>
              <a:t>Prevent attack code execution by marking stack and heap as </a:t>
            </a:r>
            <a:r>
              <a:rPr lang="en-US" sz="3100" b="1" dirty="0"/>
              <a:t>non-executable</a:t>
            </a:r>
          </a:p>
          <a:p>
            <a:pPr>
              <a:spcBef>
                <a:spcPts val="2400"/>
              </a:spcBef>
            </a:pPr>
            <a:r>
              <a:rPr lang="en-US" sz="2900" dirty="0">
                <a:latin typeface="Arial" charset="0"/>
              </a:rPr>
              <a:t>NX</a:t>
            </a:r>
            <a:r>
              <a:rPr lang="en-US" sz="3100" dirty="0">
                <a:latin typeface="Arial" charset="0"/>
              </a:rPr>
              <a:t>-bit on AMD64,     </a:t>
            </a:r>
            <a:r>
              <a:rPr lang="en-US" sz="2900" dirty="0">
                <a:latin typeface="Arial" charset="0"/>
              </a:rPr>
              <a:t>XD</a:t>
            </a:r>
            <a:r>
              <a:rPr lang="en-US" sz="3100" dirty="0">
                <a:latin typeface="Arial" charset="0"/>
              </a:rPr>
              <a:t>-bit on Intel x86  (2005),    XN-bit on ARM</a:t>
            </a:r>
          </a:p>
          <a:p>
            <a:pPr lvl="1"/>
            <a:r>
              <a:rPr lang="en-US" sz="3100" dirty="0"/>
              <a:t>disable execution:  an attribute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3100" u="sng" dirty="0"/>
              <a:t>Deployment</a:t>
            </a:r>
            <a:r>
              <a:rPr lang="en-US" sz="3100" dirty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3100" dirty="0"/>
              <a:t>Linux,    OpenBSD</a:t>
            </a:r>
          </a:p>
          <a:p>
            <a:pPr lvl="1">
              <a:buSzPct val="120000"/>
            </a:pPr>
            <a:r>
              <a:rPr lang="en-US" sz="3100" dirty="0"/>
              <a:t>Windows DEP:  since XP SP2  (2004)</a:t>
            </a:r>
            <a:endParaRPr lang="en-US" sz="3100" b="1" dirty="0"/>
          </a:p>
          <a:p>
            <a:pPr lvl="2">
              <a:buSzPct val="60000"/>
            </a:pPr>
            <a:r>
              <a:rPr lang="en-US" sz="3100" b="1" dirty="0"/>
              <a:t> </a:t>
            </a:r>
            <a:r>
              <a:rPr lang="en-US" sz="3100" dirty="0"/>
              <a:t>Visual Studio:   </a:t>
            </a:r>
            <a:r>
              <a:rPr lang="en-US" sz="3100" b="1" dirty="0"/>
              <a:t>/</a:t>
            </a:r>
            <a:r>
              <a:rPr lang="en-US" sz="3100" b="1" dirty="0" err="1"/>
              <a:t>NXCompat</a:t>
            </a:r>
            <a:r>
              <a:rPr lang="en-US" sz="3100" b="1" dirty="0"/>
              <a:t>[:NO]</a:t>
            </a:r>
          </a:p>
          <a:p>
            <a:pPr>
              <a:spcBef>
                <a:spcPts val="1728"/>
              </a:spcBef>
            </a:pPr>
            <a:r>
              <a:rPr lang="en-US" sz="3400" u="sng" dirty="0"/>
              <a:t>Limitations</a:t>
            </a:r>
            <a:r>
              <a:rPr lang="en-US" sz="3400" dirty="0"/>
              <a:t>:</a:t>
            </a:r>
          </a:p>
          <a:p>
            <a:pPr lvl="1"/>
            <a:r>
              <a:rPr lang="en-US" sz="3100" dirty="0"/>
              <a:t>Some apps need executable heap   (e.g. JITs).</a:t>
            </a:r>
          </a:p>
          <a:p>
            <a:pPr lvl="1"/>
            <a:r>
              <a:rPr lang="en-US" sz="3100" dirty="0"/>
              <a:t>Can be easily bypassed using  </a:t>
            </a:r>
            <a:r>
              <a:rPr lang="en-US" sz="3100" b="1" dirty="0">
                <a:solidFill>
                  <a:srgbClr val="0000FF"/>
                </a:solidFill>
              </a:rPr>
              <a:t>Return Oriented Programming (ROP)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Examples:   DEP controls in Windows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007269"/>
            <a:ext cx="3590925" cy="38504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6" y="2114551"/>
            <a:ext cx="4105275" cy="17930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876800" y="3943350"/>
            <a:ext cx="358343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400"/>
              <a:t>DEP terminating a program</a:t>
            </a:r>
          </a:p>
        </p:txBody>
      </p:sp>
    </p:spTree>
    <p:extLst>
      <p:ext uri="{BB962C8B-B14F-4D97-AF65-F5344CB8AC3E}">
        <p14:creationId xmlns:p14="http://schemas.microsoft.com/office/powerpoint/2010/main" val="37344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Control hijacking without injecting code: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1828800" y="2362200"/>
            <a:ext cx="1295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1828800" y="293370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1828800" y="321945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1828800" y="3505200"/>
            <a:ext cx="1295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1828800" y="3848100"/>
            <a:ext cx="1295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1828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31242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057401" y="1805285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5867400" y="2362200"/>
            <a:ext cx="1295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867400" y="293370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5867400" y="321945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5867400" y="3505200"/>
            <a:ext cx="1295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5867400" y="3848100"/>
            <a:ext cx="1295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58674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7162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5943601" y="1805285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124200" y="310515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124200" y="2762250"/>
            <a:ext cx="27432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1828800" y="2476500"/>
            <a:ext cx="1295400" cy="2000250"/>
          </a:xfrm>
          <a:prstGeom prst="rect">
            <a:avLst/>
          </a:prstGeom>
          <a:solidFill>
            <a:srgbClr val="FF66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1828800" y="2933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1828800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1828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18288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3689</TotalTime>
  <Words>2733</Words>
  <Application>Microsoft Macintosh PowerPoint</Application>
  <PresentationFormat>On-screen Show (16:9)</PresentationFormat>
  <Paragraphs>501</Paragraphs>
  <Slides>39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Comic Sans MS</vt:lpstr>
      <vt:lpstr>Consolas</vt:lpstr>
      <vt:lpstr>Monotype Sorts</vt:lpstr>
      <vt:lpstr>Times</vt:lpstr>
      <vt:lpstr>Wingdings</vt:lpstr>
      <vt:lpstr>1_Lecture</vt:lpstr>
      <vt:lpstr>2_Office Theme</vt:lpstr>
      <vt:lpstr>3_Office Theme</vt:lpstr>
      <vt:lpstr>Control Hijacking: Defenses</vt:lpstr>
      <vt:lpstr>Recap: control hijacking attacks</vt:lpstr>
      <vt:lpstr>The mistake: mixing data and control</vt:lpstr>
      <vt:lpstr>Control hijacking attacks</vt:lpstr>
      <vt:lpstr>Preventing hijacking attacks</vt:lpstr>
      <vt:lpstr>Platform Defenses</vt:lpstr>
      <vt:lpstr>Marking memory as non-execute   (DEP)</vt:lpstr>
      <vt:lpstr>Examples:   DEP controls in Windows</vt:lpstr>
      <vt:lpstr>Attack:  Return Oriented Programming  (ROP)</vt:lpstr>
      <vt:lpstr>ROP:  in more detail</vt:lpstr>
      <vt:lpstr>ROP:  in even more detail</vt:lpstr>
      <vt:lpstr>What to do??     Randomization</vt:lpstr>
      <vt:lpstr>ASLR Example</vt:lpstr>
      <vt:lpstr>A very different idea:   kBouncer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enhancements:  ProPolice</vt:lpstr>
      <vt:lpstr>MS Visual Studio  /GS     [since 2003]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Control Flow Integrity (CFI)</vt:lpstr>
      <vt:lpstr>Control flow integrity (CFI)   [ABEL’05, …]</vt:lpstr>
      <vt:lpstr>Control Flow Guard (CFG)   (Windows 10)</vt:lpstr>
      <vt:lpstr>CFI using Intel CET</vt:lpstr>
      <vt:lpstr>Control Flow Guard (CFG) and CET</vt:lpstr>
      <vt:lpstr>An example</vt:lpstr>
      <vt:lpstr>Cryptographic Control Flow Integrity (CCFI) (ARM pointer authentication)</vt:lpstr>
      <vt:lpstr>Back to the example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347</cp:revision>
  <dcterms:created xsi:type="dcterms:W3CDTF">2010-11-06T18:36:35Z</dcterms:created>
  <dcterms:modified xsi:type="dcterms:W3CDTF">2020-04-14T18:29:41Z</dcterms:modified>
  <cp:category/>
</cp:coreProperties>
</file>