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2"/>
  </p:notesMasterIdLst>
  <p:sldIdLst>
    <p:sldId id="277" r:id="rId4"/>
    <p:sldId id="257" r:id="rId5"/>
    <p:sldId id="354" r:id="rId6"/>
    <p:sldId id="259" r:id="rId7"/>
    <p:sldId id="260" r:id="rId8"/>
    <p:sldId id="261" r:id="rId9"/>
    <p:sldId id="271" r:id="rId10"/>
    <p:sldId id="272" r:id="rId11"/>
    <p:sldId id="263" r:id="rId12"/>
    <p:sldId id="274" r:id="rId13"/>
    <p:sldId id="265" r:id="rId14"/>
    <p:sldId id="273" r:id="rId15"/>
    <p:sldId id="266" r:id="rId16"/>
    <p:sldId id="270" r:id="rId17"/>
    <p:sldId id="352" r:id="rId18"/>
    <p:sldId id="329" r:id="rId19"/>
    <p:sldId id="330" r:id="rId20"/>
    <p:sldId id="331" r:id="rId21"/>
    <p:sldId id="332" r:id="rId22"/>
    <p:sldId id="269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7" r:id="rId31"/>
    <p:sldId id="288" r:id="rId32"/>
    <p:sldId id="334" r:id="rId33"/>
    <p:sldId id="355" r:id="rId34"/>
    <p:sldId id="335" r:id="rId35"/>
    <p:sldId id="350" r:id="rId36"/>
    <p:sldId id="351" r:id="rId37"/>
    <p:sldId id="349" r:id="rId38"/>
    <p:sldId id="353" r:id="rId39"/>
    <p:sldId id="326" r:id="rId40"/>
    <p:sldId id="325" r:id="rId41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787"/>
  </p:normalViewPr>
  <p:slideViewPr>
    <p:cSldViewPr>
      <p:cViewPr varScale="1">
        <p:scale>
          <a:sx n="132" d="100"/>
          <a:sy n="132" d="100"/>
        </p:scale>
        <p:origin x="98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⋯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47</c:v>
                </c:pt>
                <c:pt idx="4">
                  <c:v>62</c:v>
                </c:pt>
                <c:pt idx="5">
                  <c:v>58</c:v>
                </c:pt>
                <c:pt idx="6">
                  <c:v>34</c:v>
                </c:pt>
                <c:pt idx="7">
                  <c:v>90</c:v>
                </c:pt>
                <c:pt idx="8">
                  <c:v>121</c:v>
                </c:pt>
                <c:pt idx="9">
                  <c:v>105</c:v>
                </c:pt>
                <c:pt idx="10">
                  <c:v>74</c:v>
                </c:pt>
                <c:pt idx="12">
                  <c:v>55</c:v>
                </c:pt>
                <c:pt idx="1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2-534D-BE4B-ACF2D6C35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3112208"/>
        <c:axId val="1663113984"/>
      </c:barChart>
      <c:catAx>
        <c:axId val="16631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3984"/>
        <c:crosses val="autoZero"/>
        <c:auto val="1"/>
        <c:lblAlgn val="ctr"/>
        <c:lblOffset val="100"/>
        <c:noMultiLvlLbl val="0"/>
      </c:catAx>
      <c:valAx>
        <c:axId val="16631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erican_fuzzy_lop_(fuzzer)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Aleph one: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Elias Levy, moderator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Bugtraq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founder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SecurityFocus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49, 1996.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6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cursor</a:t>
            </a:r>
            <a:r>
              <a:rPr lang="en-US" baseline="0" dirty="0"/>
              <a:t> on web page or email message would result in arbitrary code execution.   Used for rendering cursors, animated cursors, and icons.</a:t>
            </a:r>
          </a:p>
          <a:p>
            <a:r>
              <a:rPr lang="en-US" baseline="0" dirty="0"/>
              <a:t>Symantec:  https://</a:t>
            </a:r>
            <a:r>
              <a:rPr lang="en-US" baseline="0" dirty="0" err="1"/>
              <a:t>bugs.chromium.org</a:t>
            </a:r>
            <a:r>
              <a:rPr lang="en-US" baseline="0" dirty="0"/>
              <a:t>/p/project-zero/issues/</a:t>
            </a:r>
            <a:r>
              <a:rPr lang="en-US" baseline="0" dirty="0" err="1"/>
              <a:t>detail?id</a:t>
            </a:r>
            <a:r>
              <a:rPr lang="en-US" baseline="0" dirty="0"/>
              <a:t>=820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Windows media player bitmaps  (skins) – heap overflow,  Feb. 2006</a:t>
            </a:r>
          </a:p>
          <a:p>
            <a:r>
              <a:rPr lang="en-US" dirty="0" err="1"/>
              <a:t>setjmp</a:t>
            </a:r>
            <a:r>
              <a:rPr lang="en-US" dirty="0"/>
              <a:t> – used for exception handling (jump to global error handling code in case of error).  Or  for setting a checkpoint.</a:t>
            </a:r>
          </a:p>
        </p:txBody>
      </p:sp>
    </p:spTree>
    <p:extLst>
      <p:ext uri="{BB962C8B-B14F-4D97-AF65-F5344CB8AC3E}">
        <p14:creationId xmlns:p14="http://schemas.microsoft.com/office/powerpoint/2010/main" val="149864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6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AFL:  American Fuzzy Lop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check should also check size</a:t>
            </a:r>
            <a:r>
              <a:rPr lang="en-US" baseline="0" dirty="0"/>
              <a:t> </a:t>
            </a:r>
            <a:r>
              <a:rPr lang="en-US" dirty="0"/>
              <a:t>of len1 and len2.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c1.doReset()  causes changer() to be called</a:t>
            </a:r>
            <a:r>
              <a:rPr lang="en-US" baseline="0" dirty="0"/>
              <a:t> and free object c2.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0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38100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28700"/>
            <a:ext cx="3810000" cy="3771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31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3350"/>
            <a:ext cx="3962400" cy="857250"/>
          </a:xfrm>
        </p:spPr>
        <p:txBody>
          <a:bodyPr/>
          <a:lstStyle/>
          <a:p>
            <a:r>
              <a:rPr lang="en-US" dirty="0"/>
              <a:t>The NOP slide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6351"/>
            <a:ext cx="45720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how does attacker </a:t>
            </a:r>
            <a:br>
              <a:rPr lang="en-US" sz="2400" dirty="0"/>
            </a:br>
            <a:r>
              <a:rPr lang="en-US" sz="2400" dirty="0"/>
              <a:t>	      determine ret-address?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Solution:   NOP slide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Guess approximate stack state </a:t>
            </a:r>
            <a:br>
              <a:rPr lang="en-US" sz="2000" dirty="0"/>
            </a:br>
            <a:r>
              <a:rPr lang="en-US" sz="2000" dirty="0"/>
              <a:t>when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is called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Insert many NOPs before program P: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nop</a:t>
            </a:r>
            <a:r>
              <a:rPr lang="en-US" sz="2000" dirty="0"/>
              <a:t>  ,     </a:t>
            </a:r>
            <a:r>
              <a:rPr lang="en-US" sz="2000" dirty="0" err="1"/>
              <a:t>xor</a:t>
            </a:r>
            <a:r>
              <a:rPr lang="en-US" sz="2000" dirty="0"/>
              <a:t> </a:t>
            </a:r>
            <a:r>
              <a:rPr lang="en-US" sz="2000" dirty="0" err="1"/>
              <a:t>eax,eax</a:t>
            </a:r>
            <a:r>
              <a:rPr lang="en-US" sz="2000" dirty="0"/>
              <a:t>  ,     </a:t>
            </a:r>
            <a:r>
              <a:rPr lang="en-US" sz="2000" dirty="0" err="1"/>
              <a:t>inc</a:t>
            </a:r>
            <a:r>
              <a:rPr lang="en-US" sz="2000" dirty="0"/>
              <a:t> ax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NOP Slide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0" name="Freeform 19"/>
          <p:cNvSpPr/>
          <p:nvPr/>
        </p:nvSpPr>
        <p:spPr>
          <a:xfrm>
            <a:off x="5121748" y="2038350"/>
            <a:ext cx="732952" cy="10477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A0C3D-8DCF-694E-AA18-5B445946AEE8}"/>
              </a:ext>
            </a:extLst>
          </p:cNvPr>
          <p:cNvSpPr txBox="1"/>
          <p:nvPr/>
        </p:nvSpPr>
        <p:spPr>
          <a:xfrm>
            <a:off x="6735589" y="-1905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50683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Details and examples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971550"/>
            <a:ext cx="8915400" cy="4171950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800" dirty="0"/>
              <a:t>Some complications:</a:t>
            </a:r>
          </a:p>
          <a:p>
            <a:pPr lvl="1"/>
            <a:r>
              <a:rPr lang="en-US" sz="2400" dirty="0"/>
              <a:t>Program   P  should not contain the ‘\0’  character.</a:t>
            </a:r>
          </a:p>
          <a:p>
            <a:pPr lvl="1"/>
            <a:r>
              <a:rPr lang="en-US" sz="2400" dirty="0"/>
              <a:t>Overflow should not crash program before  </a:t>
            </a:r>
            <a:r>
              <a:rPr lang="en-US" sz="2400" dirty="0" err="1"/>
              <a:t>func</a:t>
            </a:r>
            <a:r>
              <a:rPr lang="en-US" sz="2400" dirty="0"/>
              <a:t>()  exits.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(in)Famous </a:t>
            </a:r>
            <a:r>
              <a:rPr lang="en-US" sz="2800" u="sng" dirty="0"/>
              <a:t>remote</a:t>
            </a:r>
            <a:r>
              <a:rPr lang="en-US" sz="2800" dirty="0"/>
              <a:t> stack smashing overflows: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Overflow in Windows animated cursors (ANI).     </a:t>
            </a:r>
            <a:r>
              <a:rPr lang="en-US" sz="2200" dirty="0" err="1">
                <a:solidFill>
                  <a:srgbClr val="000090"/>
                </a:solidFill>
              </a:rPr>
              <a:t>LoadAniIcon</a:t>
            </a:r>
            <a:r>
              <a:rPr lang="en-US" sz="2200" dirty="0">
                <a:solidFill>
                  <a:srgbClr val="000090"/>
                </a:solidFill>
              </a:rPr>
              <a:t>()</a:t>
            </a:r>
            <a:endParaRPr lang="en-US" sz="2400" dirty="0">
              <a:solidFill>
                <a:srgbClr val="00009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400" dirty="0"/>
              <a:t>Buffer overflow in Symantec virus detection  </a:t>
            </a:r>
            <a:r>
              <a:rPr lang="en-US" sz="1800" dirty="0"/>
              <a:t>(May 2016)</a:t>
            </a:r>
          </a:p>
          <a:p>
            <a:pPr marL="1051560"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sz="2200" dirty="0">
                <a:solidFill>
                  <a:srgbClr val="000090"/>
                </a:solidFill>
                <a:latin typeface="Arial" charset="0"/>
              </a:rPr>
              <a:t>overflow when parsing PE headers </a:t>
            </a:r>
            <a:r>
              <a:rPr lang="is-IS" sz="2200" dirty="0">
                <a:solidFill>
                  <a:srgbClr val="000090"/>
                </a:solidFill>
                <a:latin typeface="Arial" charset="0"/>
              </a:rPr>
              <a:t>… kernel vuln.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Many unsafe </a:t>
            </a:r>
            <a:r>
              <a:rPr lang="en-US" sz="4400" dirty="0" err="1"/>
              <a:t>libc</a:t>
            </a:r>
            <a:r>
              <a:rPr lang="en-US" sz="4400" dirty="0"/>
              <a:t> functions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248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strcpy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strcat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90"/>
                </a:solidFill>
              </a:rPr>
              <a:t>gets</a:t>
            </a:r>
            <a:r>
              <a:rPr lang="en-US" sz="2400" dirty="0">
                <a:solidFill>
                  <a:srgbClr val="4F81BD"/>
                </a:solidFill>
              </a:rPr>
              <a:t> </a:t>
            </a:r>
            <a:r>
              <a:rPr lang="en-US" sz="2400" dirty="0"/>
              <a:t>(char *s)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scanf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 </a:t>
            </a:r>
            <a:r>
              <a:rPr lang="en-US" sz="2400" dirty="0" err="1"/>
              <a:t>const</a:t>
            </a:r>
            <a:r>
              <a:rPr lang="en-US" sz="2400" dirty="0"/>
              <a:t> char *format, … )           and many more.</a:t>
            </a:r>
          </a:p>
          <a:p>
            <a:pPr>
              <a:spcBef>
                <a:spcPts val="1920"/>
              </a:spcBef>
            </a:pPr>
            <a:r>
              <a:rPr lang="en-US" sz="2400" dirty="0"/>
              <a:t>“Safe” </a:t>
            </a:r>
            <a:r>
              <a:rPr lang="en-US" sz="2400" dirty="0" err="1"/>
              <a:t>libc</a:t>
            </a:r>
            <a:r>
              <a:rPr lang="en-US" sz="2400" dirty="0"/>
              <a:t> versions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(), </a:t>
            </a:r>
            <a:r>
              <a:rPr lang="en-US" sz="2400" dirty="0" err="1">
                <a:solidFill>
                  <a:srgbClr val="000090"/>
                </a:solidFill>
              </a:rPr>
              <a:t>strncat</a:t>
            </a:r>
            <a:r>
              <a:rPr lang="en-US" sz="2400" dirty="0">
                <a:solidFill>
                  <a:srgbClr val="000090"/>
                </a:solidFill>
              </a:rPr>
              <a:t>()  </a:t>
            </a:r>
            <a:r>
              <a:rPr lang="en-US" sz="2400" dirty="0"/>
              <a:t>are misleading</a:t>
            </a:r>
          </a:p>
          <a:p>
            <a:pPr lvl="1"/>
            <a:r>
              <a:rPr lang="en-US" sz="2400" dirty="0"/>
              <a:t>e.g.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   </a:t>
            </a:r>
            <a:r>
              <a:rPr lang="en-US" sz="2400" dirty="0"/>
              <a:t>may leave string </a:t>
            </a:r>
            <a:r>
              <a:rPr lang="en-US" sz="2400" dirty="0" err="1"/>
              <a:t>unterminated</a:t>
            </a:r>
            <a:r>
              <a:rPr lang="en-US" sz="2400" dirty="0"/>
              <a:t>.</a:t>
            </a:r>
          </a:p>
          <a:p>
            <a:pPr>
              <a:spcBef>
                <a:spcPts val="2424"/>
              </a:spcBef>
            </a:pPr>
            <a:r>
              <a:rPr lang="en-US" sz="2400" dirty="0"/>
              <a:t>Windows C run time  (CRT):</a:t>
            </a:r>
          </a:p>
          <a:p>
            <a:pPr lvl="1">
              <a:spcBef>
                <a:spcPts val="624"/>
              </a:spcBef>
            </a:pPr>
            <a:r>
              <a:rPr lang="en-US" sz="2400" dirty="0" err="1">
                <a:solidFill>
                  <a:srgbClr val="000090"/>
                </a:solidFill>
              </a:rPr>
              <a:t>strcpy_s</a:t>
            </a:r>
            <a:r>
              <a:rPr lang="en-US" sz="2400" dirty="0">
                <a:solidFill>
                  <a:srgbClr val="000090"/>
                </a:solidFill>
              </a:rPr>
              <a:t> (*</a:t>
            </a:r>
            <a:r>
              <a:rPr lang="en-US" sz="2400" dirty="0" err="1">
                <a:solidFill>
                  <a:srgbClr val="000090"/>
                </a:solidFill>
              </a:rPr>
              <a:t>dest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u="sng" dirty="0" err="1">
                <a:solidFill>
                  <a:srgbClr val="000090"/>
                </a:solidFill>
              </a:rPr>
              <a:t>DestSize</a:t>
            </a:r>
            <a:r>
              <a:rPr lang="en-US" sz="2400" dirty="0">
                <a:solidFill>
                  <a:srgbClr val="000090"/>
                </a:solidFill>
              </a:rPr>
              <a:t>, *</a:t>
            </a:r>
            <a:r>
              <a:rPr lang="en-US" sz="2400" dirty="0" err="1">
                <a:solidFill>
                  <a:srgbClr val="000090"/>
                </a:solidFill>
              </a:rPr>
              <a:t>src</a:t>
            </a:r>
            <a:r>
              <a:rPr lang="en-US" sz="2400" dirty="0">
                <a:solidFill>
                  <a:srgbClr val="000090"/>
                </a:solidFill>
              </a:rPr>
              <a:t>)</a:t>
            </a:r>
            <a:r>
              <a:rPr lang="en-US" sz="2400" dirty="0"/>
              <a:t>:   ensures proper termination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29273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39941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4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Buffer overflow </a:t>
            </a:r>
            <a:r>
              <a:rPr lang="en-US" sz="4400" dirty="0"/>
              <a:t>opportunities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47750"/>
            <a:ext cx="8839200" cy="409575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1250950" algn="l"/>
              </a:tabLst>
            </a:pPr>
            <a:r>
              <a:rPr lang="en-US" sz="2800" dirty="0"/>
              <a:t>Exception handlers:     </a:t>
            </a:r>
            <a:r>
              <a:rPr lang="en-US" sz="2400" dirty="0"/>
              <a:t>(</a:t>
            </a:r>
            <a:r>
              <a:rPr lang="mr-IN" sz="2400" dirty="0"/>
              <a:t>…</a:t>
            </a:r>
            <a:r>
              <a:rPr lang="en-US" sz="2400" dirty="0"/>
              <a:t> more on this in a bit)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Overwrite the address of an exception handler in stack frame.</a:t>
            </a:r>
          </a:p>
          <a:p>
            <a:pPr>
              <a:tabLst>
                <a:tab pos="1250950" algn="l"/>
              </a:tabLst>
            </a:pPr>
            <a:endParaRPr lang="en-US" dirty="0"/>
          </a:p>
          <a:p>
            <a:pPr>
              <a:tabLst>
                <a:tab pos="1250950" algn="l"/>
              </a:tabLst>
            </a:pPr>
            <a:r>
              <a:rPr lang="en-US" sz="2800" dirty="0"/>
              <a:t>Function pointers:    </a:t>
            </a:r>
            <a:r>
              <a:rPr lang="en-US" sz="2000" dirty="0"/>
              <a:t>(e.g.  PHP 4.0.2,   MS </a:t>
            </a:r>
            <a:r>
              <a:rPr lang="en-US" sz="2000" dirty="0" err="1"/>
              <a:t>MediaPlayer</a:t>
            </a:r>
            <a:r>
              <a:rPr lang="en-US" sz="2000" dirty="0"/>
              <a:t> Bitmaps)</a:t>
            </a:r>
          </a:p>
          <a:p>
            <a:pPr>
              <a:tabLst>
                <a:tab pos="1250950" algn="l"/>
              </a:tabLst>
            </a:pPr>
            <a:endParaRPr lang="en-US" sz="2400" dirty="0"/>
          </a:p>
          <a:p>
            <a:pPr marL="744538" lvl="1" indent="-287338">
              <a:spcBef>
                <a:spcPct val="130000"/>
              </a:spcBef>
              <a:tabLst>
                <a:tab pos="1250950" algn="l"/>
              </a:tabLst>
            </a:pPr>
            <a:r>
              <a:rPr lang="en-US" dirty="0"/>
              <a:t>Overflowing  </a:t>
            </a:r>
            <a:r>
              <a:rPr lang="en-US" dirty="0" err="1"/>
              <a:t>buf</a:t>
            </a:r>
            <a:r>
              <a:rPr lang="en-US" dirty="0"/>
              <a:t>  will override function pointer.</a:t>
            </a:r>
          </a:p>
          <a:p>
            <a:pPr>
              <a:spcBef>
                <a:spcPct val="130000"/>
              </a:spcBef>
              <a:tabLst>
                <a:tab pos="1250950" algn="l"/>
              </a:tabLst>
            </a:pPr>
            <a:r>
              <a:rPr lang="en-US" sz="2800" dirty="0" err="1"/>
              <a:t>Longjmp</a:t>
            </a:r>
            <a:r>
              <a:rPr lang="en-US" sz="2800" dirty="0"/>
              <a:t> buffers:  </a:t>
            </a:r>
            <a:r>
              <a:rPr lang="en-US" sz="2400" dirty="0" err="1"/>
              <a:t>longjmp</a:t>
            </a:r>
            <a:r>
              <a:rPr lang="en-US" sz="2400" dirty="0"/>
              <a:t>(pos)         (e.g. Perl </a:t>
            </a:r>
            <a:r>
              <a:rPr lang="en-US" sz="2000" dirty="0"/>
              <a:t>5.003)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Overflowing </a:t>
            </a:r>
            <a:r>
              <a:rPr lang="en-US" dirty="0" err="1"/>
              <a:t>buf</a:t>
            </a:r>
            <a:r>
              <a:rPr lang="en-US" dirty="0"/>
              <a:t> next to pos overrides value of pos</a:t>
            </a:r>
            <a:r>
              <a:rPr lang="en-US" sz="1800" dirty="0"/>
              <a:t>.</a:t>
            </a:r>
            <a:endParaRPr lang="en-US" dirty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076450" y="2800350"/>
            <a:ext cx="5619750" cy="766763"/>
            <a:chOff x="816" y="2400"/>
            <a:chExt cx="3540" cy="644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93" y="2540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393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16" y="2543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816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929" y="2400"/>
              <a:ext cx="42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/>
                <a:t>Heap</a:t>
              </a:r>
              <a:br>
                <a:rPr lang="en-US" sz="1800"/>
              </a:br>
              <a:r>
                <a:rPr lang="en-US" sz="1800"/>
                <a:t>or</a:t>
              </a:r>
              <a:br>
                <a:rPr lang="en-US" sz="1800"/>
              </a:br>
              <a:r>
                <a:rPr lang="en-US" sz="1800"/>
                <a:t>stack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343" y="2543"/>
              <a:ext cx="1714" cy="2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dirty="0"/>
                <a:t>             </a:t>
              </a:r>
              <a:r>
                <a:rPr lang="en-US" sz="1800" dirty="0" err="1">
                  <a:solidFill>
                    <a:schemeClr val="bg1"/>
                  </a:solidFill>
                </a:rPr>
                <a:t>buf</a:t>
              </a:r>
              <a:r>
                <a:rPr lang="en-US" sz="1800" dirty="0">
                  <a:solidFill>
                    <a:schemeClr val="bg1"/>
                  </a:solidFill>
                </a:rPr>
                <a:t>[128]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3057" y="2540"/>
              <a:ext cx="543" cy="2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 err="1">
                  <a:solidFill>
                    <a:srgbClr val="FFFFFF"/>
                  </a:solidFill>
                </a:rPr>
                <a:t>FuncPtr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5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Heap exploits:   corrupting virtual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9650"/>
            <a:ext cx="8458200" cy="3086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Compiler generated function pointers  (e.g.  C++ code)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After overflow of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400" dirty="0"/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0892" y="20002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vptr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892" y="22288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892" y="24574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0892" y="26860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9146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Object  T</a:t>
            </a:r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 flipV="1">
            <a:off x="2459092" y="1828800"/>
            <a:ext cx="1447800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892" y="17145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6892" y="19431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892" y="21717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5252" y="2385967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20" idx="1"/>
          </p:cNvCxnSpPr>
          <p:nvPr/>
        </p:nvCxnSpPr>
        <p:spPr>
          <a:xfrm flipV="1">
            <a:off x="4745092" y="1784866"/>
            <a:ext cx="990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692" y="160020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#1</a:t>
            </a:r>
          </a:p>
        </p:txBody>
      </p:sp>
      <p:cxnSp>
        <p:nvCxnSpPr>
          <p:cNvPr id="21" name="Straight Arrow Connector 20"/>
          <p:cNvCxnSpPr>
            <a:stCxn id="13" idx="3"/>
            <a:endCxn id="22" idx="1"/>
          </p:cNvCxnSpPr>
          <p:nvPr/>
        </p:nvCxnSpPr>
        <p:spPr>
          <a:xfrm>
            <a:off x="4745092" y="2057400"/>
            <a:ext cx="990600" cy="35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5692" y="1908072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45092" y="2272629"/>
            <a:ext cx="990600" cy="94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5692" y="222885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409950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5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vptr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405765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6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7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848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1"/>
          <p:cNvGrpSpPr/>
          <p:nvPr/>
        </p:nvGrpSpPr>
        <p:grpSpPr>
          <a:xfrm>
            <a:off x="6629400" y="4752198"/>
            <a:ext cx="1676400" cy="426482"/>
            <a:chOff x="2971800" y="6324600"/>
            <a:chExt cx="1676400" cy="568643"/>
          </a:xfrm>
        </p:grpSpPr>
        <p:sp>
          <p:nvSpPr>
            <p:cNvPr id="42" name="Left Brace 41"/>
            <p:cNvSpPr/>
            <p:nvPr/>
          </p:nvSpPr>
          <p:spPr>
            <a:xfrm rot="16200000">
              <a:off x="3733800" y="5562600"/>
              <a:ext cx="152400" cy="1676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76600" y="6400800"/>
              <a:ext cx="950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object T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81000" y="40576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4685109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114675" y="437177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418680" y="437118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705600" y="406640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05400" y="400050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69"/>
          <p:cNvGrpSpPr/>
          <p:nvPr/>
        </p:nvGrpSpPr>
        <p:grpSpPr>
          <a:xfrm>
            <a:off x="3199606" y="4686895"/>
            <a:ext cx="3659188" cy="286346"/>
            <a:chOff x="3199606" y="6249194"/>
            <a:chExt cx="3659188" cy="381794"/>
          </a:xfrm>
        </p:grpSpPr>
        <p:cxnSp>
          <p:nvCxnSpPr>
            <p:cNvPr id="65" name="Straight Arrow Connector 64"/>
            <p:cNvCxnSpPr/>
            <p:nvPr/>
          </p:nvCxnSpPr>
          <p:spPr>
            <a:xfrm rot="5400000">
              <a:off x="6667500" y="6438900"/>
              <a:ext cx="381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3200400" y="6629400"/>
              <a:ext cx="3657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009900" y="6438900"/>
              <a:ext cx="3810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838200" y="40767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4AB7FB-72C6-E64A-9B13-6DEF53EC6FE5}"/>
              </a:ext>
            </a:extLst>
          </p:cNvPr>
          <p:cNvGrpSpPr/>
          <p:nvPr/>
        </p:nvGrpSpPr>
        <p:grpSpPr>
          <a:xfrm>
            <a:off x="3201194" y="2971800"/>
            <a:ext cx="5638006" cy="1085850"/>
            <a:chOff x="3201194" y="2971800"/>
            <a:chExt cx="5638006" cy="1085850"/>
          </a:xfrm>
        </p:grpSpPr>
        <p:sp>
          <p:nvSpPr>
            <p:cNvPr id="54" name="Rectangle 53"/>
            <p:cNvSpPr/>
            <p:nvPr/>
          </p:nvSpPr>
          <p:spPr>
            <a:xfrm>
              <a:off x="5486400" y="2971800"/>
              <a:ext cx="22098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NOP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slide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96200" y="2971800"/>
              <a:ext cx="11430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shell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code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V="1">
              <a:off x="3201194" y="3562350"/>
              <a:ext cx="3199606" cy="4953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0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/>
              <a:t>An example:  exploiting the browser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20677"/>
            <a:ext cx="8229600" cy="141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Attacker’s goal is to infect browsers visiting the web site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How:  send </a:t>
            </a:r>
            <a:r>
              <a:rPr lang="en-US" sz="2400" dirty="0" err="1"/>
              <a:t>javascript</a:t>
            </a:r>
            <a:r>
              <a:rPr lang="en-US" sz="2400" dirty="0"/>
              <a:t> to browser that exploits a heap overflow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176635"/>
            <a:ext cx="889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262485"/>
            <a:ext cx="281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malicious web server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" y="1182985"/>
            <a:ext cx="1285875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383135"/>
            <a:ext cx="203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victim browser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43780-EA44-514F-8372-FE902BF515BF}"/>
              </a:ext>
            </a:extLst>
          </p:cNvPr>
          <p:cNvGrpSpPr/>
          <p:nvPr/>
        </p:nvGrpSpPr>
        <p:grpSpPr>
          <a:xfrm>
            <a:off x="2286000" y="1123950"/>
            <a:ext cx="4572000" cy="400110"/>
            <a:chOff x="2286000" y="1123950"/>
            <a:chExt cx="4572000" cy="4001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286000" y="1433810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76600" y="1123950"/>
              <a:ext cx="215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Request web page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742D6D-213E-6546-9D8A-52972358142C}"/>
              </a:ext>
            </a:extLst>
          </p:cNvPr>
          <p:cNvGrpSpPr/>
          <p:nvPr/>
        </p:nvGrpSpPr>
        <p:grpSpPr>
          <a:xfrm>
            <a:off x="2218743" y="1733550"/>
            <a:ext cx="4572000" cy="400110"/>
            <a:chOff x="2218743" y="1733550"/>
            <a:chExt cx="45720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218743" y="1789410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1733550"/>
              <a:ext cx="259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Web page with exploit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85800" y="819150"/>
            <a:ext cx="7086600" cy="203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	A reliable exploit?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8229600" cy="405765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000" dirty="0"/>
              <a:t>&lt;SCRIPT language="text/</a:t>
            </a:r>
            <a:r>
              <a:rPr lang="en-US" sz="2000" dirty="0" err="1"/>
              <a:t>javascript</a:t>
            </a:r>
            <a:r>
              <a:rPr lang="en-US" sz="2000" dirty="0"/>
              <a:t>"&gt;</a:t>
            </a:r>
          </a:p>
          <a:p>
            <a:pPr>
              <a:buNone/>
            </a:pPr>
            <a:r>
              <a:rPr lang="en-US" sz="2000" dirty="0"/>
              <a:t>	 </a:t>
            </a:r>
            <a:r>
              <a:rPr lang="en-US" sz="2000" b="1" dirty="0">
                <a:solidFill>
                  <a:srgbClr val="C00000"/>
                </a:solidFill>
              </a:rPr>
              <a:t>shellcode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    // allocate in heap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</a:rPr>
              <a:t>	 </a:t>
            </a:r>
            <a:r>
              <a:rPr lang="en-US" sz="2000" b="1" dirty="0">
                <a:solidFill>
                  <a:srgbClr val="C00000"/>
                </a:solidFill>
              </a:rPr>
              <a:t>overflow-string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(“%u2332%u4276%...”);</a:t>
            </a:r>
            <a:endParaRPr lang="en-US" sz="2000" dirty="0"/>
          </a:p>
          <a:p>
            <a:pPr>
              <a:spcBef>
                <a:spcPts val="1224"/>
              </a:spcBef>
              <a:buNone/>
            </a:pPr>
            <a:r>
              <a:rPr lang="en-US" sz="2000" dirty="0"/>
              <a:t>	 cause-overflow(overflow-string );        // overflow  </a:t>
            </a:r>
            <a:r>
              <a:rPr lang="en-US" sz="2000" dirty="0" err="1"/>
              <a:t>buf</a:t>
            </a:r>
            <a:r>
              <a:rPr lang="en-US" sz="2000" dirty="0"/>
              <a:t>[ ]</a:t>
            </a:r>
          </a:p>
          <a:p>
            <a:pPr>
              <a:buNone/>
            </a:pPr>
            <a:r>
              <a:rPr lang="en-US" sz="2000" dirty="0"/>
              <a:t>	&lt;/SCRIPT&gt;</a:t>
            </a:r>
          </a:p>
          <a:p>
            <a:pPr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2400" dirty="0"/>
              <a:t>Problem:	attacker does not know where browser </a:t>
            </a:r>
            <a:br>
              <a:rPr lang="en-US" sz="2400" dirty="0"/>
            </a:br>
            <a:r>
              <a:rPr lang="en-US" sz="2400" dirty="0"/>
              <a:t>	places </a:t>
            </a:r>
            <a:r>
              <a:rPr lang="en-US" sz="2400" b="1" dirty="0" err="1"/>
              <a:t>shellcode</a:t>
            </a:r>
            <a:r>
              <a:rPr lang="en-US" sz="2400" dirty="0"/>
              <a:t> on the heap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26720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shellcode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426720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962275" y="458132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66280" y="458073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5800" y="42672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" y="48958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0" y="421005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32760" y="3939540"/>
            <a:ext cx="2758440" cy="316230"/>
          </a:xfrm>
          <a:custGeom>
            <a:avLst/>
            <a:gdLst>
              <a:gd name="connsiteX0" fmla="*/ 15240 w 2758440"/>
              <a:gd name="connsiteY0" fmla="*/ 421640 h 421640"/>
              <a:gd name="connsiteX1" fmla="*/ 121920 w 2758440"/>
              <a:gd name="connsiteY1" fmla="*/ 314960 h 421640"/>
              <a:gd name="connsiteX2" fmla="*/ 746760 w 2758440"/>
              <a:gd name="connsiteY2" fmla="*/ 40640 h 421640"/>
              <a:gd name="connsiteX3" fmla="*/ 2270760 w 2758440"/>
              <a:gd name="connsiteY3" fmla="*/ 71120 h 421640"/>
              <a:gd name="connsiteX4" fmla="*/ 2758440 w 2758440"/>
              <a:gd name="connsiteY4" fmla="*/ 86360 h 4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421640">
                <a:moveTo>
                  <a:pt x="15240" y="421640"/>
                </a:moveTo>
                <a:cubicBezTo>
                  <a:pt x="7620" y="400050"/>
                  <a:pt x="0" y="378460"/>
                  <a:pt x="121920" y="314960"/>
                </a:cubicBezTo>
                <a:cubicBezTo>
                  <a:pt x="243840" y="251460"/>
                  <a:pt x="388620" y="81280"/>
                  <a:pt x="746760" y="40640"/>
                </a:cubicBezTo>
                <a:cubicBezTo>
                  <a:pt x="1104900" y="0"/>
                  <a:pt x="2270760" y="71120"/>
                  <a:pt x="2270760" y="71120"/>
                </a:cubicBezTo>
                <a:lnTo>
                  <a:pt x="2758440" y="8636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1201" y="386715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3008709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9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228850"/>
            <a:ext cx="7772400" cy="280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EF5BF-15F9-384C-BB7B-FAC26B1B372F}"/>
              </a:ext>
            </a:extLst>
          </p:cNvPr>
          <p:cNvSpPr/>
          <p:nvPr/>
        </p:nvSpPr>
        <p:spPr>
          <a:xfrm>
            <a:off x="838200" y="31813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/>
          <a:lstStyle/>
          <a:p>
            <a:r>
              <a:rPr lang="en-US" dirty="0"/>
              <a:t>Heap Spraying     </a:t>
            </a:r>
            <a:r>
              <a:rPr lang="en-US" sz="2000" dirty="0"/>
              <a:t>[</a:t>
            </a:r>
            <a:r>
              <a:rPr lang="en-US" sz="2000" dirty="0" err="1"/>
              <a:t>SkyLined</a:t>
            </a:r>
            <a:r>
              <a:rPr lang="en-US" sz="20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00100"/>
            <a:ext cx="8229600" cy="4057650"/>
          </a:xfrm>
        </p:spPr>
        <p:txBody>
          <a:bodyPr/>
          <a:lstStyle/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Idea:	1. use </a:t>
            </a:r>
            <a:r>
              <a:rPr lang="en-US" sz="2400" dirty="0" err="1"/>
              <a:t>Javascript</a:t>
            </a:r>
            <a:r>
              <a:rPr lang="en-US" sz="2400" dirty="0"/>
              <a:t> to spray heap </a:t>
            </a:r>
            <a:br>
              <a:rPr lang="en-US" sz="2400" dirty="0"/>
            </a:br>
            <a:r>
              <a:rPr lang="en-US" sz="2400" dirty="0"/>
              <a:t>				with </a:t>
            </a:r>
            <a:r>
              <a:rPr lang="en-US" sz="2400" dirty="0" err="1"/>
              <a:t>shellcode</a:t>
            </a:r>
            <a:r>
              <a:rPr lang="en-US" sz="2400" dirty="0"/>
              <a:t>  (and </a:t>
            </a:r>
            <a:r>
              <a:rPr lang="en-US" sz="2000" dirty="0"/>
              <a:t>NOP </a:t>
            </a:r>
            <a:r>
              <a:rPr lang="en-US" sz="2400" dirty="0"/>
              <a:t>slides)</a:t>
            </a:r>
          </a:p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		2. then point </a:t>
            </a:r>
            <a:r>
              <a:rPr lang="en-US" sz="2400" dirty="0" err="1"/>
              <a:t>vtable</a:t>
            </a:r>
            <a:r>
              <a:rPr lang="en-US" sz="2400" dirty="0"/>
              <a:t> </a:t>
            </a:r>
            <a:r>
              <a:rPr lang="en-US" sz="2400" dirty="0" err="1"/>
              <a:t>ptr</a:t>
            </a:r>
            <a:r>
              <a:rPr lang="en-US" sz="2400" dirty="0"/>
              <a:t> anywhere in spray area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19400" y="2400300"/>
            <a:ext cx="5105400" cy="2228850"/>
          </a:xfrm>
          <a:prstGeom prst="rect">
            <a:avLst/>
          </a:prstGeom>
          <a:solidFill>
            <a:srgbClr val="0070C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8284717" y="3201035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153350"/>
            <a:ext cx="838200" cy="228600"/>
          </a:xfrm>
          <a:prstGeom prst="rect">
            <a:avLst/>
          </a:prstGeom>
          <a:solidFill>
            <a:srgbClr val="FF66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3819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6105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814718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grpSp>
        <p:nvGrpSpPr>
          <p:cNvPr id="5" name="Group 14"/>
          <p:cNvGrpSpPr/>
          <p:nvPr/>
        </p:nvGrpSpPr>
        <p:grpSpPr>
          <a:xfrm>
            <a:off x="3048000" y="2514600"/>
            <a:ext cx="4648200" cy="457200"/>
            <a:chOff x="3048000" y="3505200"/>
            <a:chExt cx="4648200" cy="609600"/>
          </a:xfrm>
          <a:solidFill>
            <a:srgbClr val="FF5050"/>
          </a:solidFill>
        </p:grpSpPr>
        <p:sp>
          <p:nvSpPr>
            <p:cNvPr id="13" name="Rectangle 12"/>
            <p:cNvSpPr/>
            <p:nvPr/>
          </p:nvSpPr>
          <p:spPr>
            <a:xfrm>
              <a:off x="3048000" y="3505200"/>
              <a:ext cx="33528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</a:rPr>
                <a:t>NOP  </a:t>
              </a:r>
              <a:r>
                <a:rPr lang="en-US" sz="2400" dirty="0">
                  <a:solidFill>
                    <a:schemeClr val="accent3"/>
                  </a:solidFill>
                </a:rPr>
                <a:t>slide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3505200"/>
              <a:ext cx="12954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accent3"/>
                  </a:solidFill>
                </a:rPr>
                <a:t>shellcode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3048000" y="3200400"/>
            <a:ext cx="1524000" cy="342900"/>
            <a:chOff x="3048000" y="4419600"/>
            <a:chExt cx="1524000" cy="457200"/>
          </a:xfrm>
        </p:grpSpPr>
        <p:sp>
          <p:nvSpPr>
            <p:cNvPr id="22" name="Rectangle 2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5105400" y="3200400"/>
            <a:ext cx="1524000" cy="342900"/>
            <a:chOff x="3048000" y="4419600"/>
            <a:chExt cx="1524000" cy="457200"/>
          </a:xfrm>
        </p:grpSpPr>
        <p:sp>
          <p:nvSpPr>
            <p:cNvPr id="26" name="Rectangle 25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3810000" y="3714750"/>
            <a:ext cx="1524000" cy="342900"/>
            <a:chOff x="3048000" y="4419600"/>
            <a:chExt cx="1524000" cy="457200"/>
          </a:xfrm>
        </p:grpSpPr>
        <p:sp>
          <p:nvSpPr>
            <p:cNvPr id="29" name="Rectangle 28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5943600" y="3714750"/>
            <a:ext cx="1524000" cy="342900"/>
            <a:chOff x="3048000" y="4419600"/>
            <a:chExt cx="1524000" cy="457200"/>
          </a:xfrm>
        </p:grpSpPr>
        <p:sp>
          <p:nvSpPr>
            <p:cNvPr id="32" name="Rectangle 3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562600" y="4171950"/>
            <a:ext cx="1524000" cy="342900"/>
            <a:chOff x="3048000" y="4419600"/>
            <a:chExt cx="1524000" cy="457200"/>
          </a:xfrm>
        </p:grpSpPr>
        <p:sp>
          <p:nvSpPr>
            <p:cNvPr id="35" name="Rectangle 34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3352800" y="4171950"/>
            <a:ext cx="1524000" cy="342900"/>
            <a:chOff x="3048000" y="4419600"/>
            <a:chExt cx="1524000" cy="457200"/>
          </a:xfrm>
        </p:grpSpPr>
        <p:sp>
          <p:nvSpPr>
            <p:cNvPr id="38" name="Rectangle 37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72812" y="4629150"/>
            <a:ext cx="16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spray area</a:t>
            </a:r>
          </a:p>
        </p:txBody>
      </p:sp>
      <p:cxnSp>
        <p:nvCxnSpPr>
          <p:cNvPr id="47" name="Straight Arrow Connector 46"/>
          <p:cNvCxnSpPr>
            <a:stCxn id="9" idx="3"/>
          </p:cNvCxnSpPr>
          <p:nvPr/>
        </p:nvCxnSpPr>
        <p:spPr>
          <a:xfrm>
            <a:off x="1676400" y="3267649"/>
            <a:ext cx="2438400" cy="561401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05000" y="876300"/>
            <a:ext cx="6781800" cy="12382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23950"/>
            <a:ext cx="59436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458200" cy="857250"/>
          </a:xfrm>
        </p:spPr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heap spraying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7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(“%u9090%u9090”)</a:t>
            </a: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	while (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nop.length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&lt; 0x100000)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x = new Array ()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&lt;1000;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	x[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>
                <a:cs typeface="Courier New" pitchFamily="49" charset="0"/>
              </a:rPr>
              <a:t>	Pointing  function-</a:t>
            </a:r>
            <a:r>
              <a:rPr lang="en-US" sz="2800" dirty="0" err="1">
                <a:cs typeface="Courier New" pitchFamily="49" charset="0"/>
              </a:rPr>
              <a:t>ptr</a:t>
            </a:r>
            <a:r>
              <a:rPr lang="en-US" sz="2800" dirty="0">
                <a:cs typeface="Courier New" pitchFamily="49" charset="0"/>
              </a:rPr>
              <a:t>  almost anywhere in heap will </a:t>
            </a:r>
            <a:br>
              <a:rPr lang="en-US" sz="2800" dirty="0">
                <a:cs typeface="Courier New" pitchFamily="49" charset="0"/>
              </a:rPr>
            </a:br>
            <a:r>
              <a:rPr lang="en-US" sz="2800" dirty="0">
                <a:cs typeface="Courier New" pitchFamily="49" charset="0"/>
              </a:rPr>
              <a:t>	cause shellcode to execute.</a:t>
            </a:r>
            <a:endParaRPr lang="en-US" sz="33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0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 Ad-hoc heap overflow mitigations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40576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Better browser architecture:</a:t>
            </a:r>
          </a:p>
          <a:p>
            <a:pPr lvl="1"/>
            <a:r>
              <a:rPr lang="en-US" sz="2100" dirty="0"/>
              <a:t>Store JavaScript strings in a separate heap from browser heap</a:t>
            </a:r>
          </a:p>
          <a:p>
            <a:pPr lvl="1"/>
            <a:endParaRPr lang="en-US" sz="2000" dirty="0"/>
          </a:p>
          <a:p>
            <a:r>
              <a:rPr lang="en-US" sz="2400" dirty="0" err="1"/>
              <a:t>OpenBSD</a:t>
            </a:r>
            <a:r>
              <a:rPr lang="en-US" sz="2400" dirty="0"/>
              <a:t> and Windows 8 heap overflow protection:</a:t>
            </a:r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sz="2400" dirty="0"/>
              <a:t>Nozzle </a:t>
            </a:r>
            <a:r>
              <a:rPr lang="en-US" sz="1800" dirty="0"/>
              <a:t>[RLZ’08] </a:t>
            </a:r>
            <a:r>
              <a:rPr lang="en-US" sz="2400" dirty="0"/>
              <a:t>:  detect sprays by prevalence of code on heap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47336" y="2609850"/>
            <a:ext cx="5943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23536" y="3065859"/>
            <a:ext cx="5943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045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141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37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333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29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525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21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717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333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525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7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2200" y="3409950"/>
            <a:ext cx="372640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/>
              <a:t>guard  pages (non-writable pages)</a:t>
            </a:r>
            <a:endParaRPr lang="en-US" sz="2000" dirty="0"/>
          </a:p>
        </p:txBody>
      </p:sp>
      <p:cxnSp>
        <p:nvCxnSpPr>
          <p:cNvPr id="20" name="Straight Arrow Connector 19"/>
          <p:cNvCxnSpPr>
            <a:endCxn id="8" idx="2"/>
          </p:cNvCxnSpPr>
          <p:nvPr/>
        </p:nvCxnSpPr>
        <p:spPr>
          <a:xfrm rot="10800000">
            <a:off x="2618936" y="3067050"/>
            <a:ext cx="8382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2"/>
          </p:cNvCxnSpPr>
          <p:nvPr/>
        </p:nvCxnSpPr>
        <p:spPr>
          <a:xfrm rot="5400000" flipH="1" flipV="1">
            <a:off x="3666686" y="3238302"/>
            <a:ext cx="3429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2"/>
          </p:cNvCxnSpPr>
          <p:nvPr/>
        </p:nvCxnSpPr>
        <p:spPr>
          <a:xfrm rot="5400000" flipH="1" flipV="1">
            <a:off x="4695386" y="3048000"/>
            <a:ext cx="3429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2"/>
          </p:cNvCxnSpPr>
          <p:nvPr/>
        </p:nvCxnSpPr>
        <p:spPr>
          <a:xfrm flipV="1">
            <a:off x="5133536" y="3067050"/>
            <a:ext cx="11430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5200" y="2343150"/>
            <a:ext cx="1299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prevents </a:t>
            </a:r>
            <a:br>
              <a:rPr lang="en-US" sz="2000" dirty="0"/>
            </a:br>
            <a:r>
              <a:rPr lang="en-US" sz="2000" dirty="0"/>
              <a:t>cross-page</a:t>
            </a:r>
            <a:br>
              <a:rPr lang="en-US" sz="2000" dirty="0"/>
            </a:br>
            <a:r>
              <a:rPr lang="en-US" sz="2000" dirty="0"/>
              <a:t>overflows</a:t>
            </a:r>
          </a:p>
        </p:txBody>
      </p:sp>
    </p:spTree>
    <p:extLst>
      <p:ext uri="{BB962C8B-B14F-4D97-AF65-F5344CB8AC3E}">
        <p14:creationId xmlns:p14="http://schemas.microsoft.com/office/powerpoint/2010/main" val="1902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/>
          <a:p>
            <a:r>
              <a:rPr lang="en-US" sz="4400"/>
              <a:t>Control hijacking attacks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895350"/>
            <a:ext cx="8178800" cy="3943350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2400" u="sng" dirty="0"/>
              <a:t>Attacker’s goal</a:t>
            </a:r>
            <a:r>
              <a:rPr lang="en-US" sz="2400" dirty="0"/>
              <a:t>:</a:t>
            </a:r>
          </a:p>
          <a:p>
            <a:pPr marL="457200" lvl="1" indent="0">
              <a:buNone/>
            </a:pPr>
            <a:r>
              <a:rPr lang="en-US" sz="2400" dirty="0"/>
              <a:t>Take over target machine     (e.g.  web server)</a:t>
            </a:r>
          </a:p>
          <a:p>
            <a:pPr lvl="2"/>
            <a:r>
              <a:rPr lang="en-US" dirty="0"/>
              <a:t>Execute arbitrary code on target by hijacking application control flow</a:t>
            </a:r>
          </a:p>
          <a:p>
            <a:pPr>
              <a:spcBef>
                <a:spcPts val="2976"/>
              </a:spcBef>
            </a:pPr>
            <a:r>
              <a:rPr lang="en-US" sz="2400" dirty="0"/>
              <a:t>Examples:</a:t>
            </a:r>
          </a:p>
          <a:p>
            <a:pPr lvl="1"/>
            <a:r>
              <a:rPr lang="en-US" sz="2400" dirty="0"/>
              <a:t>Buffer overflow and integer overflow attacks</a:t>
            </a:r>
          </a:p>
          <a:p>
            <a:pPr lvl="1"/>
            <a:r>
              <a:rPr lang="en-US" sz="2400" dirty="0"/>
              <a:t>Format string vulnerabilities</a:t>
            </a:r>
          </a:p>
          <a:p>
            <a:pPr lvl="1"/>
            <a:r>
              <a:rPr lang="en-US" sz="2400" dirty="0"/>
              <a:t>Use after free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51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Finding overflows by fuzzing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763000" cy="3657600"/>
          </a:xfrm>
        </p:spPr>
        <p:txBody>
          <a:bodyPr>
            <a:noAutofit/>
          </a:bodyPr>
          <a:lstStyle/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To find overflow: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Run web server on local machine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Use AFL to issue malformed requests (ending with   “$$$$$” )</a:t>
            </a:r>
          </a:p>
          <a:p>
            <a:pPr marL="1025525" lvl="2" indent="-230188">
              <a:tabLst>
                <a:tab pos="966788" algn="l"/>
              </a:tabLst>
            </a:pPr>
            <a:r>
              <a:rPr lang="en-US" dirty="0" err="1"/>
              <a:t>Fuzzers</a:t>
            </a:r>
            <a:r>
              <a:rPr lang="en-US" dirty="0"/>
              <a:t>:  automated tools for this (next week)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If web server crashes,</a:t>
            </a:r>
            <a:br>
              <a:rPr lang="en-US" sz="2400" dirty="0"/>
            </a:br>
            <a:r>
              <a:rPr lang="en-US" sz="2400" dirty="0"/>
              <a:t>	search core dump for  “$$$$$” to find overflow location</a:t>
            </a:r>
          </a:p>
          <a:p>
            <a:pPr marL="0" indent="0">
              <a:buNone/>
              <a:tabLst>
                <a:tab pos="966788" algn="l"/>
              </a:tabLst>
            </a:pPr>
            <a:endParaRPr lang="en-US" sz="2400" dirty="0"/>
          </a:p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Construct exploit    </a:t>
            </a:r>
            <a:r>
              <a:rPr lang="en-US" sz="2000" dirty="0"/>
              <a:t>(not easy given latest defenses in next lecture)</a:t>
            </a:r>
          </a:p>
        </p:txBody>
      </p:sp>
    </p:spTree>
    <p:extLst>
      <p:ext uri="{BB962C8B-B14F-4D97-AF65-F5344CB8AC3E}">
        <p14:creationId xmlns:p14="http://schemas.microsoft.com/office/powerpoint/2010/main" val="318849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4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Hijacking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534400" cy="3394472"/>
          </a:xfrm>
        </p:spPr>
        <p:txBody>
          <a:bodyPr>
            <a:normAutofit/>
          </a:bodyPr>
          <a:lstStyle/>
          <a:p>
            <a:r>
              <a:rPr lang="en-US" sz="2400" b="1" dirty="0"/>
              <a:t>Integer overflows</a:t>
            </a:r>
            <a:r>
              <a:rPr lang="en-US" sz="2400" dirty="0"/>
              <a:t>:    </a:t>
            </a:r>
            <a:r>
              <a:rPr lang="en-US" sz="2000" dirty="0">
                <a:latin typeface="Arial" charset="0"/>
              </a:rPr>
              <a:t>(e.g.  MS DirectX MIDI Lib)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/>
              <a:t>Double free</a:t>
            </a:r>
            <a:r>
              <a:rPr lang="en-US" sz="2400" dirty="0"/>
              <a:t>:    double free space on heap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Can cause memory </a:t>
            </a:r>
            <a:r>
              <a:rPr lang="en-US" sz="2400" dirty="0" err="1"/>
              <a:t>mgr</a:t>
            </a:r>
            <a:r>
              <a:rPr lang="en-US" sz="2400" dirty="0"/>
              <a:t> to write data to specific location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Examples:    CVS server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Use after free: 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using memory after it is freed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Format string vulnerabilities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Overflows     </a:t>
            </a:r>
            <a:r>
              <a:rPr lang="en-US" sz="2200" dirty="0"/>
              <a:t>(see </a:t>
            </a:r>
            <a:r>
              <a:rPr lang="en-US" sz="2200" dirty="0" err="1"/>
              <a:t>Phrack</a:t>
            </a:r>
            <a:r>
              <a:rPr lang="en-US" sz="2200" dirty="0"/>
              <a:t> 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4582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 what happens when </a:t>
            </a:r>
            <a:r>
              <a:rPr lang="en-US" sz="2400" dirty="0" err="1"/>
              <a:t>int</a:t>
            </a:r>
            <a:r>
              <a:rPr lang="en-US" sz="2400" dirty="0"/>
              <a:t> exceeds max value?</a:t>
            </a:r>
          </a:p>
          <a:p>
            <a:pPr marL="0" indent="0">
              <a:lnSpc>
                <a:spcPct val="140000"/>
              </a:lnSpc>
              <a:spcBef>
                <a:spcPts val="1776"/>
              </a:spcBef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int</a:t>
            </a:r>
            <a:r>
              <a:rPr lang="en-US" sz="2400" b="1" dirty="0">
                <a:solidFill>
                  <a:srgbClr val="0070C0"/>
                </a:solidFill>
              </a:rPr>
              <a:t> m;    (32 bits)             short s;    (16 bits)               char c;    (8 bits)</a:t>
            </a:r>
          </a:p>
          <a:p>
            <a:pPr marL="0" indent="0">
              <a:lnSpc>
                <a:spcPct val="130000"/>
              </a:lnSpc>
              <a:spcBef>
                <a:spcPts val="1824"/>
              </a:spcBef>
              <a:buNone/>
            </a:pPr>
            <a:r>
              <a:rPr lang="en-US" sz="2400" dirty="0"/>
              <a:t>	c = 0x80 + 0x80 = 128 + 128		⇒     c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s = 0xff80 + 0x80			⇒     s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m = 0xffffff80 + 0x80			⇒     m =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this be exploited?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622550"/>
            <a:ext cx="6934200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0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25908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void  </a:t>
            </a:r>
            <a:r>
              <a:rPr lang="en-US" sz="2000" dirty="0" err="1"/>
              <a:t>func</a:t>
            </a:r>
            <a:r>
              <a:rPr lang="en-US" sz="2000" dirty="0"/>
              <a:t>( char *buf1, *buf2,    unsigned </a:t>
            </a:r>
            <a:r>
              <a:rPr lang="en-US" sz="2000" dirty="0" err="1"/>
              <a:t>int</a:t>
            </a:r>
            <a:r>
              <a:rPr lang="en-US" sz="2000" dirty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if  </a:t>
            </a: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(len1 + len2 &gt; 256)</a:t>
            </a:r>
            <a:r>
              <a:rPr lang="en-US" sz="2000" dirty="0">
                <a:latin typeface=" "/>
                <a:cs typeface=" "/>
              </a:rPr>
              <a:t>   {return -1}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(temp,  buf1,  len1);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(temp+len1,  buf2, 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do-something(temp); 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727145"/>
            <a:ext cx="5484194" cy="1397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  </a:t>
            </a:r>
            <a:r>
              <a:rPr lang="en-US" sz="2400" b="1" dirty="0">
                <a:solidFill>
                  <a:srgbClr val="0000FF"/>
                </a:solidFill>
              </a:rPr>
              <a:t>len1 = 0x80,    len2 = 0xffffff80   </a:t>
            </a:r>
            <a:r>
              <a:rPr lang="en-US" sz="24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⇒   len1+len2 = 0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Second  </a:t>
            </a:r>
            <a:r>
              <a:rPr lang="en-US" sz="2400" dirty="0" err="1"/>
              <a:t>memcpy</a:t>
            </a:r>
            <a:r>
              <a:rPr lang="en-US" sz="2400" dirty="0"/>
              <a:t>()  will overflow heap !!</a:t>
            </a:r>
          </a:p>
        </p:txBody>
      </p:sp>
    </p:spTree>
    <p:extLst>
      <p:ext uri="{BB962C8B-B14F-4D97-AF65-F5344CB8AC3E}">
        <p14:creationId xmlns:p14="http://schemas.microsoft.com/office/powerpoint/2010/main" val="39481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4774168"/>
            <a:ext cx="187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Source:  NVD/CVE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/>
          <a:lstStyle/>
          <a:p>
            <a:r>
              <a:rPr lang="en-US" dirty="0"/>
              <a:t>Integer overflow exploit stats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5666125"/>
              </p:ext>
            </p:extLst>
          </p:nvPr>
        </p:nvGraphicFramePr>
        <p:xfrm>
          <a:off x="1447800" y="819150"/>
          <a:ext cx="58674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80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Format string bugs</a:t>
            </a:r>
          </a:p>
        </p:txBody>
      </p:sp>
    </p:spTree>
    <p:extLst>
      <p:ext uri="{BB962C8B-B14F-4D97-AF65-F5344CB8AC3E}">
        <p14:creationId xmlns:p14="http://schemas.microsoft.com/office/powerpoint/2010/main" val="206167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Format string problem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686800" cy="42481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			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int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func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(char *user)  {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 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stderr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user);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}</a:t>
            </a:r>
          </a:p>
          <a:p>
            <a:pPr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Problem</a:t>
            </a:r>
            <a:r>
              <a:rPr lang="en-US" sz="2800" dirty="0">
                <a:cs typeface="Arial" charset="0"/>
              </a:rPr>
              <a:t>:   what if   *</a:t>
            </a:r>
            <a:r>
              <a:rPr lang="en-US" sz="2800" dirty="0">
                <a:latin typeface="Arial" charset="0"/>
                <a:cs typeface="Arial" charset="0"/>
              </a:rPr>
              <a:t>user = “%</a:t>
            </a:r>
            <a:r>
              <a:rPr lang="en-US" sz="2800" dirty="0" err="1">
                <a:latin typeface="Arial" charset="0"/>
                <a:cs typeface="Arial" charset="0"/>
              </a:rPr>
              <a:t>s%s%s%s%s%s%s</a:t>
            </a:r>
            <a:r>
              <a:rPr lang="en-US" sz="2800" dirty="0">
                <a:latin typeface="Arial" charset="0"/>
                <a:cs typeface="Arial" charset="0"/>
              </a:rPr>
              <a:t>”</a:t>
            </a:r>
            <a:r>
              <a:rPr lang="en-US" sz="2800" dirty="0">
                <a:cs typeface="Arial" charset="0"/>
              </a:rPr>
              <a:t>  ??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Most likely program will crash:   </a:t>
            </a:r>
            <a:r>
              <a:rPr lang="en-US" dirty="0" err="1">
                <a:cs typeface="Arial" charset="0"/>
              </a:rPr>
              <a:t>DoS</a:t>
            </a:r>
            <a:r>
              <a:rPr lang="en-US" dirty="0">
                <a:cs typeface="Arial" charset="0"/>
              </a:rPr>
              <a:t>.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If not, program will print memory contents.  Privacy?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Full exploit using  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user = 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“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%n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”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15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Correct form</a:t>
            </a:r>
            <a:r>
              <a:rPr lang="en-US" sz="2800" dirty="0">
                <a:cs typeface="Arial" charset="0"/>
              </a:rPr>
              <a:t>:    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stdout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“%s”, user);</a:t>
            </a:r>
          </a:p>
        </p:txBody>
      </p:sp>
    </p:spTree>
    <p:extLst>
      <p:ext uri="{BB962C8B-B14F-4D97-AF65-F5344CB8AC3E}">
        <p14:creationId xmlns:p14="http://schemas.microsoft.com/office/powerpoint/2010/main" val="8357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Vulnerable functions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772400" cy="377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Any function using a format string.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Printing: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printf, fprintf, sprintf, …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vprintf, vfprintf, vsprintf, …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Logging: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syslog,  err, warn</a:t>
            </a:r>
          </a:p>
        </p:txBody>
      </p:sp>
    </p:spTree>
    <p:extLst>
      <p:ext uri="{BB962C8B-B14F-4D97-AF65-F5344CB8AC3E}">
        <p14:creationId xmlns:p14="http://schemas.microsoft.com/office/powerpoint/2010/main" val="239585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Exploit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686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Dumping arbitrary memory: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Walk up stack until desired pointer is found.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“%08x.%08x.%08x.%08x|%s|”)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800" dirty="0"/>
              <a:t>Writing to arbitrary memory: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“hello %n”, &amp;temp)   --  writes ‘6’ into temp.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“%08x.%08x.%08x.%08x.%n”)</a:t>
            </a:r>
          </a:p>
        </p:txBody>
      </p:sp>
    </p:spTree>
    <p:extLst>
      <p:ext uri="{BB962C8B-B14F-4D97-AF65-F5344CB8AC3E}">
        <p14:creationId xmlns:p14="http://schemas.microsoft.com/office/powerpoint/2010/main" val="113311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488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First example:   buffer overflows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19150"/>
            <a:ext cx="8177213" cy="39433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1951038" algn="l"/>
              </a:tabLst>
            </a:pPr>
            <a:r>
              <a:rPr lang="en-US" sz="2400" dirty="0"/>
              <a:t>Extremely common bug in C/C++ programs.</a:t>
            </a:r>
          </a:p>
          <a:p>
            <a:pPr marL="284163" indent="-227013">
              <a:lnSpc>
                <a:spcPct val="105000"/>
              </a:lnSpc>
              <a:tabLst>
                <a:tab pos="1951038" algn="l"/>
              </a:tabLst>
            </a:pPr>
            <a:r>
              <a:rPr lang="en-US" sz="2400" dirty="0"/>
              <a:t>First major exploit:  1988 Internet Worm.   </a:t>
            </a:r>
            <a:r>
              <a:rPr lang="en-US" sz="2400" dirty="0" err="1"/>
              <a:t>Fingerd</a:t>
            </a:r>
            <a:r>
              <a:rPr lang="en-US" sz="2400" dirty="0"/>
              <a:t>.</a:t>
            </a:r>
          </a:p>
          <a:p>
            <a:pPr marL="684213" lvl="1" indent="-227013">
              <a:lnSpc>
                <a:spcPct val="105000"/>
              </a:lnSpc>
              <a:tabLst>
                <a:tab pos="1951038" algn="l"/>
              </a:tabLst>
            </a:pPr>
            <a:endParaRPr lang="en-US" sz="2000" dirty="0"/>
          </a:p>
          <a:p>
            <a:pPr marL="57150" indent="0">
              <a:lnSpc>
                <a:spcPct val="105000"/>
              </a:lnSpc>
              <a:buNone/>
              <a:tabLst>
                <a:tab pos="1951038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Whenever possible avoid C/C++</a:t>
            </a:r>
          </a:p>
          <a:p>
            <a:pPr marL="57150" indent="0">
              <a:lnSpc>
                <a:spcPct val="105000"/>
              </a:lnSpc>
              <a:buNone/>
              <a:tabLst>
                <a:tab pos="1951038" algn="l"/>
              </a:tabLst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57150" indent="0">
              <a:lnSpc>
                <a:spcPct val="105000"/>
              </a:lnSpc>
              <a:buNone/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Often cannot avoid C/C++ :</a:t>
            </a:r>
          </a:p>
          <a:p>
            <a:pPr marL="400050">
              <a:lnSpc>
                <a:spcPct val="105000"/>
              </a:lnSpc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to understand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attacks and defenses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0" y="4640363"/>
            <a:ext cx="2582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</a:t>
            </a:r>
            <a:r>
              <a:rPr lang="en-US" dirty="0" err="1"/>
              <a:t>web.nvd.nist.gov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17"/>
          <a:stretch/>
        </p:blipFill>
        <p:spPr>
          <a:xfrm>
            <a:off x="4953000" y="1841264"/>
            <a:ext cx="3779498" cy="2821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599" y="1962150"/>
            <a:ext cx="4463369" cy="2438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after free exploits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3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FAB72-A29F-114B-A567-941DEAD6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99" y="838303"/>
            <a:ext cx="7044802" cy="42877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3B0A62-8273-3347-B208-741A9794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36444"/>
            <a:ext cx="8610600" cy="857250"/>
          </a:xfrm>
        </p:spPr>
        <p:txBody>
          <a:bodyPr>
            <a:noAutofit/>
          </a:bodyPr>
          <a:lstStyle/>
          <a:p>
            <a:r>
              <a:rPr lang="en-US" sz="2800" dirty="0"/>
              <a:t>High impact security vulns. in Chrome 2015 – 2020    </a:t>
            </a:r>
            <a:r>
              <a:rPr lang="en-US" sz="1800" dirty="0"/>
              <a:t>(C++)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6D31E-58A1-834F-B6A0-4B17F34D4582}"/>
              </a:ext>
            </a:extLst>
          </p:cNvPr>
          <p:cNvSpPr txBox="1"/>
          <p:nvPr/>
        </p:nvSpPr>
        <p:spPr>
          <a:xfrm>
            <a:off x="4114800" y="4400550"/>
            <a:ext cx="38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 due to memory management bugs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865BE0-C5B7-E345-878C-18F4C811E7C6}"/>
              </a:ext>
            </a:extLst>
          </p:cNvPr>
          <p:cNvSpPr/>
          <p:nvPr/>
        </p:nvSpPr>
        <p:spPr>
          <a:xfrm>
            <a:off x="6172200" y="219075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2BC32B-7DFB-C240-9BFF-49BE678E81A6}"/>
              </a:ext>
            </a:extLst>
          </p:cNvPr>
          <p:cNvSpPr/>
          <p:nvPr/>
        </p:nvSpPr>
        <p:spPr>
          <a:xfrm>
            <a:off x="1676400" y="3867150"/>
            <a:ext cx="1828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9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/>
              <a:t>IE11 Example:   </a:t>
            </a:r>
            <a:r>
              <a:rPr lang="mr-IN" sz="3600" dirty="0"/>
              <a:t>CVE-2014-0282</a:t>
            </a:r>
            <a:r>
              <a:rPr lang="en-US" sz="3600" dirty="0"/>
              <a:t> </a:t>
            </a:r>
            <a:r>
              <a:rPr lang="mr-IN" dirty="0"/>
              <a:t> </a:t>
            </a:r>
            <a:r>
              <a:rPr lang="en-US" sz="2400" dirty="0"/>
              <a:t>(simplified)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&lt;form id="form"&gt;</a:t>
            </a:r>
            <a:br>
              <a:rPr lang="en-US" sz="2000" b="1" dirty="0"/>
            </a:br>
            <a:r>
              <a:rPr lang="en-US" sz="2000" dirty="0"/>
              <a:t>   &lt;</a:t>
            </a:r>
            <a:r>
              <a:rPr lang="en-US" sz="2000" dirty="0" err="1"/>
              <a:t>textarea</a:t>
            </a:r>
            <a:r>
              <a:rPr lang="en-US" sz="2000" dirty="0"/>
              <a:t> id="c1" name="a1" &gt;&lt;/</a:t>
            </a:r>
            <a:r>
              <a:rPr lang="en-US" sz="2000" dirty="0" err="1"/>
              <a:t>textarea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&lt;input      id="c2" type="text" name="a2” value="</a:t>
            </a:r>
            <a:r>
              <a:rPr lang="en-US" sz="2000" dirty="0" err="1"/>
              <a:t>val</a:t>
            </a:r>
            <a:r>
              <a:rPr lang="en-US" sz="2000" dirty="0"/>
              <a:t>"&gt; </a:t>
            </a:r>
          </a:p>
          <a:p>
            <a:r>
              <a:rPr lang="en-US" sz="2000" b="1" dirty="0"/>
              <a:t>&lt;/form&gt;</a:t>
            </a:r>
          </a:p>
          <a:p>
            <a:endParaRPr lang="en-US" sz="2000" dirty="0"/>
          </a:p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</a:t>
            </a:r>
            <a:r>
              <a:rPr lang="en-US" sz="2000" b="1" dirty="0" err="1"/>
              <a:t>innerHTML</a:t>
            </a:r>
            <a:r>
              <a:rPr lang="en-US" sz="2000" b="1" dirty="0"/>
              <a:t> = ""; 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CollectGarbage</a:t>
            </a:r>
            <a:r>
              <a:rPr lang="en-US" sz="2000" b="1" dirty="0"/>
              <a:t>();           // erase  c1 and c2 fields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("c1").</a:t>
            </a:r>
            <a:r>
              <a:rPr lang="en-US" sz="2000" b="1" dirty="0" err="1"/>
              <a:t>onpropertychange</a:t>
            </a:r>
            <a:r>
              <a:rPr lang="en-US" sz="2000" b="1" dirty="0"/>
              <a:t> = changer; </a:t>
            </a:r>
          </a:p>
          <a:p>
            <a:r>
              <a:rPr lang="en-US" sz="2000" b="1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22900" y="1733550"/>
            <a:ext cx="3581216" cy="2910688"/>
            <a:chOff x="5422900" y="1733550"/>
            <a:chExt cx="3581216" cy="2910688"/>
          </a:xfrm>
        </p:grpSpPr>
        <p:sp>
          <p:nvSpPr>
            <p:cNvPr id="8" name="TextBox 7"/>
            <p:cNvSpPr txBox="1"/>
            <p:nvPr/>
          </p:nvSpPr>
          <p:spPr>
            <a:xfrm>
              <a:off x="6324600" y="1733550"/>
              <a:ext cx="2679516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Loop on form elements:</a:t>
              </a:r>
            </a:p>
            <a:p>
              <a:r>
                <a:rPr lang="en-US" sz="2000" dirty="0"/>
                <a:t>      c1.DoReset() </a:t>
              </a:r>
            </a:p>
            <a:p>
              <a:r>
                <a:rPr lang="en-US" sz="2000" dirty="0"/>
                <a:t>      c2.DoReset()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422900" y="2832100"/>
              <a:ext cx="2605103" cy="1812138"/>
            </a:xfrm>
            <a:custGeom>
              <a:avLst/>
              <a:gdLst>
                <a:gd name="connsiteX0" fmla="*/ 0 w 2605103"/>
                <a:gd name="connsiteY0" fmla="*/ 1739900 h 1812138"/>
                <a:gd name="connsiteX1" fmla="*/ 1955800 w 2605103"/>
                <a:gd name="connsiteY1" fmla="*/ 1752600 h 1812138"/>
                <a:gd name="connsiteX2" fmla="*/ 2540000 w 2605103"/>
                <a:gd name="connsiteY2" fmla="*/ 1092200 h 1812138"/>
                <a:gd name="connsiteX3" fmla="*/ 2590800 w 2605103"/>
                <a:gd name="connsiteY3" fmla="*/ 0 h 181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103" h="1812138">
                  <a:moveTo>
                    <a:pt x="0" y="1739900"/>
                  </a:moveTo>
                  <a:cubicBezTo>
                    <a:pt x="766233" y="1800225"/>
                    <a:pt x="1532467" y="1860550"/>
                    <a:pt x="1955800" y="1752600"/>
                  </a:cubicBezTo>
                  <a:cubicBezTo>
                    <a:pt x="2379133" y="1644650"/>
                    <a:pt x="2434167" y="1384300"/>
                    <a:pt x="2540000" y="1092200"/>
                  </a:cubicBezTo>
                  <a:cubicBezTo>
                    <a:pt x="2645833" y="800100"/>
                    <a:pt x="2590800" y="0"/>
                    <a:pt x="259080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89F23B-FBE6-5246-B046-44A6D90CE30D}"/>
              </a:ext>
            </a:extLst>
          </p:cNvPr>
          <p:cNvSpPr txBox="1"/>
          <p:nvPr/>
        </p:nvSpPr>
        <p:spPr>
          <a:xfrm>
            <a:off x="6725451" y="693777"/>
            <a:ext cx="21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(IE11 written in C++)</a:t>
            </a:r>
          </a:p>
        </p:txBody>
      </p:sp>
    </p:spTree>
    <p:extLst>
      <p:ext uri="{BB962C8B-B14F-4D97-AF65-F5344CB8AC3E}">
        <p14:creationId xmlns:p14="http://schemas.microsoft.com/office/powerpoint/2010/main" val="20285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80054"/>
            <a:ext cx="6218982" cy="1357267"/>
            <a:chOff x="1324000" y="2128883"/>
            <a:chExt cx="6218982" cy="1357267"/>
          </a:xfrm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vptr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  <a:endCxn id="15" idx="1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5" idx="3"/>
            </p:cNvCxnSpPr>
            <p:nvPr/>
          </p:nvCxnSpPr>
          <p:spPr>
            <a:xfrm flipV="1">
              <a:off x="4745092" y="2356366"/>
              <a:ext cx="990600" cy="439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35692" y="2171700"/>
              <a:ext cx="1436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35692" y="2479572"/>
              <a:ext cx="945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doReset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745092" y="2844129"/>
              <a:ext cx="990600" cy="947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35692" y="2800350"/>
              <a:ext cx="180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doSomethingElse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51321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  </a:t>
            </a:r>
            <a:r>
              <a:rPr lang="en-US" sz="2400" dirty="0"/>
              <a:t>to be called and free object c2</a:t>
            </a:r>
          </a:p>
        </p:txBody>
      </p:sp>
    </p:spTree>
    <p:extLst>
      <p:ext uri="{BB962C8B-B14F-4D97-AF65-F5344CB8AC3E}">
        <p14:creationId xmlns:p14="http://schemas.microsoft.com/office/powerpoint/2010/main" val="1014526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4800" y="4511039"/>
            <a:ext cx="4114800" cy="4616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76483"/>
            <a:ext cx="3421092" cy="1357267"/>
            <a:chOff x="1324000" y="2128883"/>
            <a:chExt cx="3421092" cy="1357267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vptr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FP2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47750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</a:t>
            </a:r>
            <a:r>
              <a:rPr lang="en-US" sz="2400" dirty="0"/>
              <a:t>  to be called and free object c2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3714750"/>
            <a:ext cx="724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attacker allocates a string of same size as </a:t>
            </a:r>
            <a:r>
              <a:rPr lang="en-US" sz="2400" dirty="0" err="1"/>
              <a:t>vtable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20432" y="2140933"/>
            <a:ext cx="838200" cy="685800"/>
            <a:chOff x="4059292" y="2438400"/>
            <a:chExt cx="838200" cy="685800"/>
          </a:xfrm>
        </p:grpSpPr>
        <p:sp>
          <p:nvSpPr>
            <p:cNvPr id="26" name="Rectangle 25"/>
            <p:cNvSpPr/>
            <p:nvPr/>
          </p:nvSpPr>
          <p:spPr>
            <a:xfrm>
              <a:off x="4059292" y="24384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9292" y="2667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9292" y="2895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29264" y="2140767"/>
            <a:ext cx="838200" cy="671467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45092" y="2327172"/>
            <a:ext cx="2106611" cy="369332"/>
            <a:chOff x="4745092" y="2479572"/>
            <a:chExt cx="2106611" cy="36933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35692" y="2479572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ShellCode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8000" y="4511039"/>
            <a:ext cx="631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 c2.DoReset()   is called,  attacker gets shell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735692" y="2836926"/>
            <a:ext cx="2265308" cy="612648"/>
          </a:xfrm>
          <a:prstGeom prst="wedgeRoundRectCallout">
            <a:avLst>
              <a:gd name="adj1" fmla="val -118383"/>
              <a:gd name="adj2" fmla="val 211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after free !</a:t>
            </a:r>
          </a:p>
        </p:txBody>
      </p:sp>
    </p:spTree>
    <p:extLst>
      <p:ext uri="{BB962C8B-B14F-4D97-AF65-F5344CB8AC3E}">
        <p14:creationId xmlns:p14="http://schemas.microsoft.com/office/powerpoint/2010/main" val="608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" grpId="0" animBg="1"/>
      <p:bldP spid="31" grpId="0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The exploit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dirty="0" err="1"/>
              <a:t>document.getElementById</a:t>
            </a:r>
            <a:r>
              <a:rPr lang="en-US" sz="2000" dirty="0"/>
              <a:t>(”form").</a:t>
            </a:r>
            <a:r>
              <a:rPr lang="en-US" sz="2000" dirty="0" err="1"/>
              <a:t>innerHTML</a:t>
            </a:r>
            <a:r>
              <a:rPr lang="en-US" sz="2000" dirty="0"/>
              <a:t> = "";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CollectGarbage</a:t>
            </a:r>
            <a:r>
              <a:rPr lang="en-US" sz="2000" dirty="0"/>
              <a:t>(); </a:t>
            </a:r>
          </a:p>
          <a:p>
            <a:endParaRPr lang="en-US" sz="2000" b="1" dirty="0"/>
          </a:p>
          <a:p>
            <a:r>
              <a:rPr lang="en-US" sz="2000" b="1" dirty="0"/>
              <a:t>        --- allocate string object to occupy </a:t>
            </a:r>
            <a:r>
              <a:rPr lang="en-US" sz="2000" b="1" dirty="0" err="1"/>
              <a:t>vtable</a:t>
            </a:r>
            <a:r>
              <a:rPr lang="en-US" sz="2000" b="1" dirty="0"/>
              <a:t> location ---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("c1").</a:t>
            </a:r>
            <a:r>
              <a:rPr lang="en-US" sz="2000" dirty="0" err="1"/>
              <a:t>onpropertychange</a:t>
            </a:r>
            <a:r>
              <a:rPr lang="en-US" sz="2000" dirty="0"/>
              <a:t> = changer; 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336" y="4543306"/>
            <a:ext cx="79516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Lesson:  use after </a:t>
            </a:r>
            <a:r>
              <a:rPr lang="en-US" sz="2400"/>
              <a:t>free can be a </a:t>
            </a:r>
            <a:r>
              <a:rPr lang="en-US" sz="2400" dirty="0"/>
              <a:t>serious </a:t>
            </a:r>
            <a:r>
              <a:rPr lang="en-US" sz="2400"/>
              <a:t>security vulnerability !!</a:t>
            </a:r>
          </a:p>
        </p:txBody>
      </p:sp>
    </p:spTree>
    <p:extLst>
      <p:ext uri="{BB962C8B-B14F-4D97-AF65-F5344CB8AC3E}">
        <p14:creationId xmlns:p14="http://schemas.microsoft.com/office/powerpoint/2010/main" val="2799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1305344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References on heap spraying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458200" cy="4171950"/>
          </a:xfrm>
        </p:spPr>
        <p:txBody>
          <a:bodyPr>
            <a:normAutofit/>
          </a:bodyPr>
          <a:lstStyle/>
          <a:p>
            <a:pPr>
              <a:buNone/>
              <a:tabLst>
                <a:tab pos="574675" algn="l"/>
              </a:tabLst>
            </a:pPr>
            <a:r>
              <a:rPr lang="en-US" sz="2400" dirty="0"/>
              <a:t>[1]		</a:t>
            </a:r>
            <a:r>
              <a:rPr lang="en-US" sz="2400" b="1" dirty="0"/>
              <a:t>Heap </a:t>
            </a:r>
            <a:r>
              <a:rPr lang="en-US" sz="2400" b="1" dirty="0" err="1"/>
              <a:t>Feng</a:t>
            </a:r>
            <a:r>
              <a:rPr lang="en-US" sz="2400" b="1" dirty="0"/>
              <a:t> </a:t>
            </a:r>
            <a:r>
              <a:rPr lang="en-US" sz="2400" b="1" dirty="0" err="1"/>
              <a:t>Shui</a:t>
            </a:r>
            <a:r>
              <a:rPr lang="en-US" sz="2400" b="1" dirty="0"/>
              <a:t> in </a:t>
            </a:r>
            <a:r>
              <a:rPr lang="en-US" sz="2400" b="1" dirty="0" err="1"/>
              <a:t>Javascript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		by A. </a:t>
            </a:r>
            <a:r>
              <a:rPr lang="en-US" sz="2400" dirty="0" err="1"/>
              <a:t>Sotirov</a:t>
            </a:r>
            <a:r>
              <a:rPr lang="en-US" sz="2400" dirty="0"/>
              <a:t>,     </a:t>
            </a:r>
            <a:r>
              <a:rPr lang="en-US" sz="2400" i="1" dirty="0" err="1"/>
              <a:t>Blackhat</a:t>
            </a:r>
            <a:r>
              <a:rPr lang="en-US" sz="2400" i="1" dirty="0"/>
              <a:t> Europe </a:t>
            </a:r>
            <a:r>
              <a:rPr lang="en-US" sz="2400" dirty="0"/>
              <a:t>2007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[2]		</a:t>
            </a:r>
            <a:r>
              <a:rPr lang="en-US" sz="2400" b="1" dirty="0"/>
              <a:t>Engineering Heap Overflow Exploits with JavaScript</a:t>
            </a:r>
            <a:br>
              <a:rPr lang="en-US" sz="2400" dirty="0"/>
            </a:br>
            <a:r>
              <a:rPr lang="en-US" sz="2400" dirty="0"/>
              <a:t>		M. Daniel, J. </a:t>
            </a:r>
            <a:r>
              <a:rPr lang="en-US" sz="2400" dirty="0" err="1"/>
              <a:t>Honoroff</a:t>
            </a:r>
            <a:r>
              <a:rPr lang="en-US" sz="2400" dirty="0"/>
              <a:t>, and C. Miller,    </a:t>
            </a:r>
            <a:r>
              <a:rPr lang="en-US" sz="2400" i="1" dirty="0" err="1"/>
              <a:t>WooT</a:t>
            </a:r>
            <a:r>
              <a:rPr lang="en-US" sz="2400" dirty="0"/>
              <a:t> 2008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[3]		</a:t>
            </a:r>
            <a:r>
              <a:rPr lang="en-US" sz="2400" b="1" dirty="0"/>
              <a:t>Interpreter Exploitation: Pointer inference and </a:t>
            </a:r>
            <a:r>
              <a:rPr lang="en-US" sz="2400" b="1" dirty="0" err="1"/>
              <a:t>JiT</a:t>
            </a:r>
            <a:r>
              <a:rPr lang="en-US" sz="2400" b="1" dirty="0"/>
              <a:t> spraying</a:t>
            </a:r>
            <a:r>
              <a:rPr lang="en-US" sz="2400" dirty="0"/>
              <a:t>,  </a:t>
            </a:r>
            <a:br>
              <a:rPr lang="en-US" sz="2400" dirty="0"/>
            </a:br>
            <a:r>
              <a:rPr lang="en-US" sz="2400" dirty="0"/>
              <a:t>		by Dion </a:t>
            </a:r>
            <a:r>
              <a:rPr lang="en-US" sz="2400" dirty="0" err="1"/>
              <a:t>Blazakis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55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What is needed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763000" cy="3962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Understanding C functions, the stack, and the heap.</a:t>
            </a:r>
          </a:p>
          <a:p>
            <a:r>
              <a:rPr lang="en-US" sz="2400" dirty="0"/>
              <a:t>Know how system calls are made</a:t>
            </a:r>
          </a:p>
          <a:p>
            <a:r>
              <a:rPr lang="en-US" sz="2400" dirty="0"/>
              <a:t>The exec() system call</a:t>
            </a:r>
          </a:p>
          <a:p>
            <a:pPr>
              <a:spcBef>
                <a:spcPct val="150000"/>
              </a:spcBef>
            </a:pPr>
            <a:r>
              <a:rPr lang="en-US" sz="2400" dirty="0"/>
              <a:t>Attacker needs to know which CPU and OS used on the target machine:</a:t>
            </a:r>
          </a:p>
          <a:p>
            <a:pPr lvl="1"/>
            <a:r>
              <a:rPr lang="en-US" dirty="0"/>
              <a:t>Our examples are for  x86  running  Linux or Windows</a:t>
            </a:r>
          </a:p>
          <a:p>
            <a:pPr lvl="1"/>
            <a:r>
              <a:rPr lang="en-US" dirty="0"/>
              <a:t>Details vary slightly between CPUs and OSs: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Stack Frame structure     </a:t>
            </a:r>
            <a:r>
              <a:rPr lang="en-US" dirty="0">
                <a:solidFill>
                  <a:schemeClr val="tx2"/>
                </a:solidFill>
              </a:rPr>
              <a:t>(Unix vs. Windows)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Little endian vs. big endian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3400" y="249555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/>
              <a:t>Linux process memory layout  </a:t>
            </a:r>
            <a:r>
              <a:rPr lang="en-US" sz="2000" dirty="0"/>
              <a:t>(32-bit)</a:t>
            </a:r>
            <a:endParaRPr lang="en-US" sz="440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62200" y="4467225"/>
            <a:ext cx="2819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unused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38227" y="4267200"/>
            <a:ext cx="1721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0x08048000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62200" y="3981450"/>
            <a:ext cx="2825750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62200" y="3352800"/>
            <a:ext cx="2819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run time heap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68550" y="2552700"/>
            <a:ext cx="281305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shared libraries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368550" y="1066800"/>
            <a:ext cx="2819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user stack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362200" y="2952750"/>
            <a:ext cx="2819400" cy="400050"/>
          </a:xfrm>
          <a:prstGeom prst="rect">
            <a:avLst/>
          </a:prstGeom>
          <a:solidFill>
            <a:srgbClr val="808080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362200" y="1638300"/>
            <a:ext cx="2819400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733800" y="29527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3733800" y="21526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733800" y="163830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31877" y="2719685"/>
            <a:ext cx="1721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0x40000000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175251" y="895350"/>
            <a:ext cx="1730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0xC0000000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92122" y="1466850"/>
            <a:ext cx="839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%esp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785938" y="1638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utoShape 20"/>
          <p:cNvSpPr>
            <a:spLocks/>
          </p:cNvSpPr>
          <p:nvPr/>
        </p:nvSpPr>
        <p:spPr bwMode="auto">
          <a:xfrm>
            <a:off x="2014538" y="3981450"/>
            <a:ext cx="271462" cy="485775"/>
          </a:xfrm>
          <a:prstGeom prst="leftBrace">
            <a:avLst>
              <a:gd name="adj1" fmla="val 198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0" y="4003145"/>
            <a:ext cx="2210157" cy="6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Loaded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from executable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368550" y="39814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362200" y="29527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362200" y="106680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257800" y="46101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0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362200" y="44386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514600" y="3067050"/>
            <a:ext cx="35052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exception handlers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Stack Frame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97138" y="1416049"/>
            <a:ext cx="3505200" cy="95011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arguments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97138" y="23788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return address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497138" y="27344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stack frame pointer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97138" y="3638549"/>
            <a:ext cx="3505200" cy="6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local variables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91743" y="4396085"/>
            <a:ext cx="485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SP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560513" y="4588966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916738" y="1485900"/>
            <a:ext cx="0" cy="3086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97138" y="14859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97138" y="1445419"/>
            <a:ext cx="3505200" cy="28789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192338" y="1439069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30347" y="3773092"/>
            <a:ext cx="11332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</a:p>
          <a:p>
            <a:pPr algn="ct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2400"/>
              <a:t>Growth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52600" y="1121569"/>
            <a:ext cx="744538" cy="1828800"/>
            <a:chOff x="1104" y="1104"/>
            <a:chExt cx="469" cy="1536"/>
          </a:xfrm>
        </p:grpSpPr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2497138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6005513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11239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9400" y="45529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4248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</a:rPr>
              <a:t>callee</a:t>
            </a:r>
            <a:r>
              <a:rPr lang="en-US" sz="2400" dirty="0">
                <a:solidFill>
                  <a:schemeClr val="tx2"/>
                </a:solidFill>
              </a:rPr>
              <a:t> saved registers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192338" y="4629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7"/>
          <p:cNvSpPr>
            <a:spLocks noChangeShapeType="1"/>
          </p:cNvSpPr>
          <p:nvPr/>
        </p:nvSpPr>
        <p:spPr bwMode="auto">
          <a:xfrm>
            <a:off x="60055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24876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57240"/>
            <a:ext cx="457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Suppose a web server contains a function: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84" y="1809750"/>
            <a:ext cx="3946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After </a:t>
            </a:r>
            <a:r>
              <a:rPr lang="en-US" sz="2000" dirty="0" err="1"/>
              <a:t>func</a:t>
            </a:r>
            <a:r>
              <a:rPr lang="en-US" sz="2000" dirty="0"/>
              <a:t>() is called stack looks like: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frame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32561" y="4686240"/>
            <a:ext cx="4350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SP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703262" y="2497931"/>
            <a:ext cx="744538" cy="1064419"/>
            <a:chOff x="1104" y="1104"/>
            <a:chExt cx="469" cy="1536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18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76350"/>
            <a:ext cx="3771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/>
              <a:t>What if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dirty="0"/>
              <a:t>   is  136 bytes long?   </a:t>
            </a:r>
          </a:p>
          <a:p>
            <a:pPr>
              <a:spcBef>
                <a:spcPct val="30000"/>
              </a:spcBef>
            </a:pPr>
            <a:r>
              <a:rPr lang="en-US" sz="2000" dirty="0"/>
              <a:t>After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frame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32561" y="4686240"/>
            <a:ext cx="4350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SP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1447800" y="3060700"/>
            <a:ext cx="3505200" cy="1765300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3105150"/>
            <a:ext cx="838200" cy="1600200"/>
            <a:chOff x="457200" y="3105150"/>
            <a:chExt cx="838200" cy="1600200"/>
          </a:xfrm>
        </p:grpSpPr>
        <p:sp>
          <p:nvSpPr>
            <p:cNvPr id="13" name="Left Brace 12"/>
            <p:cNvSpPr/>
            <p:nvPr/>
          </p:nvSpPr>
          <p:spPr>
            <a:xfrm>
              <a:off x="1143000" y="3105150"/>
              <a:ext cx="152400" cy="1600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638550"/>
              <a:ext cx="58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*</a:t>
              </a:r>
              <a:r>
                <a:rPr lang="en-US" sz="2000" dirty="0" err="1"/>
                <a:t>str</a:t>
              </a:r>
              <a:endParaRPr lang="en-US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18270" y="3281630"/>
            <a:ext cx="3754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Poisoned return address!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Problem:  </a:t>
            </a:r>
            <a:br>
              <a:rPr lang="en-US" sz="2000" dirty="0"/>
            </a:br>
            <a:r>
              <a:rPr lang="en-US" sz="2000" dirty="0"/>
              <a:t>      no bounds checking in  </a:t>
            </a:r>
            <a:r>
              <a:rPr lang="en-US" sz="2000" dirty="0" err="1">
                <a:solidFill>
                  <a:schemeClr val="tx2"/>
                </a:solidFill>
              </a:rPr>
              <a:t>strcpy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595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-47625"/>
            <a:ext cx="5410199" cy="790575"/>
          </a:xfrm>
        </p:spPr>
        <p:txBody>
          <a:bodyPr>
            <a:normAutofit/>
          </a:bodyPr>
          <a:lstStyle/>
          <a:p>
            <a:r>
              <a:rPr lang="en-US" sz="4400" dirty="0"/>
              <a:t>Basic stack exploit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57201" y="977503"/>
            <a:ext cx="4648199" cy="4185047"/>
          </a:xfrm>
        </p:spPr>
        <p:txBody>
          <a:bodyPr>
            <a:noAutofit/>
          </a:bodyPr>
          <a:lstStyle/>
          <a:p>
            <a:pPr>
              <a:spcBef>
                <a:spcPts val="2376"/>
              </a:spcBef>
            </a:pPr>
            <a:r>
              <a:rPr lang="en-US" sz="2400" dirty="0"/>
              <a:t>Suppose    </a:t>
            </a:r>
            <a:r>
              <a:rPr lang="en-US" sz="2400" dirty="0">
                <a:solidFill>
                  <a:schemeClr val="tx2"/>
                </a:solidFill>
              </a:rPr>
              <a:t>*</a:t>
            </a:r>
            <a:r>
              <a:rPr lang="en-US" sz="2400" dirty="0" err="1">
                <a:solidFill>
                  <a:schemeClr val="tx2"/>
                </a:solidFill>
              </a:rPr>
              <a:t>str</a:t>
            </a:r>
            <a:r>
              <a:rPr lang="en-US" sz="2400" dirty="0"/>
              <a:t>     is such that </a:t>
            </a:r>
            <a:br>
              <a:rPr lang="en-US" sz="2400" dirty="0"/>
            </a:br>
            <a:r>
              <a:rPr lang="en-US" sz="2400" dirty="0"/>
              <a:t>       after  </a:t>
            </a:r>
            <a:r>
              <a:rPr lang="en-US" sz="2400" dirty="0" err="1">
                <a:solidFill>
                  <a:schemeClr val="tx2"/>
                </a:solidFill>
              </a:rPr>
              <a:t>strcpy</a:t>
            </a:r>
            <a:r>
              <a:rPr lang="en-US" sz="2400" dirty="0"/>
              <a:t>  stack looks like: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Program P:    </a:t>
            </a:r>
            <a:r>
              <a:rPr lang="en-US" sz="2400" dirty="0">
                <a:solidFill>
                  <a:srgbClr val="000090"/>
                </a:solidFill>
              </a:rPr>
              <a:t>exec(“/bin/</a:t>
            </a:r>
            <a:r>
              <a:rPr lang="en-US" sz="2400" dirty="0" err="1">
                <a:solidFill>
                  <a:srgbClr val="000090"/>
                </a:solidFill>
              </a:rPr>
              <a:t>sh</a:t>
            </a:r>
            <a:r>
              <a:rPr lang="en-US" sz="2400" dirty="0">
                <a:solidFill>
                  <a:srgbClr val="000090"/>
                </a:solidFill>
              </a:rPr>
              <a:t>”)</a:t>
            </a:r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000" dirty="0"/>
              <a:t>When  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  exits,  the user gets shell  !</a:t>
            </a:r>
          </a:p>
          <a:p>
            <a:r>
              <a:rPr lang="en-US" sz="2000" dirty="0"/>
              <a:t>Note:  attack code P runs </a:t>
            </a:r>
            <a:r>
              <a:rPr lang="en-US" sz="2000" i="1" dirty="0"/>
              <a:t>in stack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1341577" y="2571750"/>
            <a:ext cx="3611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(exact shell code by Aleph One)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2" name="Freeform 11"/>
          <p:cNvSpPr/>
          <p:nvPr/>
        </p:nvSpPr>
        <p:spPr>
          <a:xfrm>
            <a:off x="5121748" y="1581150"/>
            <a:ext cx="732952" cy="15049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C57B2-CD41-9F43-A603-CECDAE9404C6}"/>
              </a:ext>
            </a:extLst>
          </p:cNvPr>
          <p:cNvSpPr txBox="1"/>
          <p:nvPr/>
        </p:nvSpPr>
        <p:spPr>
          <a:xfrm>
            <a:off x="6735589" y="-1905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173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3692</TotalTime>
  <Words>2124</Words>
  <Application>Microsoft Macintosh PowerPoint</Application>
  <PresentationFormat>On-screen Show (16:9)</PresentationFormat>
  <Paragraphs>359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 </vt:lpstr>
      <vt:lpstr>Arial</vt:lpstr>
      <vt:lpstr>Calibri</vt:lpstr>
      <vt:lpstr>Comic Sans MS</vt:lpstr>
      <vt:lpstr>Courier New</vt:lpstr>
      <vt:lpstr>Wingdings</vt:lpstr>
      <vt:lpstr>1_Lecture</vt:lpstr>
      <vt:lpstr>2_Office Theme</vt:lpstr>
      <vt:lpstr>3_Office Theme</vt:lpstr>
      <vt:lpstr>Basic Control Hijacking Attacks</vt:lpstr>
      <vt:lpstr>Control hijacking attacks</vt:lpstr>
      <vt:lpstr>First example:   buffer overflows</vt:lpstr>
      <vt:lpstr>What is needed</vt:lpstr>
      <vt:lpstr>Linux process memory layout  (32-bit)</vt:lpstr>
      <vt:lpstr>Stack Frame</vt:lpstr>
      <vt:lpstr>What are buffer overflows?</vt:lpstr>
      <vt:lpstr>What are buffer overflows?</vt:lpstr>
      <vt:lpstr>Basic stack exploit</vt:lpstr>
      <vt:lpstr>The NOP slide</vt:lpstr>
      <vt:lpstr>Details and examples</vt:lpstr>
      <vt:lpstr>Many unsafe libc functions</vt:lpstr>
      <vt:lpstr>Buffer overflow opportunities</vt:lpstr>
      <vt:lpstr>Heap exploits:   corrupting virtual tables</vt:lpstr>
      <vt:lpstr>An example:  exploiting the browser heap</vt:lpstr>
      <vt:lpstr> A reliable exploit?   </vt:lpstr>
      <vt:lpstr>Heap Spraying     [SkyLined]</vt:lpstr>
      <vt:lpstr>Javascript heap spraying</vt:lpstr>
      <vt:lpstr> Ad-hoc heap overflow mitigations</vt:lpstr>
      <vt:lpstr>Finding overflows by fuzzing</vt:lpstr>
      <vt:lpstr>More Control Hijacking Attacks</vt:lpstr>
      <vt:lpstr>More Hijacking Opportunities</vt:lpstr>
      <vt:lpstr>Integer Overflows     (see Phrack 60)</vt:lpstr>
      <vt:lpstr>An example</vt:lpstr>
      <vt:lpstr>Integer overflow exploit stats</vt:lpstr>
      <vt:lpstr>Format string bugs</vt:lpstr>
      <vt:lpstr>Format string problem</vt:lpstr>
      <vt:lpstr>Vulnerable functions</vt:lpstr>
      <vt:lpstr>Exploit</vt:lpstr>
      <vt:lpstr>Use after free exploits</vt:lpstr>
      <vt:lpstr>High impact security vulns. in Chrome 2015 – 2020    (C++)</vt:lpstr>
      <vt:lpstr>IE11 Example:   CVE-2014-0282  (simplified)</vt:lpstr>
      <vt:lpstr>What just happened?</vt:lpstr>
      <vt:lpstr>What just happened?</vt:lpstr>
      <vt:lpstr>The exploit</vt:lpstr>
      <vt:lpstr>Next lecture …</vt:lpstr>
      <vt:lpstr>THE  END</vt:lpstr>
      <vt:lpstr>References on heap spraying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342</cp:revision>
  <dcterms:created xsi:type="dcterms:W3CDTF">2010-11-06T18:36:35Z</dcterms:created>
  <dcterms:modified xsi:type="dcterms:W3CDTF">2020-05-24T16:52:50Z</dcterms:modified>
  <cp:category/>
</cp:coreProperties>
</file>