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3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51"/>
  </p:notesMasterIdLst>
  <p:sldIdLst>
    <p:sldId id="387" r:id="rId4"/>
    <p:sldId id="401" r:id="rId5"/>
    <p:sldId id="402" r:id="rId6"/>
    <p:sldId id="388" r:id="rId7"/>
    <p:sldId id="359" r:id="rId8"/>
    <p:sldId id="391" r:id="rId9"/>
    <p:sldId id="414" r:id="rId10"/>
    <p:sldId id="417" r:id="rId11"/>
    <p:sldId id="418" r:id="rId12"/>
    <p:sldId id="419" r:id="rId13"/>
    <p:sldId id="416" r:id="rId14"/>
    <p:sldId id="415" r:id="rId15"/>
    <p:sldId id="420" r:id="rId16"/>
    <p:sldId id="421" r:id="rId17"/>
    <p:sldId id="385" r:id="rId18"/>
    <p:sldId id="386" r:id="rId19"/>
    <p:sldId id="389" r:id="rId20"/>
    <p:sldId id="370" r:id="rId21"/>
    <p:sldId id="372" r:id="rId22"/>
    <p:sldId id="373" r:id="rId23"/>
    <p:sldId id="394" r:id="rId24"/>
    <p:sldId id="413" r:id="rId25"/>
    <p:sldId id="374" r:id="rId26"/>
    <p:sldId id="296" r:id="rId27"/>
    <p:sldId id="395" r:id="rId28"/>
    <p:sldId id="375" r:id="rId29"/>
    <p:sldId id="376" r:id="rId30"/>
    <p:sldId id="396" r:id="rId31"/>
    <p:sldId id="397" r:id="rId32"/>
    <p:sldId id="377" r:id="rId33"/>
    <p:sldId id="378" r:id="rId34"/>
    <p:sldId id="380" r:id="rId35"/>
    <p:sldId id="423" r:id="rId36"/>
    <p:sldId id="382" r:id="rId37"/>
    <p:sldId id="400" r:id="rId38"/>
    <p:sldId id="403" r:id="rId39"/>
    <p:sldId id="383" r:id="rId40"/>
    <p:sldId id="384" r:id="rId41"/>
    <p:sldId id="390" r:id="rId42"/>
    <p:sldId id="404" r:id="rId43"/>
    <p:sldId id="405" r:id="rId44"/>
    <p:sldId id="406" r:id="rId45"/>
    <p:sldId id="407" r:id="rId46"/>
    <p:sldId id="408" r:id="rId47"/>
    <p:sldId id="410" r:id="rId48"/>
    <p:sldId id="411" r:id="rId49"/>
    <p:sldId id="412" r:id="rId50"/>
  </p:sldIdLst>
  <p:sldSz cx="9144000" cy="5143500" type="screen16x9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56" autoAdjust="0"/>
    <p:restoredTop sz="94708"/>
  </p:normalViewPr>
  <p:slideViewPr>
    <p:cSldViewPr>
      <p:cViewPr varScale="1">
        <p:scale>
          <a:sx n="88" d="100"/>
          <a:sy n="88" d="100"/>
        </p:scale>
        <p:origin x="192" y="8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BA-5645-8581-391093ECE8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BA-5645-8581-391093ECE8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BA-5645-8581-391093ECE8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BA-5645-8581-391093ECE8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593-624A-9445-7F5F613A95F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Paper document Loss</c:v>
                </c:pt>
                <c:pt idx="1">
                  <c:v>Hacking or Malware</c:v>
                </c:pt>
                <c:pt idx="2">
                  <c:v>Stolen/lost device</c:v>
                </c:pt>
                <c:pt idx="3">
                  <c:v>Accidental Disclosure</c:v>
                </c:pt>
                <c:pt idx="4">
                  <c:v>Insider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1739</c:v>
                </c:pt>
                <c:pt idx="1">
                  <c:v>2589</c:v>
                </c:pt>
                <c:pt idx="2">
                  <c:v>1421</c:v>
                </c:pt>
                <c:pt idx="3">
                  <c:v>1809</c:v>
                </c:pt>
                <c:pt idx="4">
                  <c:v>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D-7348-8ECE-F5664A05F18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SISL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3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DDoS</a:t>
            </a:r>
            <a:r>
              <a:rPr lang="en-US" baseline="0" dirty="0"/>
              <a:t> service from hack-</a:t>
            </a:r>
            <a:r>
              <a:rPr lang="en-US" baseline="0" dirty="0" err="1"/>
              <a:t>shop.org.ru</a:t>
            </a:r>
            <a:endParaRPr lang="en-US" baseline="0" dirty="0"/>
          </a:p>
          <a:p>
            <a:r>
              <a:rPr lang="en-US" baseline="0" dirty="0"/>
              <a:t>Source:   http://</a:t>
            </a:r>
            <a:r>
              <a:rPr lang="en-US" baseline="0" dirty="0" err="1"/>
              <a:t>www.defcon.org</a:t>
            </a:r>
            <a:r>
              <a:rPr lang="en-US" baseline="0" dirty="0"/>
              <a:t>/images/defcon-15/dc15-presentations/dc-15-holt.pdf</a:t>
            </a:r>
          </a:p>
          <a:p>
            <a:r>
              <a:rPr lang="en-US" baseline="0" dirty="0"/>
              <a:t>Mobile bot-nets:   more reliable because phones are always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56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</a:t>
            </a:r>
            <a:r>
              <a:rPr lang="en-US" baseline="0" dirty="0"/>
              <a:t> user interface.   Bitcoin.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48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(2013):  140M CC stolen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59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Sysadmin:    Terry Childs</a:t>
            </a:r>
          </a:p>
          <a:p>
            <a:r>
              <a:rPr lang="en-US" baseline="0" dirty="0"/>
              <a:t>Third example:   Roger </a:t>
            </a:r>
            <a:r>
              <a:rPr lang="en-US" baseline="0" dirty="0" err="1"/>
              <a:t>Duronio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11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segment</a:t>
            </a:r>
            <a:r>
              <a:rPr lang="en-US" baseline="0" dirty="0"/>
              <a:t> I want to tell you about market places that have evolved around exploits and vulnerabilities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96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many people who</a:t>
            </a:r>
            <a:r>
              <a:rPr lang="en-US" baseline="0" dirty="0"/>
              <a:t> work on finding vulnerabilities in software, such as Windows or software that runs on top of windows.  Finding an </a:t>
            </a:r>
            <a:r>
              <a:rPr lang="en-US" baseline="0" dirty="0" err="1"/>
              <a:t>explotable</a:t>
            </a:r>
            <a:r>
              <a:rPr lang="en-US" baseline="0" dirty="0"/>
              <a:t> vulnerability can take months and the question is what to do when they find one.   Most likely they publish an article in a security conference like </a:t>
            </a:r>
            <a:r>
              <a:rPr lang="en-US" baseline="0" dirty="0" err="1"/>
              <a:t>Blackhat</a:t>
            </a:r>
            <a:r>
              <a:rPr lang="en-US" baseline="0" dirty="0"/>
              <a:t> and boost their reputation.  But it shouldn’t be too surprising that they can also make money from selling the vulnerability before announcing it at a conference.    There are three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26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the 3</a:t>
            </a:r>
            <a:r>
              <a:rPr lang="en-US" baseline="30000" dirty="0"/>
              <a:t>rd</a:t>
            </a:r>
            <a:r>
              <a:rPr lang="en-US" dirty="0"/>
              <a:t> option is to go</a:t>
            </a:r>
            <a:r>
              <a:rPr lang="en-US" baseline="0" dirty="0"/>
              <a:t> to the black market.   We don’t quite know the value of </a:t>
            </a:r>
            <a:r>
              <a:rPr lang="en-US" baseline="0" dirty="0" err="1"/>
              <a:t>vulns</a:t>
            </a:r>
            <a:r>
              <a:rPr lang="en-US" baseline="0" dirty="0"/>
              <a:t>. there, but I list here a few quotes that suggest that prices could be higher than with the other two options.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9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the 3</a:t>
            </a:r>
            <a:r>
              <a:rPr lang="en-US" baseline="30000" dirty="0"/>
              <a:t>rd</a:t>
            </a:r>
            <a:r>
              <a:rPr lang="en-US" dirty="0"/>
              <a:t> option is to go</a:t>
            </a:r>
            <a:r>
              <a:rPr lang="en-US" baseline="0" dirty="0"/>
              <a:t> to the black market.   We don’t quite know the value of </a:t>
            </a:r>
            <a:r>
              <a:rPr lang="en-US" baseline="0" dirty="0" err="1"/>
              <a:t>vulns</a:t>
            </a:r>
            <a:r>
              <a:rPr lang="en-US" baseline="0" dirty="0"/>
              <a:t>. there, but I list here a few quotes that suggest that prices could be higher than with the other two options.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29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Creator of UNIX,   the B programming language,  UTF-8,  and much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35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ShadowHammer</a:t>
            </a:r>
            <a:r>
              <a:rPr lang="en-US" dirty="0"/>
              <a:t>:   exploits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ASUS Live Update which is used to update BIOS/UEFI on Asus computers.  The attack used a backdoored version of Live Update.   The attack took place between June and Nov. 2018.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5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Syllabus and readings on the course web 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0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8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CVE: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Vulnerabilities and Exposures</a:t>
            </a:r>
            <a:endParaRPr 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837F08D-3EC6-42B4-80A2-349578B87426}" type="slidenum">
              <a:rPr lang="en-US" sz="1200">
                <a:latin typeface="Times New Roman" pitchFamily="18" charset="0"/>
              </a:rPr>
              <a:pPr/>
              <a:t>5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28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Jonathan </a:t>
            </a:r>
            <a:r>
              <a:rPr lang="en-US" sz="1200" dirty="0" err="1"/>
              <a:t>Leitschuh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47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Patrick Wardle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95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Patrick Wardle. 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70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Patrick Wardle.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20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</a:t>
            </a:r>
            <a:r>
              <a:rPr lang="en-US" baseline="0" dirty="0"/>
              <a:t> this segment we will describe a few sample attacks.  We will come back to this and discuss malware in far greater detail later on in the course.  Here we give a few examples to illustrate the state of the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8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327751" y="4942417"/>
            <a:ext cx="7000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CS155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0386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Computer Security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3896269"/>
            <a:ext cx="2952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Course overview</a:t>
            </a:r>
          </a:p>
        </p:txBody>
      </p:sp>
    </p:spTree>
    <p:extLst>
      <p:ext uri="{BB962C8B-B14F-4D97-AF65-F5344CB8AC3E}">
        <p14:creationId xmlns:p14="http://schemas.microsoft.com/office/powerpoint/2010/main" val="47979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96A881-9AA3-DE4F-8A98-C93E3DF60D45}"/>
              </a:ext>
            </a:extLst>
          </p:cNvPr>
          <p:cNvSpPr/>
          <p:nvPr/>
        </p:nvSpPr>
        <p:spPr>
          <a:xfrm>
            <a:off x="1752600" y="2647950"/>
            <a:ext cx="411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E12C3-6959-D14F-BECB-2540F365269E}"/>
              </a:ext>
            </a:extLst>
          </p:cNvPr>
          <p:cNvSpPr/>
          <p:nvPr/>
        </p:nvSpPr>
        <p:spPr>
          <a:xfrm>
            <a:off x="2209800" y="3095625"/>
            <a:ext cx="1219200" cy="9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/>
              <a:t>Browser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BEBF5-03D6-7940-8513-6C1A4FED78AD}"/>
              </a:ext>
            </a:extLst>
          </p:cNvPr>
          <p:cNvSpPr/>
          <p:nvPr/>
        </p:nvSpPr>
        <p:spPr>
          <a:xfrm>
            <a:off x="4248150" y="3105150"/>
            <a:ext cx="1466852" cy="923925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Zoom</a:t>
            </a:r>
          </a:p>
          <a:p>
            <a:pPr algn="ctr"/>
            <a:r>
              <a:rPr lang="en-US" sz="2000" dirty="0"/>
              <a:t>web server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89F94-6B8B-BE4B-984C-A092D318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/>
              <a:t>The problem    </a:t>
            </a:r>
            <a:r>
              <a:rPr lang="en-US" sz="2000" dirty="0"/>
              <a:t>[J. </a:t>
            </a:r>
            <a:r>
              <a:rPr lang="en-US" sz="2000" dirty="0" err="1"/>
              <a:t>Leitschuh</a:t>
            </a:r>
            <a:r>
              <a:rPr lang="en-US" sz="2000" dirty="0"/>
              <a:t>,  July 2019]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6B29B-21FD-F143-AEF6-73D7D6DB7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742950"/>
            <a:ext cx="8553450" cy="177165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Any web site </a:t>
            </a:r>
            <a:r>
              <a:rPr lang="en-US" dirty="0"/>
              <a:t>can send a request to the local web server</a:t>
            </a:r>
          </a:p>
          <a:p>
            <a:r>
              <a:rPr lang="en-US" dirty="0"/>
              <a:t>Joins users to conference w/o user’s knowledge!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What happened next?    Responsible disclosure, 90 days</a:t>
            </a:r>
            <a:r>
              <a:rPr lang="en-US" sz="1900" dirty="0"/>
              <a:t>   (CVE-2019-13450). </a:t>
            </a:r>
            <a:endParaRPr lang="en-US" sz="1700" dirty="0"/>
          </a:p>
          <a:p>
            <a:pPr>
              <a:spcBef>
                <a:spcPts val="576"/>
              </a:spcBef>
            </a:pPr>
            <a:r>
              <a:rPr lang="en-US" dirty="0"/>
              <a:t>Fixed by Zoom.   Web server removed by Apple’s MRT tool.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EF28EE-A202-6246-BC30-A750DD5DC921}"/>
              </a:ext>
            </a:extLst>
          </p:cNvPr>
          <p:cNvSpPr txBox="1"/>
          <p:nvPr/>
        </p:nvSpPr>
        <p:spPr>
          <a:xfrm>
            <a:off x="707148" y="209544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87FE33-AA9C-F14E-8310-437DAD159F07}"/>
              </a:ext>
            </a:extLst>
          </p:cNvPr>
          <p:cNvGrpSpPr/>
          <p:nvPr/>
        </p:nvGrpSpPr>
        <p:grpSpPr>
          <a:xfrm>
            <a:off x="2933701" y="3481386"/>
            <a:ext cx="1905000" cy="1219201"/>
            <a:chOff x="2933701" y="3481386"/>
            <a:chExt cx="1905000" cy="1219201"/>
          </a:xfrm>
        </p:grpSpPr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9D06A12F-D322-A345-A9D5-02F3EF27A81D}"/>
                </a:ext>
              </a:extLst>
            </p:cNvPr>
            <p:cNvSpPr/>
            <p:nvPr/>
          </p:nvSpPr>
          <p:spPr>
            <a:xfrm rot="10800000">
              <a:off x="2933701" y="3481386"/>
              <a:ext cx="1905000" cy="1219201"/>
            </a:xfrm>
            <a:prstGeom prst="blockArc">
              <a:avLst>
                <a:gd name="adj1" fmla="val 10786087"/>
                <a:gd name="adj2" fmla="val 246110"/>
                <a:gd name="adj3" fmla="val 75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3E17122-331A-C048-8A59-EC5DEDD06691}"/>
                </a:ext>
              </a:extLst>
            </p:cNvPr>
            <p:cNvCxnSpPr/>
            <p:nvPr/>
          </p:nvCxnSpPr>
          <p:spPr>
            <a:xfrm flipV="1">
              <a:off x="4786312" y="3943350"/>
              <a:ext cx="0" cy="2286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CA42ABD-ED90-D446-81B3-3DE1AA78D8F9}"/>
              </a:ext>
            </a:extLst>
          </p:cNvPr>
          <p:cNvSpPr txBox="1"/>
          <p:nvPr/>
        </p:nvSpPr>
        <p:spPr>
          <a:xfrm>
            <a:off x="422566" y="4705350"/>
            <a:ext cx="7904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http://localhost:19421/</a:t>
            </a:r>
            <a:r>
              <a:rPr lang="en-US" sz="2000" b="1" dirty="0" err="1"/>
              <a:t>launch?action</a:t>
            </a:r>
            <a:r>
              <a:rPr lang="en-US" sz="2000" b="1" dirty="0"/>
              <a:t>=</a:t>
            </a:r>
            <a:r>
              <a:rPr lang="en-US" sz="2000" b="1" dirty="0" err="1"/>
              <a:t>join&amp;confno</a:t>
            </a:r>
            <a:r>
              <a:rPr lang="en-US" sz="2000" b="1" dirty="0"/>
              <a:t>=[</a:t>
            </a:r>
            <a:r>
              <a:rPr lang="en-US" sz="2000" b="1" dirty="0" err="1"/>
              <a:t>confrence</a:t>
            </a:r>
            <a:r>
              <a:rPr lang="en-US" sz="2000" b="1" dirty="0"/>
              <a:t> number]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8B4311-4AF1-EB4A-BBD1-9558773D7DEB}"/>
              </a:ext>
            </a:extLst>
          </p:cNvPr>
          <p:cNvGrpSpPr/>
          <p:nvPr/>
        </p:nvGrpSpPr>
        <p:grpSpPr>
          <a:xfrm>
            <a:off x="0" y="3118769"/>
            <a:ext cx="968663" cy="1193913"/>
            <a:chOff x="0" y="3118769"/>
            <a:chExt cx="968663" cy="11939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F303DD-5EFE-4B44-AD27-0C5EE12A7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626" y="3118769"/>
              <a:ext cx="633668" cy="84931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8BB206-420C-524F-A140-09BEC7BC6398}"/>
                </a:ext>
              </a:extLst>
            </p:cNvPr>
            <p:cNvSpPr txBox="1"/>
            <p:nvPr/>
          </p:nvSpPr>
          <p:spPr>
            <a:xfrm>
              <a:off x="0" y="3943350"/>
              <a:ext cx="968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evil.com</a:t>
              </a:r>
              <a:endParaRPr lang="en-US" dirty="0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16914C-5EF0-3C45-9DCF-D42332EE6695}"/>
              </a:ext>
            </a:extLst>
          </p:cNvPr>
          <p:cNvCxnSpPr/>
          <p:nvPr/>
        </p:nvCxnSpPr>
        <p:spPr>
          <a:xfrm flipH="1">
            <a:off x="826294" y="3409950"/>
            <a:ext cx="13835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3278B9-DBE8-5440-8841-70D67174BDBB}"/>
              </a:ext>
            </a:extLst>
          </p:cNvPr>
          <p:cNvCxnSpPr>
            <a:cxnSpLocks/>
          </p:cNvCxnSpPr>
          <p:nvPr/>
        </p:nvCxnSpPr>
        <p:spPr>
          <a:xfrm>
            <a:off x="799513" y="3714750"/>
            <a:ext cx="13835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11E16AA-1CFE-944C-A99E-BC1DFD088923}"/>
              </a:ext>
            </a:extLst>
          </p:cNvPr>
          <p:cNvSpPr/>
          <p:nvPr/>
        </p:nvSpPr>
        <p:spPr>
          <a:xfrm>
            <a:off x="2312420" y="3584316"/>
            <a:ext cx="1025008" cy="3590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C5AD084-C22F-7141-9A6D-27DB0BC6D045}"/>
              </a:ext>
            </a:extLst>
          </p:cNvPr>
          <p:cNvCxnSpPr>
            <a:cxnSpLocks/>
          </p:cNvCxnSpPr>
          <p:nvPr/>
        </p:nvCxnSpPr>
        <p:spPr>
          <a:xfrm flipV="1">
            <a:off x="1550194" y="3867151"/>
            <a:ext cx="888206" cy="9007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2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89F94-6B8B-BE4B-984C-A092D318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Autofit/>
          </a:bodyPr>
          <a:lstStyle/>
          <a:p>
            <a:r>
              <a:rPr lang="en-US" sz="2800" b="1" dirty="0"/>
              <a:t>Why so many security bugs?   </a:t>
            </a:r>
            <a:r>
              <a:rPr lang="en-US" sz="2800" dirty="0"/>
              <a:t>Case study: Zoom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6B29B-21FD-F143-AEF6-73D7D6DB7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Users have an expectation of privacy.    But: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dirty="0"/>
              <a:t>(1)  Problems with crypto   </a:t>
            </a:r>
            <a:r>
              <a:rPr lang="en-US" sz="2000" dirty="0"/>
              <a:t>(Marczak and Scott-Railton, April 2020)</a:t>
            </a:r>
          </a:p>
          <a:p>
            <a:pPr marL="457200" indent="-457200">
              <a:spcBef>
                <a:spcPts val="1176"/>
              </a:spcBef>
              <a:buFont typeface="Arial" pitchFamily="34" charset="0"/>
              <a:buAutoNum type="arabicParenBoth" startAt="2"/>
            </a:pPr>
            <a:r>
              <a:rPr lang="en-US" dirty="0"/>
              <a:t>How not to save a user click  </a:t>
            </a:r>
            <a:r>
              <a:rPr lang="en-US" sz="2000" dirty="0"/>
              <a:t>(J. </a:t>
            </a:r>
            <a:r>
              <a:rPr lang="en-US" sz="2000" dirty="0" err="1"/>
              <a:t>Leitschuh</a:t>
            </a:r>
            <a:r>
              <a:rPr lang="en-US" sz="2000" dirty="0"/>
              <a:t>, July 2019)</a:t>
            </a:r>
          </a:p>
          <a:p>
            <a:pPr marL="457200" indent="-457200">
              <a:spcBef>
                <a:spcPts val="1176"/>
              </a:spcBef>
              <a:buAutoNum type="arabicParenBoth" startAt="3"/>
            </a:pPr>
            <a:r>
              <a:rPr lang="en-US" u="sng" dirty="0"/>
              <a:t>Disable MacOS hardened runtime</a:t>
            </a:r>
            <a:r>
              <a:rPr lang="en-US" dirty="0"/>
              <a:t>  </a:t>
            </a:r>
            <a:r>
              <a:rPr lang="en-US" sz="2000" dirty="0"/>
              <a:t>(P. Wardle, April 2020)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000" dirty="0"/>
              <a:t>	Defends against code injection, library hijacking, </a:t>
            </a:r>
            <a:br>
              <a:rPr lang="en-US" sz="2000" dirty="0"/>
            </a:br>
            <a:r>
              <a:rPr lang="en-US" sz="2000" dirty="0"/>
              <a:t>	and process memory space tampering. </a:t>
            </a:r>
          </a:p>
          <a:p>
            <a:pPr marL="920750" indent="-920750">
              <a:spcBef>
                <a:spcPts val="1176"/>
              </a:spcBef>
              <a:buNone/>
            </a:pPr>
            <a:r>
              <a:rPr lang="en-US" sz="2000" dirty="0"/>
              <a:t>	Once user gives Zoom access to camera and mic, </a:t>
            </a:r>
            <a:br>
              <a:rPr lang="en-US" sz="2000" dirty="0"/>
            </a:br>
            <a:r>
              <a:rPr lang="en-US" sz="2000" dirty="0"/>
              <a:t>MacOS ensures that entire application code does not change</a:t>
            </a:r>
          </a:p>
        </p:txBody>
      </p:sp>
    </p:spTree>
    <p:extLst>
      <p:ext uri="{BB962C8B-B14F-4D97-AF65-F5344CB8AC3E}">
        <p14:creationId xmlns:p14="http://schemas.microsoft.com/office/powerpoint/2010/main" val="8918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F2CB-3908-B040-A186-4FD1CE0D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19050"/>
            <a:ext cx="8534400" cy="857250"/>
          </a:xfrm>
        </p:spPr>
        <p:txBody>
          <a:bodyPr>
            <a:noAutofit/>
          </a:bodyPr>
          <a:lstStyle/>
          <a:p>
            <a:r>
              <a:rPr lang="en-US" sz="4000" dirty="0"/>
              <a:t>What happens if protection is disabled?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F0F6D-9569-174D-BE37-3EA9CDE63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71550"/>
            <a:ext cx="7162800" cy="33770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5E2B6F-0F1A-6143-A796-D67A11AB9CE1}"/>
              </a:ext>
            </a:extLst>
          </p:cNvPr>
          <p:cNvSpPr txBox="1"/>
          <p:nvPr/>
        </p:nvSpPr>
        <p:spPr>
          <a:xfrm>
            <a:off x="2924524" y="4481902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 this be abused?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C9871F-5A24-0842-85E5-BA7B230FA353}"/>
              </a:ext>
            </a:extLst>
          </p:cNvPr>
          <p:cNvSpPr/>
          <p:nvPr/>
        </p:nvSpPr>
        <p:spPr>
          <a:xfrm>
            <a:off x="1524000" y="3638550"/>
            <a:ext cx="6172200" cy="381000"/>
          </a:xfrm>
          <a:prstGeom prst="rect">
            <a:avLst/>
          </a:prstGeom>
          <a:solidFill>
            <a:schemeClr val="bg2">
              <a:lumMod val="1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B279B-8413-E843-B4F2-79FD78A40C83}"/>
              </a:ext>
            </a:extLst>
          </p:cNvPr>
          <p:cNvSpPr/>
          <p:nvPr/>
        </p:nvSpPr>
        <p:spPr>
          <a:xfrm>
            <a:off x="1447800" y="2552700"/>
            <a:ext cx="6172200" cy="7048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385BD3-ADB0-4D48-B9CB-11B9A5E6DCB3}"/>
              </a:ext>
            </a:extLst>
          </p:cNvPr>
          <p:cNvSpPr/>
          <p:nvPr/>
        </p:nvSpPr>
        <p:spPr>
          <a:xfrm>
            <a:off x="1447800" y="3257550"/>
            <a:ext cx="6172200" cy="381000"/>
          </a:xfrm>
          <a:prstGeom prst="rect">
            <a:avLst/>
          </a:prstGeom>
          <a:solidFill>
            <a:schemeClr val="accent6">
              <a:alpha val="47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10A4D5A0-D0DE-E14B-96B9-D30C60B504AF}"/>
              </a:ext>
            </a:extLst>
          </p:cNvPr>
          <p:cNvSpPr/>
          <p:nvPr/>
        </p:nvSpPr>
        <p:spPr>
          <a:xfrm>
            <a:off x="7048500" y="1751548"/>
            <a:ext cx="1905000" cy="579700"/>
          </a:xfrm>
          <a:prstGeom prst="wedgeRoundRectCallout">
            <a:avLst>
              <a:gd name="adj1" fmla="val -46123"/>
              <a:gd name="adj2" fmla="val 828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requires user approval</a:t>
            </a:r>
          </a:p>
        </p:txBody>
      </p:sp>
    </p:spTree>
    <p:extLst>
      <p:ext uri="{BB962C8B-B14F-4D97-AF65-F5344CB8AC3E}">
        <p14:creationId xmlns:p14="http://schemas.microsoft.com/office/powerpoint/2010/main" val="367520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56272-57A9-1A46-B944-F65302058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   </a:t>
            </a:r>
            <a:r>
              <a:rPr lang="en-US" sz="2400" dirty="0"/>
              <a:t>[Wardle, 4/2020]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DFCEE3-3296-8A49-9DD5-94D690E189D2}"/>
              </a:ext>
            </a:extLst>
          </p:cNvPr>
          <p:cNvSpPr/>
          <p:nvPr/>
        </p:nvSpPr>
        <p:spPr>
          <a:xfrm>
            <a:off x="2743200" y="1733550"/>
            <a:ext cx="6172200" cy="274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D2B5C-4202-2543-B8DA-197394D57B76}"/>
              </a:ext>
            </a:extLst>
          </p:cNvPr>
          <p:cNvSpPr/>
          <p:nvPr/>
        </p:nvSpPr>
        <p:spPr>
          <a:xfrm>
            <a:off x="3048000" y="2038350"/>
            <a:ext cx="1466852" cy="2138363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Zoom</a:t>
            </a:r>
          </a:p>
          <a:p>
            <a:pPr algn="ctr"/>
            <a:r>
              <a:rPr lang="en-US" sz="2400" dirty="0"/>
              <a:t>app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120AC-7E83-3D4C-ADEB-3A35DA892258}"/>
              </a:ext>
            </a:extLst>
          </p:cNvPr>
          <p:cNvSpPr txBox="1"/>
          <p:nvPr/>
        </p:nvSpPr>
        <p:spPr>
          <a:xfrm>
            <a:off x="4743450" y="4476750"/>
            <a:ext cx="2809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user’s MacOS system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9ACA78-40EC-8F4E-B25E-60CB58A7DD82}"/>
              </a:ext>
            </a:extLst>
          </p:cNvPr>
          <p:cNvCxnSpPr>
            <a:cxnSpLocks/>
          </p:cNvCxnSpPr>
          <p:nvPr/>
        </p:nvCxnSpPr>
        <p:spPr>
          <a:xfrm>
            <a:off x="4572000" y="2495550"/>
            <a:ext cx="5334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AF3B714-3BB4-5F47-A998-F473B7360BD0}"/>
              </a:ext>
            </a:extLst>
          </p:cNvPr>
          <p:cNvSpPr/>
          <p:nvPr/>
        </p:nvSpPr>
        <p:spPr>
          <a:xfrm>
            <a:off x="5105400" y="2266950"/>
            <a:ext cx="1371600" cy="457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libssl.1.0.0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BE43B2-DAF8-E44F-B291-F43458739202}"/>
              </a:ext>
            </a:extLst>
          </p:cNvPr>
          <p:cNvSpPr/>
          <p:nvPr/>
        </p:nvSpPr>
        <p:spPr>
          <a:xfrm>
            <a:off x="5105400" y="2876551"/>
            <a:ext cx="1371600" cy="457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curl64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D6256B-BC46-534C-9191-446CF80A11B9}"/>
              </a:ext>
            </a:extLst>
          </p:cNvPr>
          <p:cNvSpPr txBox="1"/>
          <p:nvPr/>
        </p:nvSpPr>
        <p:spPr>
          <a:xfrm>
            <a:off x="5515266" y="3195924"/>
            <a:ext cx="399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⋮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E2D0F9-F567-5F4D-A080-8F609A2CD1F1}"/>
              </a:ext>
            </a:extLst>
          </p:cNvPr>
          <p:cNvCxnSpPr>
            <a:cxnSpLocks/>
          </p:cNvCxnSpPr>
          <p:nvPr/>
        </p:nvCxnSpPr>
        <p:spPr>
          <a:xfrm>
            <a:off x="4572000" y="3105150"/>
            <a:ext cx="5334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7451D2-1C03-6546-8866-2C0F071AA970}"/>
              </a:ext>
            </a:extLst>
          </p:cNvPr>
          <p:cNvGrpSpPr/>
          <p:nvPr/>
        </p:nvGrpSpPr>
        <p:grpSpPr>
          <a:xfrm>
            <a:off x="1447800" y="1072230"/>
            <a:ext cx="4673251" cy="1106766"/>
            <a:chOff x="-304800" y="1072230"/>
            <a:chExt cx="4673251" cy="110676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B5AB1B-0918-5E4C-8494-8603D40F5919}"/>
                </a:ext>
              </a:extLst>
            </p:cNvPr>
            <p:cNvSpPr txBox="1"/>
            <p:nvPr/>
          </p:nvSpPr>
          <p:spPr>
            <a:xfrm>
              <a:off x="-304800" y="1072230"/>
              <a:ext cx="4458593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dynamic libraries loaded at Zoom startup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AC778FB-6B3B-564C-91C3-A1FB5212F0CC}"/>
                </a:ext>
              </a:extLst>
            </p:cNvPr>
            <p:cNvSpPr/>
            <p:nvPr/>
          </p:nvSpPr>
          <p:spPr>
            <a:xfrm>
              <a:off x="4066162" y="1204122"/>
              <a:ext cx="302289" cy="974874"/>
            </a:xfrm>
            <a:custGeom>
              <a:avLst/>
              <a:gdLst>
                <a:gd name="connsiteX0" fmla="*/ 0 w 302289"/>
                <a:gd name="connsiteY0" fmla="*/ 41018 h 974874"/>
                <a:gd name="connsiteX1" fmla="*/ 301557 w 302289"/>
                <a:gd name="connsiteY1" fmla="*/ 109112 h 974874"/>
                <a:gd name="connsiteX2" fmla="*/ 68093 w 302289"/>
                <a:gd name="connsiteY2" fmla="*/ 974874 h 97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289" h="974874">
                  <a:moveTo>
                    <a:pt x="0" y="41018"/>
                  </a:moveTo>
                  <a:cubicBezTo>
                    <a:pt x="145104" y="-2757"/>
                    <a:pt x="290208" y="-46531"/>
                    <a:pt x="301557" y="109112"/>
                  </a:cubicBezTo>
                  <a:cubicBezTo>
                    <a:pt x="312906" y="264755"/>
                    <a:pt x="190499" y="619814"/>
                    <a:pt x="68093" y="97487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A8EB33B1-C11B-994C-A643-121ACE99EA13}"/>
              </a:ext>
            </a:extLst>
          </p:cNvPr>
          <p:cNvSpPr/>
          <p:nvPr/>
        </p:nvSpPr>
        <p:spPr>
          <a:xfrm>
            <a:off x="38390" y="3778608"/>
            <a:ext cx="2599743" cy="928974"/>
          </a:xfrm>
          <a:prstGeom prst="wedgeRoundRectCallout">
            <a:avLst>
              <a:gd name="adj1" fmla="val 63312"/>
              <a:gd name="adj2" fmla="val -12359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User approved access to camera &amp; mic</a:t>
            </a:r>
          </a:p>
        </p:txBody>
      </p:sp>
    </p:spTree>
    <p:extLst>
      <p:ext uri="{BB962C8B-B14F-4D97-AF65-F5344CB8AC3E}">
        <p14:creationId xmlns:p14="http://schemas.microsoft.com/office/powerpoint/2010/main" val="117891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56272-57A9-1A46-B944-F65302058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   </a:t>
            </a:r>
            <a:r>
              <a:rPr lang="en-US" sz="2400" dirty="0"/>
              <a:t>[Wardle, 4/2020]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DFCEE3-3296-8A49-9DD5-94D690E189D2}"/>
              </a:ext>
            </a:extLst>
          </p:cNvPr>
          <p:cNvSpPr/>
          <p:nvPr/>
        </p:nvSpPr>
        <p:spPr>
          <a:xfrm>
            <a:off x="2743200" y="1733550"/>
            <a:ext cx="6172200" cy="274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D2B5C-4202-2543-B8DA-197394D57B76}"/>
              </a:ext>
            </a:extLst>
          </p:cNvPr>
          <p:cNvSpPr/>
          <p:nvPr/>
        </p:nvSpPr>
        <p:spPr>
          <a:xfrm>
            <a:off x="3048000" y="2038350"/>
            <a:ext cx="1466852" cy="2138363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Zoom</a:t>
            </a:r>
          </a:p>
          <a:p>
            <a:pPr algn="ctr"/>
            <a:r>
              <a:rPr lang="en-US" sz="2400" dirty="0"/>
              <a:t>app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120AC-7E83-3D4C-ADEB-3A35DA892258}"/>
              </a:ext>
            </a:extLst>
          </p:cNvPr>
          <p:cNvSpPr txBox="1"/>
          <p:nvPr/>
        </p:nvSpPr>
        <p:spPr>
          <a:xfrm>
            <a:off x="4743450" y="4476750"/>
            <a:ext cx="2809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user’s MacOS system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9ACA78-40EC-8F4E-B25E-60CB58A7DD82}"/>
              </a:ext>
            </a:extLst>
          </p:cNvPr>
          <p:cNvCxnSpPr>
            <a:cxnSpLocks/>
          </p:cNvCxnSpPr>
          <p:nvPr/>
        </p:nvCxnSpPr>
        <p:spPr>
          <a:xfrm>
            <a:off x="4572000" y="2495550"/>
            <a:ext cx="5334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AF3B714-3BB4-5F47-A998-F473B7360BD0}"/>
              </a:ext>
            </a:extLst>
          </p:cNvPr>
          <p:cNvSpPr/>
          <p:nvPr/>
        </p:nvSpPr>
        <p:spPr>
          <a:xfrm>
            <a:off x="7239000" y="2266951"/>
            <a:ext cx="1219200" cy="457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libssl.1.0.0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BE43B2-DAF8-E44F-B291-F43458739202}"/>
              </a:ext>
            </a:extLst>
          </p:cNvPr>
          <p:cNvSpPr/>
          <p:nvPr/>
        </p:nvSpPr>
        <p:spPr>
          <a:xfrm>
            <a:off x="5105400" y="2876551"/>
            <a:ext cx="1371600" cy="457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curl64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D6256B-BC46-534C-9191-446CF80A11B9}"/>
              </a:ext>
            </a:extLst>
          </p:cNvPr>
          <p:cNvSpPr txBox="1"/>
          <p:nvPr/>
        </p:nvSpPr>
        <p:spPr>
          <a:xfrm>
            <a:off x="5515266" y="3195924"/>
            <a:ext cx="399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⋮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E2D0F9-F567-5F4D-A080-8F609A2CD1F1}"/>
              </a:ext>
            </a:extLst>
          </p:cNvPr>
          <p:cNvCxnSpPr>
            <a:cxnSpLocks/>
          </p:cNvCxnSpPr>
          <p:nvPr/>
        </p:nvCxnSpPr>
        <p:spPr>
          <a:xfrm>
            <a:off x="4572000" y="3105150"/>
            <a:ext cx="5334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A8EB33B1-C11B-994C-A643-121ACE99EA13}"/>
              </a:ext>
            </a:extLst>
          </p:cNvPr>
          <p:cNvSpPr/>
          <p:nvPr/>
        </p:nvSpPr>
        <p:spPr>
          <a:xfrm>
            <a:off x="43300" y="2252376"/>
            <a:ext cx="2485734" cy="928974"/>
          </a:xfrm>
          <a:prstGeom prst="wedgeRoundRectCallout">
            <a:avLst>
              <a:gd name="adj1" fmla="val 67683"/>
              <a:gd name="adj2" fmla="val 9633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hardened runtime does not notify user of change to </a:t>
            </a:r>
            <a:r>
              <a:rPr lang="en-US" sz="2000" dirty="0" err="1">
                <a:solidFill>
                  <a:srgbClr val="C00000"/>
                </a:solidFill>
              </a:rPr>
              <a:t>libssl</a:t>
            </a:r>
            <a:r>
              <a:rPr lang="en-US" sz="2000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26262F-BB05-5841-9C2A-CA07899E6AA9}"/>
              </a:ext>
            </a:extLst>
          </p:cNvPr>
          <p:cNvSpPr/>
          <p:nvPr/>
        </p:nvSpPr>
        <p:spPr>
          <a:xfrm>
            <a:off x="5105400" y="2288748"/>
            <a:ext cx="1371600" cy="457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libssl.1.0.0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FC4BA7-CCA0-4043-950F-84BE9C908685}"/>
              </a:ext>
            </a:extLst>
          </p:cNvPr>
          <p:cNvCxnSpPr>
            <a:cxnSpLocks/>
          </p:cNvCxnSpPr>
          <p:nvPr/>
        </p:nvCxnSpPr>
        <p:spPr>
          <a:xfrm>
            <a:off x="6477000" y="2495550"/>
            <a:ext cx="7620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DEBC7BBB-3336-2C46-83D4-FC95835BF7FE}"/>
              </a:ext>
            </a:extLst>
          </p:cNvPr>
          <p:cNvSpPr/>
          <p:nvPr/>
        </p:nvSpPr>
        <p:spPr>
          <a:xfrm>
            <a:off x="338137" y="967096"/>
            <a:ext cx="5453063" cy="537854"/>
          </a:xfrm>
          <a:prstGeom prst="wedgeRoundRectCallout">
            <a:avLst>
              <a:gd name="adj1" fmla="val 50588"/>
              <a:gd name="adj2" fmla="val 18566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C00000"/>
                </a:solidFill>
              </a:rPr>
              <a:t>Attacker installs malware library that proxies </a:t>
            </a:r>
            <a:r>
              <a:rPr lang="en-US" sz="2000" dirty="0" err="1">
                <a:solidFill>
                  <a:srgbClr val="C00000"/>
                </a:solidFill>
              </a:rPr>
              <a:t>libssl</a:t>
            </a:r>
            <a:r>
              <a:rPr lang="en-US" sz="2000" dirty="0">
                <a:solidFill>
                  <a:srgbClr val="C00000"/>
                </a:solidFill>
              </a:rPr>
              <a:t>. 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	⇒ has access to camera &amp; mic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1E3485-A7A2-884C-8A28-DF9B03094DB7}"/>
              </a:ext>
            </a:extLst>
          </p:cNvPr>
          <p:cNvSpPr txBox="1"/>
          <p:nvPr/>
        </p:nvSpPr>
        <p:spPr>
          <a:xfrm>
            <a:off x="4503301" y="4110162"/>
            <a:ext cx="3274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disable-library-validation:true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293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52800"/>
          </a:xfrm>
        </p:spPr>
        <p:txBody>
          <a:bodyPr/>
          <a:lstStyle/>
          <a:p>
            <a:r>
              <a:rPr lang="en-US" dirty="0"/>
              <a:t>Understand exploit techniques</a:t>
            </a:r>
          </a:p>
          <a:p>
            <a:pPr lvl="1"/>
            <a:r>
              <a:rPr lang="en-US" dirty="0"/>
              <a:t>Learn to defend and prevent common exploits</a:t>
            </a:r>
          </a:p>
          <a:p>
            <a:endParaRPr lang="en-US" dirty="0"/>
          </a:p>
          <a:p>
            <a:r>
              <a:rPr lang="en-US" dirty="0"/>
              <a:t>Understand the available security tools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Learn to architect secure systems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4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4248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Part 1:   </a:t>
            </a:r>
            <a:r>
              <a:rPr lang="en-US" b="1" dirty="0"/>
              <a:t>basics</a:t>
            </a:r>
            <a:r>
              <a:rPr lang="en-US" dirty="0"/>
              <a:t>    </a:t>
            </a:r>
            <a:r>
              <a:rPr lang="en-US" sz="2000" dirty="0"/>
              <a:t>(architecting for security)</a:t>
            </a:r>
          </a:p>
          <a:p>
            <a:r>
              <a:rPr lang="en-US" dirty="0"/>
              <a:t>Securing apps, OS, and legacy code: </a:t>
            </a:r>
            <a:br>
              <a:rPr lang="en-US" dirty="0"/>
            </a:br>
            <a:r>
              <a:rPr lang="en-US" dirty="0"/>
              <a:t>	sandboxing,  access control,  and security testing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Part 2:   </a:t>
            </a:r>
            <a:r>
              <a:rPr lang="en-US" b="1" dirty="0"/>
              <a:t>Web security   </a:t>
            </a:r>
            <a:r>
              <a:rPr lang="en-US" sz="2000" dirty="0"/>
              <a:t>(defending against a web attacker)</a:t>
            </a:r>
            <a:endParaRPr lang="en-US" dirty="0"/>
          </a:p>
          <a:p>
            <a:r>
              <a:rPr lang="en-US" dirty="0"/>
              <a:t>Building robust web sites, understand the browser security model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Part 3:   </a:t>
            </a:r>
            <a:r>
              <a:rPr lang="en-US" b="1" dirty="0"/>
              <a:t>network security   </a:t>
            </a:r>
            <a:r>
              <a:rPr lang="en-US" sz="2000" dirty="0"/>
              <a:t>(defending against a network attacker)</a:t>
            </a:r>
            <a:endParaRPr lang="en-US" dirty="0"/>
          </a:p>
          <a:p>
            <a:r>
              <a:rPr lang="en-US" dirty="0"/>
              <a:t>Monitoring and architecting secure networks.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Part 4:   </a:t>
            </a:r>
            <a:r>
              <a:rPr lang="en-US" b="1" dirty="0"/>
              <a:t>securing mobile applications</a:t>
            </a:r>
          </a:p>
        </p:txBody>
      </p:sp>
    </p:spTree>
    <p:extLst>
      <p:ext uri="{BB962C8B-B14F-4D97-AF65-F5344CB8AC3E}">
        <p14:creationId xmlns:p14="http://schemas.microsoft.com/office/powerpoint/2010/main" val="78719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76350"/>
            <a:ext cx="7772400" cy="1102519"/>
          </a:xfrm>
        </p:spPr>
        <p:txBody>
          <a:bodyPr/>
          <a:lstStyle/>
          <a:p>
            <a:r>
              <a:rPr lang="en-US" dirty="0"/>
              <a:t>Don’t try this at home !</a:t>
            </a:r>
          </a:p>
        </p:txBody>
      </p:sp>
    </p:spTree>
    <p:extLst>
      <p:ext uri="{BB962C8B-B14F-4D97-AF65-F5344CB8AC3E}">
        <p14:creationId xmlns:p14="http://schemas.microsoft.com/office/powerpoint/2010/main" val="1073619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motivates attackers?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1C8059-F669-A645-A809-442AB6871FB9}"/>
              </a:ext>
            </a:extLst>
          </p:cNvPr>
          <p:cNvSpPr txBox="1"/>
          <p:nvPr/>
        </p:nvSpPr>
        <p:spPr>
          <a:xfrm>
            <a:off x="5069020" y="4095750"/>
            <a:ext cx="3417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… economics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803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Why compromise systems?  </a:t>
            </a:r>
            <a:br>
              <a:rPr lang="en-US" sz="3600" dirty="0"/>
            </a:br>
            <a:r>
              <a:rPr lang="en-US" sz="3600" dirty="0"/>
              <a:t>     1.  IP address and bandwidth stealing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686800" cy="381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Attacker’s goal:   look like a random Internet user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dirty="0"/>
              <a:t>Use the IP address of infected machine or phone for:</a:t>
            </a:r>
          </a:p>
          <a:p>
            <a:pPr>
              <a:spcBef>
                <a:spcPts val="1776"/>
              </a:spcBef>
            </a:pPr>
            <a:r>
              <a:rPr lang="en-US" b="1" dirty="0"/>
              <a:t>Spam</a:t>
            </a:r>
            <a:r>
              <a:rPr lang="en-US" dirty="0"/>
              <a:t>    (e.g. the storm botnet)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Spamalytics</a:t>
            </a:r>
            <a:r>
              <a:rPr lang="en-US" dirty="0"/>
              <a:t>:    </a:t>
            </a:r>
            <a:r>
              <a:rPr lang="en-US" sz="1800" dirty="0"/>
              <a:t>1:12M  </a:t>
            </a:r>
            <a:r>
              <a:rPr lang="en-US" sz="1800" dirty="0" err="1"/>
              <a:t>pharma</a:t>
            </a:r>
            <a:r>
              <a:rPr lang="en-US" sz="1800" dirty="0"/>
              <a:t> spams leads to purchase</a:t>
            </a:r>
          </a:p>
          <a:p>
            <a:pPr marL="0" indent="0">
              <a:buNone/>
            </a:pPr>
            <a:r>
              <a:rPr lang="en-US" sz="1800" dirty="0"/>
              <a:t>			1:260K greeting card spams leads to infection</a:t>
            </a:r>
            <a:endParaRPr lang="en-US" dirty="0"/>
          </a:p>
          <a:p>
            <a:pPr>
              <a:spcBef>
                <a:spcPts val="1776"/>
              </a:spcBef>
            </a:pPr>
            <a:r>
              <a:rPr lang="en-US" b="1" dirty="0"/>
              <a:t>Denial of Service:   </a:t>
            </a:r>
            <a:r>
              <a:rPr lang="en-US" dirty="0"/>
              <a:t>Services:  </a:t>
            </a:r>
            <a:r>
              <a:rPr lang="en-US" b="1" dirty="0"/>
              <a:t> </a:t>
            </a:r>
            <a:r>
              <a:rPr lang="en-US" dirty="0"/>
              <a:t>1 hour (20$),   24 hours (100$)</a:t>
            </a:r>
            <a:endParaRPr lang="en-US" b="1" dirty="0"/>
          </a:p>
          <a:p>
            <a:pPr>
              <a:spcBef>
                <a:spcPts val="1776"/>
              </a:spcBef>
            </a:pPr>
            <a:r>
              <a:rPr lang="en-US" b="1" dirty="0"/>
              <a:t>Click fraud  </a:t>
            </a:r>
            <a:r>
              <a:rPr lang="en-US" dirty="0"/>
              <a:t>(e.g. </a:t>
            </a:r>
            <a:r>
              <a:rPr lang="en-US" dirty="0" err="1"/>
              <a:t>Clickbot.a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676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E64D2-2EB2-924A-96B9-8803A6B23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FCBF6-ED26-C74B-A98B-EEF50521F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534400" cy="4095750"/>
          </a:xfrm>
        </p:spPr>
        <p:txBody>
          <a:bodyPr/>
          <a:lstStyle/>
          <a:p>
            <a:r>
              <a:rPr lang="en-US" dirty="0"/>
              <a:t>Course web site:      https://cs155.Stanford.edu</a:t>
            </a:r>
          </a:p>
          <a:p>
            <a:pPr>
              <a:spcBef>
                <a:spcPts val="1776"/>
              </a:spcBef>
            </a:pPr>
            <a:r>
              <a:rPr lang="en-US" dirty="0"/>
              <a:t>Profs:   Dan Boneh  and  Zakir </a:t>
            </a:r>
            <a:r>
              <a:rPr lang="en-US" dirty="0" err="1"/>
              <a:t>Durumeric</a:t>
            </a:r>
            <a:endParaRPr lang="en-US" dirty="0"/>
          </a:p>
          <a:p>
            <a:pPr>
              <a:spcBef>
                <a:spcPts val="1776"/>
              </a:spcBef>
            </a:pPr>
            <a:r>
              <a:rPr lang="en-US" dirty="0"/>
              <a:t>Three programming projects (pairs) and two written </a:t>
            </a:r>
            <a:r>
              <a:rPr lang="en-US" dirty="0" err="1"/>
              <a:t>homeworks</a:t>
            </a:r>
            <a:endParaRPr lang="en-US" dirty="0"/>
          </a:p>
          <a:p>
            <a:pPr>
              <a:spcBef>
                <a:spcPts val="1776"/>
              </a:spcBef>
            </a:pPr>
            <a:r>
              <a:rPr lang="en-US" b="1" dirty="0"/>
              <a:t>Project #1 is posted.   Please attend section this Friday!</a:t>
            </a:r>
          </a:p>
          <a:p>
            <a:pPr>
              <a:spcBef>
                <a:spcPts val="1776"/>
              </a:spcBef>
            </a:pPr>
            <a:r>
              <a:rPr lang="en-US" dirty="0"/>
              <a:t>Use Piazza and </a:t>
            </a:r>
            <a:r>
              <a:rPr lang="en-US" dirty="0" err="1"/>
              <a:t>Gradescope</a:t>
            </a:r>
            <a:r>
              <a:rPr lang="en-US" dirty="0"/>
              <a:t> </a:t>
            </a:r>
          </a:p>
          <a:p>
            <a:pPr>
              <a:spcBef>
                <a:spcPts val="1776"/>
              </a:spcBef>
            </a:pPr>
            <a:r>
              <a:rPr lang="en-US" dirty="0"/>
              <a:t>Automatic 72 hour extension</a:t>
            </a:r>
          </a:p>
          <a:p>
            <a:pPr>
              <a:spcBef>
                <a:spcPts val="1776"/>
              </a:spcBef>
            </a:pPr>
            <a:r>
              <a:rPr lang="en-US" dirty="0"/>
              <a:t>No final exam this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C604F4-B846-1846-897C-263623F9FCB9}"/>
              </a:ext>
            </a:extLst>
          </p:cNvPr>
          <p:cNvSpPr/>
          <p:nvPr/>
        </p:nvSpPr>
        <p:spPr>
          <a:xfrm>
            <a:off x="3124200" y="819150"/>
            <a:ext cx="3733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8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3888010"/>
            <a:ext cx="1016000" cy="1064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8839200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Why compromise systems?</a:t>
            </a:r>
            <a:br>
              <a:rPr lang="en-US" sz="3200" dirty="0"/>
            </a:br>
            <a:r>
              <a:rPr lang="en-US" sz="3200" dirty="0"/>
              <a:t>     2.  Steal user credentials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458200" cy="121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keylog</a:t>
            </a:r>
            <a:r>
              <a:rPr lang="en-US" dirty="0"/>
              <a:t> for banking passwords,   corporate passwords,   gaming </a:t>
            </a:r>
            <a:r>
              <a:rPr lang="en-US" dirty="0" err="1"/>
              <a:t>pwds</a:t>
            </a:r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Example:  </a:t>
            </a:r>
            <a:r>
              <a:rPr lang="en-US" dirty="0" err="1"/>
              <a:t>SilentBanker</a:t>
            </a:r>
            <a:r>
              <a:rPr lang="en-US" dirty="0"/>
              <a:t>  </a:t>
            </a:r>
            <a:r>
              <a:rPr lang="en-US" sz="1800" dirty="0"/>
              <a:t>(and many like it)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1000" y="3487960"/>
            <a:ext cx="31242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800" b="1" dirty="0"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553200" y="3276600"/>
            <a:ext cx="1752600" cy="514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800" b="1" dirty="0">
                <a:latin typeface="+mn-lt"/>
                <a:ea typeface="+mn-ea"/>
              </a:rPr>
              <a:t>Bank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124200" y="3316510"/>
            <a:ext cx="1447800" cy="571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800" b="1" dirty="0">
              <a:latin typeface="+mn-lt"/>
              <a:ea typeface="+mn-ea"/>
            </a:endParaRPr>
          </a:p>
        </p:txBody>
      </p:sp>
      <p:cxnSp>
        <p:nvCxnSpPr>
          <p:cNvPr id="7" name="Straight Arrow Connector 11"/>
          <p:cNvCxnSpPr>
            <a:cxnSpLocks noChangeShapeType="1"/>
          </p:cNvCxnSpPr>
          <p:nvPr/>
        </p:nvCxnSpPr>
        <p:spPr bwMode="auto">
          <a:xfrm>
            <a:off x="1828800" y="3259360"/>
            <a:ext cx="2133600" cy="91440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 type="none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362200" y="2903760"/>
            <a:ext cx="175260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  <a:ea typeface="+mn-ea"/>
              </a:rPr>
              <a:t>Malware injects </a:t>
            </a:r>
            <a:r>
              <a:rPr lang="en-US" sz="1600" dirty="0" err="1">
                <a:solidFill>
                  <a:srgbClr val="C00000"/>
                </a:solidFill>
                <a:latin typeface="+mn-lt"/>
                <a:ea typeface="+mn-ea"/>
              </a:rPr>
              <a:t>Javascript</a:t>
            </a:r>
            <a:endParaRPr lang="en-US" sz="16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2954560"/>
            <a:ext cx="21336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+mn-ea"/>
              </a:rPr>
              <a:t>Bank sends login page needed to log 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3647563"/>
            <a:ext cx="2514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  <a:ea typeface="+mn-ea"/>
              </a:rPr>
              <a:t>When user submits information, also sent to attacker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81800" y="2116360"/>
            <a:ext cx="1301306" cy="13144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057400" y="2497360"/>
            <a:ext cx="4724400" cy="0"/>
          </a:xfrm>
          <a:prstGeom prst="straightConnector1">
            <a:avLst/>
          </a:prstGeom>
          <a:ln w="38100" cmpd="sng"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59287" y="2154460"/>
            <a:ext cx="249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requests login page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268760"/>
            <a:ext cx="1358900" cy="107385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4343400" y="2954560"/>
            <a:ext cx="2514600" cy="0"/>
          </a:xfrm>
          <a:prstGeom prst="straightConnector1">
            <a:avLst/>
          </a:prstGeom>
          <a:ln w="38100" cmpd="sng"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28800" y="2954560"/>
            <a:ext cx="25146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3600" y="4171950"/>
            <a:ext cx="2699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 mechanism used </a:t>
            </a:r>
            <a:br>
              <a:rPr lang="en-US" dirty="0"/>
            </a:br>
            <a:r>
              <a:rPr lang="en-US" dirty="0"/>
              <a:t>by Zeus botnet, and others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4610040"/>
            <a:ext cx="3063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Man-in-the-Browser (MITB)</a:t>
            </a:r>
          </a:p>
        </p:txBody>
      </p:sp>
    </p:spTree>
    <p:extLst>
      <p:ext uri="{BB962C8B-B14F-4D97-AF65-F5344CB8AC3E}">
        <p14:creationId xmlns:p14="http://schemas.microsoft.com/office/powerpoint/2010/main" val="399374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8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financial malware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255" y="4854773"/>
            <a:ext cx="3129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Kaspersky Security Bulletin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BD3E6-6A1A-DA41-82D2-4E9953054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47750"/>
            <a:ext cx="3437489" cy="33655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648200" y="1504950"/>
            <a:ext cx="4343400" cy="2667000"/>
          </a:xfrm>
          <a:prstGeom prst="wedgeRoundRectCallout">
            <a:avLst>
              <a:gd name="adj1" fmla="val -76516"/>
              <a:gd name="adj2" fmla="val -5693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records banking passwords via </a:t>
            </a:r>
            <a:r>
              <a:rPr lang="en-US" sz="2400" dirty="0" err="1">
                <a:solidFill>
                  <a:schemeClr val="tx1"/>
                </a:solidFill>
              </a:rPr>
              <a:t>keylogger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spread via spam email and hacked web sites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maintains access to PC for future installs</a:t>
            </a:r>
          </a:p>
        </p:txBody>
      </p:sp>
    </p:spTree>
    <p:extLst>
      <p:ext uri="{BB962C8B-B14F-4D97-AF65-F5344CB8AC3E}">
        <p14:creationId xmlns:p14="http://schemas.microsoft.com/office/powerpoint/2010/main" val="1972192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99C0-8D86-BB40-AC4B-D08EAE2C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attacks on mobile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A2327-5062-674B-AF5A-55C48754A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534400" cy="409575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Example</a:t>
            </a:r>
            <a:r>
              <a:rPr lang="en-US" dirty="0"/>
              <a:t>:  </a:t>
            </a:r>
            <a:r>
              <a:rPr lang="en-US" dirty="0" err="1"/>
              <a:t>FinSpy</a:t>
            </a:r>
            <a:r>
              <a:rPr lang="en-US" dirty="0"/>
              <a:t>. </a:t>
            </a:r>
          </a:p>
          <a:p>
            <a:pPr>
              <a:spcBef>
                <a:spcPts val="2000"/>
              </a:spcBef>
            </a:pPr>
            <a:r>
              <a:rPr lang="en-US" dirty="0"/>
              <a:t>Works on </a:t>
            </a:r>
            <a:r>
              <a:rPr lang="en-US" b="1" dirty="0"/>
              <a:t>iOS and Android   </a:t>
            </a:r>
            <a:r>
              <a:rPr lang="en-US" sz="2000" dirty="0"/>
              <a:t>(and Windows)</a:t>
            </a:r>
          </a:p>
          <a:p>
            <a:pPr>
              <a:spcBef>
                <a:spcPts val="2000"/>
              </a:spcBef>
            </a:pPr>
            <a:r>
              <a:rPr lang="en-US" dirty="0"/>
              <a:t>once installed:  collects contacts,  call history,  geolocation, </a:t>
            </a:r>
            <a:br>
              <a:rPr lang="en-US" dirty="0"/>
            </a:br>
            <a:r>
              <a:rPr lang="en-US" dirty="0"/>
              <a:t>	texts,  messages in encrypted chat apps, …</a:t>
            </a:r>
          </a:p>
          <a:p>
            <a:pPr>
              <a:spcBef>
                <a:spcPts val="2000"/>
              </a:spcBef>
            </a:pPr>
            <a:r>
              <a:rPr lang="en-US" u="sng" dirty="0"/>
              <a:t>How installed</a:t>
            </a:r>
            <a:r>
              <a:rPr lang="en-US" dirty="0"/>
              <a:t>?</a:t>
            </a:r>
          </a:p>
          <a:p>
            <a:pPr lvl="1">
              <a:spcBef>
                <a:spcPts val="1176"/>
              </a:spcBef>
            </a:pPr>
            <a:r>
              <a:rPr lang="en-US" dirty="0"/>
              <a:t>Android pre-2017:   links in SMS / links in E-mail</a:t>
            </a:r>
          </a:p>
          <a:p>
            <a:pPr lvl="1">
              <a:spcBef>
                <a:spcPts val="1176"/>
              </a:spcBef>
            </a:pPr>
            <a:r>
              <a:rPr lang="en-US" dirty="0"/>
              <a:t>iOS and Android post 2017:   physical access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5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Why own machines:     3. </a:t>
            </a:r>
            <a:r>
              <a:rPr lang="en-US" sz="3200" b="1" dirty="0" err="1"/>
              <a:t>Ransomware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98275" y="95818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/>
              <a:t>a worldwide problem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5E4D56-6704-3841-A0D4-7AC79F77B2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924"/>
          <a:stretch/>
        </p:blipFill>
        <p:spPr>
          <a:xfrm>
            <a:off x="228600" y="742950"/>
            <a:ext cx="2684549" cy="4260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CB2785-5066-224D-BFEC-225A0C58B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53"/>
          <a:stretch/>
        </p:blipFill>
        <p:spPr>
          <a:xfrm>
            <a:off x="2913149" y="742950"/>
            <a:ext cx="1434407" cy="4260760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ACADC5A-9671-A347-9485-38919B79223C}"/>
              </a:ext>
            </a:extLst>
          </p:cNvPr>
          <p:cNvSpPr/>
          <p:nvPr/>
        </p:nvSpPr>
        <p:spPr>
          <a:xfrm>
            <a:off x="4572000" y="1539830"/>
            <a:ext cx="4479175" cy="2667000"/>
          </a:xfrm>
          <a:prstGeom prst="wedgeRoundRectCallout">
            <a:avLst>
              <a:gd name="adj1" fmla="val -67608"/>
              <a:gd name="adj2" fmla="val -5007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Worm spreads via a </a:t>
            </a:r>
            <a:r>
              <a:rPr lang="en-US" sz="2400" dirty="0" err="1">
                <a:solidFill>
                  <a:schemeClr val="tx1"/>
                </a:solidFill>
              </a:rPr>
              <a:t>vuln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in SMB  (port 445)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Apr. 14, 2017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Eternalblue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vuln</a:t>
            </a:r>
            <a:r>
              <a:rPr lang="en-US" sz="2400" dirty="0">
                <a:solidFill>
                  <a:schemeClr val="tx1"/>
                </a:solidFill>
              </a:rPr>
              <a:t>. released by </a:t>
            </a:r>
            <a:r>
              <a:rPr lang="en-US" sz="2400" dirty="0" err="1">
                <a:solidFill>
                  <a:schemeClr val="tx1"/>
                </a:solidFill>
              </a:rPr>
              <a:t>ShadowBrokers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May 12, 2017</a:t>
            </a:r>
            <a:r>
              <a:rPr lang="en-US" sz="2400" dirty="0">
                <a:solidFill>
                  <a:schemeClr val="tx1"/>
                </a:solidFill>
              </a:rPr>
              <a:t>: Worm detected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   (3</a:t>
            </a:r>
            <a:r>
              <a:rPr lang="en-US" sz="2400" dirty="0">
                <a:solidFill>
                  <a:schemeClr val="tx1"/>
                </a:solidFill>
              </a:rPr>
              <a:t> weeks to </a:t>
            </a:r>
            <a:r>
              <a:rPr lang="en-US" sz="2400" dirty="0" err="1">
                <a:solidFill>
                  <a:schemeClr val="tx1"/>
                </a:solidFill>
              </a:rPr>
              <a:t>weaponize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4409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037648" y="2048452"/>
            <a:ext cx="3846945" cy="857250"/>
          </a:xfrm>
        </p:spPr>
        <p:txBody>
          <a:bodyPr>
            <a:noAutofit/>
          </a:bodyPr>
          <a:lstStyle/>
          <a:p>
            <a:r>
              <a:rPr lang="en-US" sz="2800" dirty="0" err="1"/>
              <a:t>WannaCry</a:t>
            </a:r>
            <a:r>
              <a:rPr lang="en-US" sz="2800" dirty="0"/>
              <a:t>   ransomware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145" y="-31750"/>
            <a:ext cx="7100455" cy="5143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76800" y="3714750"/>
            <a:ext cx="3962400" cy="1066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76401" y="2571750"/>
            <a:ext cx="2590800" cy="1447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23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Why compromise machines? </a:t>
            </a:r>
            <a:br>
              <a:rPr lang="en-US" sz="3200" dirty="0"/>
            </a:br>
            <a:r>
              <a:rPr lang="en-US" sz="3200" dirty="0"/>
              <a:t>     4. Spread to isolated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763000" cy="40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Example:  </a:t>
            </a:r>
            <a:r>
              <a:rPr lang="en-US" b="1" dirty="0" err="1"/>
              <a:t>Stuxtnet</a:t>
            </a:r>
            <a:endParaRPr lang="en-US" b="1" dirty="0"/>
          </a:p>
          <a:p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          Windows laptop infection   ⇒ 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    Siemens PCS 7 SCADA control software on Windows  ⇒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	Siemens device controller on isolated network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More on this later in course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5800" y="2038350"/>
            <a:ext cx="7924800" cy="17526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Server-side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915400" cy="4095750"/>
          </a:xfrm>
        </p:spPr>
        <p:txBody>
          <a:bodyPr>
            <a:normAutofit/>
          </a:bodyPr>
          <a:lstStyle/>
          <a:p>
            <a:r>
              <a:rPr lang="en-US" b="1" dirty="0"/>
              <a:t>Data theft</a:t>
            </a:r>
            <a:r>
              <a:rPr lang="en-US" dirty="0"/>
              <a:t>:   credit card numbers,   intellectual property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Example:   Equifax </a:t>
            </a:r>
            <a:r>
              <a:rPr lang="en-US" sz="2000" dirty="0"/>
              <a:t>(July 2017)</a:t>
            </a:r>
            <a:r>
              <a:rPr lang="en-US" dirty="0"/>
              <a:t>,  ≈ </a:t>
            </a:r>
            <a:r>
              <a:rPr lang="en-US" sz="2000" dirty="0"/>
              <a:t>143M “customer” data impacted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Exploited known vulnerability in Apache Struts (RCE)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Many many similar attacks since 2000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r>
              <a:rPr lang="en-US" b="1" dirty="0"/>
              <a:t>Political motivation</a:t>
            </a:r>
            <a:r>
              <a:rPr lang="en-US" dirty="0"/>
              <a:t>:   </a:t>
            </a:r>
          </a:p>
          <a:p>
            <a:pPr lvl="1"/>
            <a:r>
              <a:rPr lang="en-US" dirty="0"/>
              <a:t>DNC,   Tunisia Facebook  </a:t>
            </a:r>
            <a:r>
              <a:rPr lang="en-US" sz="1800" dirty="0"/>
              <a:t>(Feb. 2011)</a:t>
            </a:r>
            <a:r>
              <a:rPr lang="en-US" sz="2000" dirty="0"/>
              <a:t>,    GitHub (Mar. 2015)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Infect visiting users</a:t>
            </a:r>
          </a:p>
        </p:txBody>
      </p:sp>
    </p:spTree>
    <p:extLst>
      <p:ext uri="{BB962C8B-B14F-4D97-AF65-F5344CB8AC3E}">
        <p14:creationId xmlns:p14="http://schemas.microsoft.com/office/powerpoint/2010/main" val="208722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09600" y="38100"/>
            <a:ext cx="7772400" cy="857250"/>
          </a:xfrm>
        </p:spPr>
        <p:txBody>
          <a:bodyPr>
            <a:noAutofit/>
          </a:bodyPr>
          <a:lstStyle/>
          <a:p>
            <a:r>
              <a:rPr lang="en-US" sz="3600" dirty="0"/>
              <a:t>Infecting visiting users.  Example:  </a:t>
            </a:r>
            <a:r>
              <a:rPr lang="en-US" sz="3600" dirty="0" err="1"/>
              <a:t>Mpack</a:t>
            </a:r>
            <a:endParaRPr lang="en-US" sz="2000" dirty="0"/>
          </a:p>
        </p:txBody>
      </p:sp>
      <p:sp>
        <p:nvSpPr>
          <p:cNvPr id="9" name="Content Placeholder 8" descr="Rectangle: Click to edit Master text styles&#10;Second level&#10;Third level&#10;Fourth level&#10;Fifth level"/>
          <p:cNvSpPr>
            <a:spLocks noGrp="1"/>
          </p:cNvSpPr>
          <p:nvPr>
            <p:ph idx="4294967295"/>
          </p:nvPr>
        </p:nvSpPr>
        <p:spPr>
          <a:xfrm>
            <a:off x="457200" y="1123950"/>
            <a:ext cx="8534400" cy="40195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PHP-based tools installed on compromised web sites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Embedded as an </a:t>
            </a:r>
            <a:r>
              <a:rPr lang="en-US" dirty="0" err="1"/>
              <a:t>iframe</a:t>
            </a:r>
            <a:r>
              <a:rPr lang="en-US" dirty="0"/>
              <a:t> on infected page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Infects browsers that visit site</a:t>
            </a:r>
          </a:p>
          <a:p>
            <a:pPr>
              <a:lnSpc>
                <a:spcPct val="80000"/>
              </a:lnSpc>
              <a:spcBef>
                <a:spcPts val="2376"/>
              </a:spcBef>
            </a:pPr>
            <a:r>
              <a:rPr lang="en-US" dirty="0"/>
              <a:t>Features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management console provides stats on infection rates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Sold for several 100$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Customer care can be purchased, one-year support contract</a:t>
            </a:r>
          </a:p>
          <a:p>
            <a:pPr>
              <a:lnSpc>
                <a:spcPct val="80000"/>
              </a:lnSpc>
              <a:spcBef>
                <a:spcPts val="2376"/>
              </a:spcBef>
            </a:pPr>
            <a:r>
              <a:rPr lang="en-US" dirty="0"/>
              <a:t>Impact:   500,000 infected sites   </a:t>
            </a:r>
            <a:r>
              <a:rPr lang="en-US" sz="1800" dirty="0"/>
              <a:t>(compromised via SQL injection)</a:t>
            </a:r>
          </a:p>
          <a:p>
            <a:pPr lvl="1">
              <a:lnSpc>
                <a:spcPct val="80000"/>
              </a:lnSpc>
              <a:spcBef>
                <a:spcPts val="576"/>
              </a:spcBef>
            </a:pPr>
            <a:r>
              <a:rPr lang="en-US" dirty="0"/>
              <a:t>Several defenses:    e.g.  Google safe browsing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0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theft:  what is stolen  </a:t>
            </a:r>
            <a:r>
              <a:rPr lang="en-US" sz="2400" dirty="0"/>
              <a:t>(2012-2015)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47750"/>
            <a:ext cx="7086600" cy="3363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255" y="4804946"/>
            <a:ext cx="4354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California breach notification report, 2015</a:t>
            </a:r>
          </a:p>
        </p:txBody>
      </p:sp>
    </p:spTree>
    <p:extLst>
      <p:ext uri="{BB962C8B-B14F-4D97-AF65-F5344CB8AC3E}">
        <p14:creationId xmlns:p14="http://schemas.microsoft.com/office/powerpoint/2010/main" val="910104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0389161-8528-154D-B6DD-B169EA339029}"/>
              </a:ext>
            </a:extLst>
          </p:cNvPr>
          <p:cNvSpPr txBox="1"/>
          <p:nvPr/>
        </p:nvSpPr>
        <p:spPr>
          <a:xfrm>
            <a:off x="5715000" y="1435953"/>
            <a:ext cx="258634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Physical document </a:t>
            </a:r>
            <a:br>
              <a:rPr lang="en-US" sz="2400" dirty="0"/>
            </a:br>
            <a:r>
              <a:rPr lang="en-US" sz="2400" dirty="0"/>
              <a:t>    loss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Autofit/>
          </a:bodyPr>
          <a:lstStyle/>
          <a:p>
            <a:r>
              <a:rPr lang="en-US" sz="4000" dirty="0"/>
              <a:t>How companies lose customer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854773"/>
            <a:ext cx="2798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dirty="0" err="1"/>
              <a:t>PrivacyRights.org</a:t>
            </a:r>
            <a:r>
              <a:rPr lang="en-US" sz="1600" dirty="0"/>
              <a:t>,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8278" y="3512937"/>
            <a:ext cx="3623043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lost/stolen laptops or servers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3224461"/>
            <a:ext cx="2158155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malware/hacking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7127" y="1998969"/>
            <a:ext cx="280769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Accidental disclosure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9057" y="4308625"/>
            <a:ext cx="354308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How do we have this data?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60ADA0-1F04-8646-9256-03F875838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755867"/>
              </p:ext>
            </p:extLst>
          </p:nvPr>
        </p:nvGraphicFramePr>
        <p:xfrm>
          <a:off x="2946122" y="1352550"/>
          <a:ext cx="3988078" cy="281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AC58CFD4-30EB-9440-AE98-54C79F64DDC3}"/>
              </a:ext>
            </a:extLst>
          </p:cNvPr>
          <p:cNvGrpSpPr/>
          <p:nvPr/>
        </p:nvGrpSpPr>
        <p:grpSpPr>
          <a:xfrm>
            <a:off x="2896517" y="899330"/>
            <a:ext cx="2843471" cy="595961"/>
            <a:chOff x="2896517" y="899330"/>
            <a:chExt cx="2843471" cy="595961"/>
          </a:xfrm>
        </p:grpSpPr>
        <p:sp>
          <p:nvSpPr>
            <p:cNvPr id="8" name="TextBox 7"/>
            <p:cNvSpPr txBox="1"/>
            <p:nvPr/>
          </p:nvSpPr>
          <p:spPr>
            <a:xfrm>
              <a:off x="2896517" y="899330"/>
              <a:ext cx="284347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insider misuse/attack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641CEA6-E497-3440-9E72-028F14609FA7}"/>
                </a:ext>
              </a:extLst>
            </p:cNvPr>
            <p:cNvSpPr/>
            <p:nvPr/>
          </p:nvSpPr>
          <p:spPr>
            <a:xfrm>
              <a:off x="4644598" y="1276350"/>
              <a:ext cx="156002" cy="218941"/>
            </a:xfrm>
            <a:custGeom>
              <a:avLst/>
              <a:gdLst>
                <a:gd name="connsiteX0" fmla="*/ 0 w 156002"/>
                <a:gd name="connsiteY0" fmla="*/ 0 h 218941"/>
                <a:gd name="connsiteX1" fmla="*/ 154546 w 156002"/>
                <a:gd name="connsiteY1" fmla="*/ 115910 h 218941"/>
                <a:gd name="connsiteX2" fmla="*/ 64394 w 156002"/>
                <a:gd name="connsiteY2" fmla="*/ 218941 h 21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002" h="218941">
                  <a:moveTo>
                    <a:pt x="0" y="0"/>
                  </a:moveTo>
                  <a:cubicBezTo>
                    <a:pt x="71907" y="39710"/>
                    <a:pt x="143814" y="79420"/>
                    <a:pt x="154546" y="115910"/>
                  </a:cubicBezTo>
                  <a:cubicBezTo>
                    <a:pt x="165278" y="152400"/>
                    <a:pt x="114836" y="185670"/>
                    <a:pt x="64394" y="218941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72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9EA1B-F03F-3E49-9B5D-E0172A37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lectures on Zoom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41195B-4824-3B4B-8C02-2701EA94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"/>
          <a:stretch/>
        </p:blipFill>
        <p:spPr>
          <a:xfrm>
            <a:off x="609600" y="971550"/>
            <a:ext cx="7772400" cy="402133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B1E1BF6-DA27-9643-92F6-FC6D734CF8CC}"/>
              </a:ext>
            </a:extLst>
          </p:cNvPr>
          <p:cNvSpPr/>
          <p:nvPr/>
        </p:nvSpPr>
        <p:spPr>
          <a:xfrm>
            <a:off x="6381344" y="2484684"/>
            <a:ext cx="457200" cy="429154"/>
          </a:xfrm>
          <a:custGeom>
            <a:avLst/>
            <a:gdLst>
              <a:gd name="connsiteX0" fmla="*/ 0 w 457200"/>
              <a:gd name="connsiteY0" fmla="*/ 214577 h 429154"/>
              <a:gd name="connsiteX1" fmla="*/ 228600 w 457200"/>
              <a:gd name="connsiteY1" fmla="*/ 0 h 429154"/>
              <a:gd name="connsiteX2" fmla="*/ 457200 w 457200"/>
              <a:gd name="connsiteY2" fmla="*/ 214577 h 429154"/>
              <a:gd name="connsiteX3" fmla="*/ 228600 w 457200"/>
              <a:gd name="connsiteY3" fmla="*/ 429154 h 429154"/>
              <a:gd name="connsiteX4" fmla="*/ 0 w 457200"/>
              <a:gd name="connsiteY4" fmla="*/ 214577 h 42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429154" extrusionOk="0">
                <a:moveTo>
                  <a:pt x="0" y="214577"/>
                </a:moveTo>
                <a:cubicBezTo>
                  <a:pt x="-16980" y="85596"/>
                  <a:pt x="99287" y="1149"/>
                  <a:pt x="228600" y="0"/>
                </a:cubicBezTo>
                <a:cubicBezTo>
                  <a:pt x="371668" y="3540"/>
                  <a:pt x="445387" y="96445"/>
                  <a:pt x="457200" y="214577"/>
                </a:cubicBezTo>
                <a:cubicBezTo>
                  <a:pt x="443253" y="346705"/>
                  <a:pt x="354117" y="433219"/>
                  <a:pt x="228600" y="429154"/>
                </a:cubicBezTo>
                <a:cubicBezTo>
                  <a:pt x="83282" y="418722"/>
                  <a:pt x="18202" y="341782"/>
                  <a:pt x="0" y="214577"/>
                </a:cubicBezTo>
                <a:close/>
              </a:path>
            </a:pathLst>
          </a:custGeom>
          <a:noFill/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D97998-75F5-7A40-80DE-1BD756E13310}"/>
              </a:ext>
            </a:extLst>
          </p:cNvPr>
          <p:cNvSpPr/>
          <p:nvPr/>
        </p:nvSpPr>
        <p:spPr>
          <a:xfrm>
            <a:off x="6324600" y="4524252"/>
            <a:ext cx="1143000" cy="429154"/>
          </a:xfrm>
          <a:custGeom>
            <a:avLst/>
            <a:gdLst>
              <a:gd name="connsiteX0" fmla="*/ 0 w 1143000"/>
              <a:gd name="connsiteY0" fmla="*/ 214577 h 429154"/>
              <a:gd name="connsiteX1" fmla="*/ 571500 w 1143000"/>
              <a:gd name="connsiteY1" fmla="*/ 0 h 429154"/>
              <a:gd name="connsiteX2" fmla="*/ 1143000 w 1143000"/>
              <a:gd name="connsiteY2" fmla="*/ 214577 h 429154"/>
              <a:gd name="connsiteX3" fmla="*/ 571500 w 1143000"/>
              <a:gd name="connsiteY3" fmla="*/ 429154 h 429154"/>
              <a:gd name="connsiteX4" fmla="*/ 0 w 1143000"/>
              <a:gd name="connsiteY4" fmla="*/ 214577 h 42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429154" extrusionOk="0">
                <a:moveTo>
                  <a:pt x="0" y="214577"/>
                </a:moveTo>
                <a:cubicBezTo>
                  <a:pt x="-3919" y="93652"/>
                  <a:pt x="243157" y="4771"/>
                  <a:pt x="571500" y="0"/>
                </a:cubicBezTo>
                <a:cubicBezTo>
                  <a:pt x="903947" y="3540"/>
                  <a:pt x="1131187" y="96445"/>
                  <a:pt x="1143000" y="214577"/>
                </a:cubicBezTo>
                <a:cubicBezTo>
                  <a:pt x="1136355" y="339574"/>
                  <a:pt x="882401" y="455296"/>
                  <a:pt x="571500" y="429154"/>
                </a:cubicBezTo>
                <a:cubicBezTo>
                  <a:pt x="236803" y="418722"/>
                  <a:pt x="18202" y="341782"/>
                  <a:pt x="0" y="214577"/>
                </a:cubicBezTo>
                <a:close/>
              </a:path>
            </a:pathLst>
          </a:custGeom>
          <a:noFill/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0E7231-1C4C-C140-9855-D89021B583A6}"/>
              </a:ext>
            </a:extLst>
          </p:cNvPr>
          <p:cNvGrpSpPr/>
          <p:nvPr/>
        </p:nvGrpSpPr>
        <p:grpSpPr>
          <a:xfrm>
            <a:off x="533400" y="3638550"/>
            <a:ext cx="3429000" cy="1419754"/>
            <a:chOff x="533400" y="3638550"/>
            <a:chExt cx="3429000" cy="141975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83C7848-E450-2B45-B3E5-DBB2A09C6835}"/>
                </a:ext>
              </a:extLst>
            </p:cNvPr>
            <p:cNvSpPr/>
            <p:nvPr/>
          </p:nvSpPr>
          <p:spPr>
            <a:xfrm>
              <a:off x="533400" y="4629150"/>
              <a:ext cx="457200" cy="429154"/>
            </a:xfrm>
            <a:custGeom>
              <a:avLst/>
              <a:gdLst>
                <a:gd name="connsiteX0" fmla="*/ 0 w 457200"/>
                <a:gd name="connsiteY0" fmla="*/ 214577 h 429154"/>
                <a:gd name="connsiteX1" fmla="*/ 228600 w 457200"/>
                <a:gd name="connsiteY1" fmla="*/ 0 h 429154"/>
                <a:gd name="connsiteX2" fmla="*/ 457200 w 457200"/>
                <a:gd name="connsiteY2" fmla="*/ 214577 h 429154"/>
                <a:gd name="connsiteX3" fmla="*/ 228600 w 457200"/>
                <a:gd name="connsiteY3" fmla="*/ 429154 h 429154"/>
                <a:gd name="connsiteX4" fmla="*/ 0 w 457200"/>
                <a:gd name="connsiteY4" fmla="*/ 214577 h 42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429154" extrusionOk="0">
                  <a:moveTo>
                    <a:pt x="0" y="214577"/>
                  </a:moveTo>
                  <a:cubicBezTo>
                    <a:pt x="-16980" y="85596"/>
                    <a:pt x="99287" y="1149"/>
                    <a:pt x="228600" y="0"/>
                  </a:cubicBezTo>
                  <a:cubicBezTo>
                    <a:pt x="371668" y="3540"/>
                    <a:pt x="445387" y="96445"/>
                    <a:pt x="457200" y="214577"/>
                  </a:cubicBezTo>
                  <a:cubicBezTo>
                    <a:pt x="443253" y="346705"/>
                    <a:pt x="354117" y="433219"/>
                    <a:pt x="228600" y="429154"/>
                  </a:cubicBezTo>
                  <a:cubicBezTo>
                    <a:pt x="83282" y="418722"/>
                    <a:pt x="18202" y="341782"/>
                    <a:pt x="0" y="214577"/>
                  </a:cubicBezTo>
                  <a:close/>
                </a:path>
              </a:pathLst>
            </a:custGeom>
            <a:noFill/>
            <a:ln w="5715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Callout 12">
              <a:extLst>
                <a:ext uri="{FF2B5EF4-FFF2-40B4-BE49-F238E27FC236}">
                  <a16:creationId xmlns:a16="http://schemas.microsoft.com/office/drawing/2014/main" id="{C862B4D9-1010-2D46-89C6-3B9D65B17A9E}"/>
                </a:ext>
              </a:extLst>
            </p:cNvPr>
            <p:cNvSpPr/>
            <p:nvPr/>
          </p:nvSpPr>
          <p:spPr>
            <a:xfrm>
              <a:off x="2057400" y="3638550"/>
              <a:ext cx="1905000" cy="612648"/>
            </a:xfrm>
            <a:prstGeom prst="wedgeEllipseCallout">
              <a:avLst>
                <a:gd name="adj1" fmla="val -105088"/>
                <a:gd name="adj2" fmla="val 1101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ask questions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CD2DC5-ED98-5B4B-BF3B-E7ED2BF1824F}"/>
              </a:ext>
            </a:extLst>
          </p:cNvPr>
          <p:cNvSpPr txBox="1"/>
          <p:nvPr/>
        </p:nvSpPr>
        <p:spPr>
          <a:xfrm>
            <a:off x="1676400" y="1935718"/>
            <a:ext cx="411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Lectures are recorded … posted on canvas</a:t>
            </a:r>
          </a:p>
        </p:txBody>
      </p:sp>
    </p:spTree>
    <p:extLst>
      <p:ext uri="{BB962C8B-B14F-4D97-AF65-F5344CB8AC3E}">
        <p14:creationId xmlns:p14="http://schemas.microsoft.com/office/powerpoint/2010/main" val="362628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3257550"/>
            <a:ext cx="8229600" cy="7132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Insider attacks:  example</a:t>
            </a:r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Hidden trap door in Linux  </a:t>
            </a:r>
            <a:r>
              <a:rPr lang="en-US" sz="2000" dirty="0"/>
              <a:t>(</a:t>
            </a:r>
            <a:r>
              <a:rPr lang="en-US" sz="2000" dirty="0" err="1"/>
              <a:t>nov</a:t>
            </a:r>
            <a:r>
              <a:rPr lang="en-US" sz="2000" dirty="0"/>
              <a:t> 2003)</a:t>
            </a:r>
          </a:p>
          <a:p>
            <a:pPr lvl="1" eaLnBrk="1" hangingPunct="1"/>
            <a:r>
              <a:rPr lang="en-US" dirty="0"/>
              <a:t>Allows attacker to take over a computer</a:t>
            </a:r>
          </a:p>
          <a:p>
            <a:pPr lvl="1" eaLnBrk="1" hangingPunct="1"/>
            <a:r>
              <a:rPr lang="en-US" dirty="0"/>
              <a:t>Practically undetectable change  </a:t>
            </a:r>
            <a:r>
              <a:rPr lang="en-US" sz="2000" dirty="0"/>
              <a:t>(uncovered via CVS logs)</a:t>
            </a: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Inserted line in wait4() </a:t>
            </a:r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marL="457200" lvl="1" indent="0" eaLnBrk="1" hangingPunct="1">
              <a:buNone/>
            </a:pPr>
            <a:r>
              <a:rPr lang="en-US" dirty="0"/>
              <a:t>Looks like a standard error check, but …</a:t>
            </a: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-76200" y="3306253"/>
            <a:ext cx="9144000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/>
          <a:p>
            <a:pPr defTabSz="822325"/>
            <a:r>
              <a:rPr lang="en-US" sz="1800" dirty="0">
                <a:latin typeface="Courier New" charset="0"/>
              </a:rPr>
              <a:t>	</a:t>
            </a:r>
            <a:r>
              <a:rPr lang="en-US" sz="1800" b="1" dirty="0">
                <a:latin typeface="Courier New" charset="0"/>
              </a:rPr>
              <a:t>if ((options == (__WCLONE|__WALL)) &amp;&amp; (current-&gt;</a:t>
            </a:r>
            <a:r>
              <a:rPr lang="en-US" sz="1800" b="1" dirty="0" err="1">
                <a:latin typeface="Courier New" charset="0"/>
              </a:rPr>
              <a:t>uid</a:t>
            </a:r>
            <a:r>
              <a:rPr lang="en-US" sz="1800" b="1" dirty="0">
                <a:latin typeface="Courier New" charset="0"/>
              </a:rPr>
              <a:t> = 0))                  </a:t>
            </a:r>
          </a:p>
          <a:p>
            <a:pPr defTabSz="822325"/>
            <a:r>
              <a:rPr lang="en-US" sz="1800" b="1" dirty="0">
                <a:latin typeface="Courier New" charset="0"/>
              </a:rPr>
              <a:t>			</a:t>
            </a:r>
            <a:r>
              <a:rPr lang="en-US" sz="1800" b="1" dirty="0" err="1">
                <a:latin typeface="Courier New" charset="0"/>
              </a:rPr>
              <a:t>retval</a:t>
            </a:r>
            <a:r>
              <a:rPr lang="en-US" sz="1800" b="1" dirty="0">
                <a:latin typeface="Courier New" charset="0"/>
              </a:rPr>
              <a:t> = -EINVAL;</a:t>
            </a:r>
            <a:r>
              <a:rPr lang="en-US" b="1" dirty="0">
                <a:latin typeface="Courier" charset="0"/>
              </a:rPr>
              <a:t>       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-38100" y="4857750"/>
            <a:ext cx="25705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See: http://</a:t>
            </a:r>
            <a:r>
              <a:rPr lang="en-US" sz="1200" dirty="0" err="1"/>
              <a:t>lwn.net</a:t>
            </a:r>
            <a:r>
              <a:rPr lang="en-US" sz="1200" dirty="0"/>
              <a:t>/Articles/57135/</a:t>
            </a:r>
          </a:p>
        </p:txBody>
      </p:sp>
    </p:spTree>
    <p:extLst>
      <p:ext uri="{BB962C8B-B14F-4D97-AF65-F5344CB8AC3E}">
        <p14:creationId xmlns:p14="http://schemas.microsoft.com/office/powerpoint/2010/main" val="319582441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686800" cy="2895600"/>
          </a:xfrm>
        </p:spPr>
        <p:txBody>
          <a:bodyPr/>
          <a:lstStyle/>
          <a:p>
            <a:pPr>
              <a:spcBef>
                <a:spcPts val="2376"/>
              </a:spcBef>
            </a:pPr>
            <a:endParaRPr lang="en-US" dirty="0"/>
          </a:p>
          <a:p>
            <a:pPr>
              <a:spcBef>
                <a:spcPts val="2376"/>
              </a:spcBef>
            </a:pPr>
            <a:r>
              <a:rPr lang="en-US" dirty="0" err="1"/>
              <a:t>SysAdmin</a:t>
            </a:r>
            <a:r>
              <a:rPr lang="en-US" dirty="0"/>
              <a:t> for city of SF government.  </a:t>
            </a:r>
            <a:br>
              <a:rPr lang="en-US" dirty="0"/>
            </a:br>
            <a:r>
              <a:rPr lang="en-US" dirty="0"/>
              <a:t>	Changed passwords, locking out city from router access</a:t>
            </a:r>
          </a:p>
          <a:p>
            <a:pPr>
              <a:spcBef>
                <a:spcPts val="2376"/>
              </a:spcBef>
            </a:pPr>
            <a:r>
              <a:rPr lang="en-US" dirty="0"/>
              <a:t>Insider logic bomb took down 2000 UBS servers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3025" y="325755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4400550"/>
            <a:ext cx="3931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 security technology help?</a:t>
            </a:r>
          </a:p>
        </p:txBody>
      </p:sp>
    </p:spTree>
    <p:extLst>
      <p:ext uri="{BB962C8B-B14F-4D97-AF65-F5344CB8AC3E}">
        <p14:creationId xmlns:p14="http://schemas.microsoft.com/office/powerpoint/2010/main" val="2491225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10000" y="2535772"/>
            <a:ext cx="52578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Marketplace for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Vulnerabilities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16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5344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Option 1</a:t>
            </a:r>
            <a:r>
              <a:rPr lang="en-US" dirty="0"/>
              <a:t>:   bug bounty programs  </a:t>
            </a:r>
            <a:r>
              <a:rPr lang="en-US" sz="1800" dirty="0"/>
              <a:t>(many)</a:t>
            </a:r>
          </a:p>
          <a:p>
            <a:r>
              <a:rPr lang="en-US" dirty="0"/>
              <a:t>Google Vulnerability Reward Program:   up to $31,337</a:t>
            </a:r>
          </a:p>
          <a:p>
            <a:r>
              <a:rPr lang="en-US" dirty="0"/>
              <a:t>Microsoft Bounty Program:   up to $100K </a:t>
            </a:r>
          </a:p>
          <a:p>
            <a:r>
              <a:rPr lang="en-US" dirty="0"/>
              <a:t>Apple Bug Bounty program:  up to $200K</a:t>
            </a:r>
            <a:endParaRPr lang="en-US" sz="2000" dirty="0"/>
          </a:p>
          <a:p>
            <a:r>
              <a:rPr lang="en-US" dirty="0"/>
              <a:t>Stanford bug bounty program:  up to $1K</a:t>
            </a:r>
          </a:p>
          <a:p>
            <a:r>
              <a:rPr lang="en-US" dirty="0"/>
              <a:t>Pwn2Own competition:   $15K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Option 2</a:t>
            </a:r>
            <a:r>
              <a:rPr lang="en-US" dirty="0"/>
              <a:t>:   </a:t>
            </a:r>
          </a:p>
          <a:p>
            <a:r>
              <a:rPr lang="en-US" dirty="0" err="1"/>
              <a:t>Zerodium</a:t>
            </a:r>
            <a:r>
              <a:rPr lang="en-US" dirty="0"/>
              <a:t>:  up to $2M for iOS,     $2.5M for Android    </a:t>
            </a:r>
            <a:r>
              <a:rPr lang="en-US" sz="1600" dirty="0"/>
              <a:t>(2019)</a:t>
            </a:r>
          </a:p>
          <a:p>
            <a:r>
              <a:rPr lang="en-US" dirty="0"/>
              <a:t>… many others</a:t>
            </a:r>
          </a:p>
        </p:txBody>
      </p:sp>
    </p:spTree>
    <p:extLst>
      <p:ext uri="{BB962C8B-B14F-4D97-AF65-F5344CB8AC3E}">
        <p14:creationId xmlns:p14="http://schemas.microsoft.com/office/powerpoint/2010/main" val="107951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E1FB8-0314-AD4A-B76C-EC2FA03A1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500" y="819150"/>
            <a:ext cx="5240957" cy="431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Vulnerabilities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4740093"/>
            <a:ext cx="268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Zerodium</a:t>
            </a:r>
            <a:r>
              <a:rPr lang="en-US" dirty="0"/>
              <a:t> payouts</a:t>
            </a:r>
            <a:endParaRPr lang="en-US" sz="16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2B55B2-C254-D94E-8403-5A014760A1C0}"/>
              </a:ext>
            </a:extLst>
          </p:cNvPr>
          <p:cNvSpPr/>
          <p:nvPr/>
        </p:nvSpPr>
        <p:spPr>
          <a:xfrm>
            <a:off x="7907885" y="788286"/>
            <a:ext cx="77724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44C423-3C67-9243-8AAE-5B20D3317378}"/>
              </a:ext>
            </a:extLst>
          </p:cNvPr>
          <p:cNvSpPr/>
          <p:nvPr/>
        </p:nvSpPr>
        <p:spPr>
          <a:xfrm>
            <a:off x="6880460" y="1262899"/>
            <a:ext cx="77724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F29B78-4FEA-164A-BB87-146BBD42AAE3}"/>
              </a:ext>
            </a:extLst>
          </p:cNvPr>
          <p:cNvSpPr/>
          <p:nvPr/>
        </p:nvSpPr>
        <p:spPr>
          <a:xfrm>
            <a:off x="4343400" y="2845720"/>
            <a:ext cx="175260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50670D-6AA2-EB41-9B7C-3A6A92766F7D}"/>
              </a:ext>
            </a:extLst>
          </p:cNvPr>
          <p:cNvSpPr/>
          <p:nvPr/>
        </p:nvSpPr>
        <p:spPr>
          <a:xfrm>
            <a:off x="6371033" y="3350244"/>
            <a:ext cx="77724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EC87A-976D-6C41-9C0F-3F8844A3E12A}"/>
              </a:ext>
            </a:extLst>
          </p:cNvPr>
          <p:cNvSpPr txBox="1"/>
          <p:nvPr/>
        </p:nvSpPr>
        <p:spPr>
          <a:xfrm>
            <a:off x="100372" y="1942183"/>
            <a:ext cx="29179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RCE: remote code execution</a:t>
            </a:r>
          </a:p>
          <a:p>
            <a:pPr>
              <a:spcBef>
                <a:spcPts val="600"/>
              </a:spcBef>
            </a:pPr>
            <a:r>
              <a:rPr lang="en-US" dirty="0"/>
              <a:t>LPE: local privilege escalation</a:t>
            </a:r>
          </a:p>
          <a:p>
            <a:pPr>
              <a:spcBef>
                <a:spcPts val="600"/>
              </a:spcBef>
            </a:pPr>
            <a:r>
              <a:rPr lang="en-US" dirty="0"/>
              <a:t>SBX: sandbox escape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704DFF8-0483-1F4F-8720-F41E60233C6E}"/>
              </a:ext>
            </a:extLst>
          </p:cNvPr>
          <p:cNvSpPr/>
          <p:nvPr/>
        </p:nvSpPr>
        <p:spPr>
          <a:xfrm>
            <a:off x="5268686" y="1698171"/>
            <a:ext cx="1422400" cy="1074058"/>
          </a:xfrm>
          <a:custGeom>
            <a:avLst/>
            <a:gdLst>
              <a:gd name="connsiteX0" fmla="*/ 1422400 w 1422400"/>
              <a:gd name="connsiteY0" fmla="*/ 0 h 1074058"/>
              <a:gd name="connsiteX1" fmla="*/ 435428 w 1422400"/>
              <a:gd name="connsiteY1" fmla="*/ 377372 h 1074058"/>
              <a:gd name="connsiteX2" fmla="*/ 0 w 1422400"/>
              <a:gd name="connsiteY2" fmla="*/ 1074058 h 10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1074058">
                <a:moveTo>
                  <a:pt x="1422400" y="0"/>
                </a:moveTo>
                <a:cubicBezTo>
                  <a:pt x="1047447" y="99181"/>
                  <a:pt x="672495" y="198362"/>
                  <a:pt x="435428" y="377372"/>
                </a:cubicBezTo>
                <a:cubicBezTo>
                  <a:pt x="198361" y="556382"/>
                  <a:pt x="99180" y="815220"/>
                  <a:pt x="0" y="1074058"/>
                </a:cubicBezTo>
              </a:path>
            </a:pathLst>
          </a:custGeom>
          <a:noFill/>
          <a:ln w="57150"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3E87D5-E2C2-1849-B7C3-3730425EE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673590"/>
            <a:ext cx="6057827" cy="4435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Vulnerabilities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4740093"/>
            <a:ext cx="268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Zerodium</a:t>
            </a:r>
            <a:r>
              <a:rPr lang="en-US" dirty="0"/>
              <a:t> payouts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EC87A-976D-6C41-9C0F-3F8844A3E12A}"/>
              </a:ext>
            </a:extLst>
          </p:cNvPr>
          <p:cNvSpPr txBox="1"/>
          <p:nvPr/>
        </p:nvSpPr>
        <p:spPr>
          <a:xfrm>
            <a:off x="100372" y="1942183"/>
            <a:ext cx="29179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RCE: remote code execution</a:t>
            </a:r>
          </a:p>
          <a:p>
            <a:pPr>
              <a:spcBef>
                <a:spcPts val="600"/>
              </a:spcBef>
            </a:pPr>
            <a:r>
              <a:rPr lang="en-US" dirty="0"/>
              <a:t>LPE: local privilege escalation</a:t>
            </a:r>
          </a:p>
          <a:p>
            <a:pPr>
              <a:spcBef>
                <a:spcPts val="600"/>
              </a:spcBef>
            </a:pPr>
            <a:r>
              <a:rPr lang="en-US" dirty="0"/>
              <a:t>SBX: sandbox escape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715ACF-FA22-404E-8182-CC765453B750}"/>
              </a:ext>
            </a:extLst>
          </p:cNvPr>
          <p:cNvSpPr/>
          <p:nvPr/>
        </p:nvSpPr>
        <p:spPr>
          <a:xfrm>
            <a:off x="8176187" y="673590"/>
            <a:ext cx="777240" cy="126859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58FC1E-834C-1440-99A9-FB789B783568}"/>
              </a:ext>
            </a:extLst>
          </p:cNvPr>
          <p:cNvSpPr/>
          <p:nvPr/>
        </p:nvSpPr>
        <p:spPr>
          <a:xfrm>
            <a:off x="7010400" y="4266862"/>
            <a:ext cx="1979122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636D710-EF2C-D943-BAE4-D87CDAF37DEA}"/>
              </a:ext>
            </a:extLst>
          </p:cNvPr>
          <p:cNvSpPr/>
          <p:nvPr/>
        </p:nvSpPr>
        <p:spPr>
          <a:xfrm>
            <a:off x="4038600" y="3028950"/>
            <a:ext cx="312420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11AF87E-F863-D645-B1A8-B0D425F9436F}"/>
              </a:ext>
            </a:extLst>
          </p:cNvPr>
          <p:cNvSpPr/>
          <p:nvPr/>
        </p:nvSpPr>
        <p:spPr>
          <a:xfrm>
            <a:off x="7556125" y="2528730"/>
            <a:ext cx="1431793" cy="66385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85E0661-0D7C-9248-B8A7-83A642442825}"/>
              </a:ext>
            </a:extLst>
          </p:cNvPr>
          <p:cNvSpPr/>
          <p:nvPr/>
        </p:nvSpPr>
        <p:spPr>
          <a:xfrm>
            <a:off x="5813516" y="2724150"/>
            <a:ext cx="1706514" cy="237688"/>
          </a:xfrm>
          <a:custGeom>
            <a:avLst/>
            <a:gdLst>
              <a:gd name="connsiteX0" fmla="*/ 1422400 w 1422400"/>
              <a:gd name="connsiteY0" fmla="*/ 0 h 1074058"/>
              <a:gd name="connsiteX1" fmla="*/ 435428 w 1422400"/>
              <a:gd name="connsiteY1" fmla="*/ 377372 h 1074058"/>
              <a:gd name="connsiteX2" fmla="*/ 0 w 1422400"/>
              <a:gd name="connsiteY2" fmla="*/ 1074058 h 10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1074058">
                <a:moveTo>
                  <a:pt x="1422400" y="0"/>
                </a:moveTo>
                <a:cubicBezTo>
                  <a:pt x="1047447" y="99181"/>
                  <a:pt x="672495" y="198362"/>
                  <a:pt x="435428" y="377372"/>
                </a:cubicBezTo>
                <a:cubicBezTo>
                  <a:pt x="198361" y="556382"/>
                  <a:pt x="99180" y="815220"/>
                  <a:pt x="0" y="1074058"/>
                </a:cubicBezTo>
              </a:path>
            </a:pathLst>
          </a:custGeom>
          <a:noFill/>
          <a:ln w="57150"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0" grpId="0" animBg="1"/>
      <p:bldP spid="1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EEC5-03D1-6545-9B40-068A474A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buy 0days?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96D9D7-3A98-4D47-BEA1-F2149039F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016503"/>
            <a:ext cx="7086600" cy="31104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A378E6-70A2-3B48-92B2-58D61230B029}"/>
              </a:ext>
            </a:extLst>
          </p:cNvPr>
          <p:cNvSpPr txBox="1"/>
          <p:nvPr/>
        </p:nvSpPr>
        <p:spPr>
          <a:xfrm>
            <a:off x="5791200" y="4248150"/>
            <a:ext cx="2471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https://zerodium.com/faq.html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6012A57-82DD-E247-8A5B-53ADF46374C8}"/>
              </a:ext>
            </a:extLst>
          </p:cNvPr>
          <p:cNvCxnSpPr>
            <a:cxnSpLocks/>
          </p:cNvCxnSpPr>
          <p:nvPr/>
        </p:nvCxnSpPr>
        <p:spPr>
          <a:xfrm>
            <a:off x="6019800" y="2227622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5A2373-ACE4-0340-BFFF-083E40205502}"/>
              </a:ext>
            </a:extLst>
          </p:cNvPr>
          <p:cNvCxnSpPr>
            <a:cxnSpLocks/>
          </p:cNvCxnSpPr>
          <p:nvPr/>
        </p:nvCxnSpPr>
        <p:spPr>
          <a:xfrm>
            <a:off x="1219200" y="2495550"/>
            <a:ext cx="266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47708F-7505-8945-A6B4-F26EECF42DA9}"/>
              </a:ext>
            </a:extLst>
          </p:cNvPr>
          <p:cNvCxnSpPr>
            <a:cxnSpLocks/>
          </p:cNvCxnSpPr>
          <p:nvPr/>
        </p:nvCxnSpPr>
        <p:spPr>
          <a:xfrm>
            <a:off x="2895600" y="3817990"/>
            <a:ext cx="17931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204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owned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229600" cy="40957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Pay-per-install (PPI) services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PPI operation:</a:t>
            </a:r>
          </a:p>
          <a:p>
            <a:pPr marL="457200" indent="-457200">
              <a:buAutoNum type="arabicPeriod"/>
            </a:pPr>
            <a:r>
              <a:rPr lang="en-US" dirty="0"/>
              <a:t>Own victim’s machine</a:t>
            </a:r>
          </a:p>
          <a:p>
            <a:pPr marL="457200" indent="-457200">
              <a:buAutoNum type="arabicPeriod"/>
            </a:pPr>
            <a:r>
              <a:rPr lang="en-US" dirty="0"/>
              <a:t>Download and install client’s code</a:t>
            </a:r>
          </a:p>
          <a:p>
            <a:pPr marL="457200" indent="-457200">
              <a:buAutoNum type="arabicPeriod"/>
            </a:pPr>
            <a:r>
              <a:rPr lang="en-US" dirty="0"/>
              <a:t>Charge client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781550"/>
            <a:ext cx="685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Cabalerro</a:t>
            </a:r>
            <a:r>
              <a:rPr lang="en-US" dirty="0"/>
              <a:t> et al.   (</a:t>
            </a:r>
            <a:r>
              <a:rPr lang="en-US" dirty="0" err="1"/>
              <a:t>www.icir.org</a:t>
            </a:r>
            <a:r>
              <a:rPr lang="en-US" dirty="0"/>
              <a:t>/</a:t>
            </a:r>
            <a:r>
              <a:rPr lang="en-US" dirty="0" err="1"/>
              <a:t>vern</a:t>
            </a:r>
            <a:r>
              <a:rPr lang="en-US" dirty="0"/>
              <a:t>/papers/ppi-usesec11.pdf)</a:t>
            </a:r>
          </a:p>
        </p:txBody>
      </p:sp>
      <p:sp>
        <p:nvSpPr>
          <p:cNvPr id="8" name="Oval 7"/>
          <p:cNvSpPr/>
          <p:nvPr/>
        </p:nvSpPr>
        <p:spPr>
          <a:xfrm>
            <a:off x="5181600" y="1123950"/>
            <a:ext cx="10668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spam bot</a:t>
            </a:r>
          </a:p>
        </p:txBody>
      </p:sp>
      <p:sp>
        <p:nvSpPr>
          <p:cNvPr id="10" name="Oval 9"/>
          <p:cNvSpPr/>
          <p:nvPr/>
        </p:nvSpPr>
        <p:spPr>
          <a:xfrm>
            <a:off x="6629400" y="1123950"/>
            <a:ext cx="17526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keylogger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1047750"/>
            <a:ext cx="1012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clients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43600" y="2343150"/>
            <a:ext cx="1676400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90"/>
                </a:solidFill>
              </a:rPr>
              <a:t>PPI service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714750"/>
            <a:ext cx="96427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714750"/>
            <a:ext cx="964270" cy="76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3714750"/>
            <a:ext cx="964270" cy="7620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0" idx="4"/>
          </p:cNvCxnSpPr>
          <p:nvPr/>
        </p:nvCxnSpPr>
        <p:spPr>
          <a:xfrm flipH="1">
            <a:off x="7162800" y="1657350"/>
            <a:ext cx="3429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4"/>
          </p:cNvCxnSpPr>
          <p:nvPr/>
        </p:nvCxnSpPr>
        <p:spPr>
          <a:xfrm>
            <a:off x="5715000" y="165735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867400" y="318135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</p:cNvCxnSpPr>
          <p:nvPr/>
        </p:nvCxnSpPr>
        <p:spPr>
          <a:xfrm>
            <a:off x="6781800" y="3181350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239000" y="318135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00" y="4338340"/>
            <a:ext cx="1124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Victims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038600" y="895350"/>
            <a:ext cx="4648200" cy="990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6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owned machines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781550"/>
            <a:ext cx="685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Cabalerro</a:t>
            </a:r>
            <a:r>
              <a:rPr lang="en-US" dirty="0"/>
              <a:t> et al.   (</a:t>
            </a:r>
            <a:r>
              <a:rPr lang="en-US" dirty="0" err="1"/>
              <a:t>www.icir.org</a:t>
            </a:r>
            <a:r>
              <a:rPr lang="en-US" dirty="0"/>
              <a:t>/</a:t>
            </a:r>
            <a:r>
              <a:rPr lang="en-US" dirty="0" err="1"/>
              <a:t>vern</a:t>
            </a:r>
            <a:r>
              <a:rPr lang="en-US" dirty="0"/>
              <a:t>/papers/ppi-usesec11.pdf)</a:t>
            </a:r>
          </a:p>
        </p:txBody>
      </p:sp>
      <p:sp>
        <p:nvSpPr>
          <p:cNvPr id="8" name="Oval 7"/>
          <p:cNvSpPr/>
          <p:nvPr/>
        </p:nvSpPr>
        <p:spPr>
          <a:xfrm>
            <a:off x="5181600" y="1123950"/>
            <a:ext cx="10668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spam bot</a:t>
            </a:r>
          </a:p>
        </p:txBody>
      </p:sp>
      <p:sp>
        <p:nvSpPr>
          <p:cNvPr id="10" name="Oval 9"/>
          <p:cNvSpPr/>
          <p:nvPr/>
        </p:nvSpPr>
        <p:spPr>
          <a:xfrm>
            <a:off x="6629400" y="1123950"/>
            <a:ext cx="17526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keylogger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1047750"/>
            <a:ext cx="1014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clients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43600" y="2343150"/>
            <a:ext cx="1676400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90"/>
                </a:solidFill>
              </a:rPr>
              <a:t>PPI service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714750"/>
            <a:ext cx="96427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714750"/>
            <a:ext cx="964270" cy="76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3714750"/>
            <a:ext cx="964270" cy="7620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0" idx="4"/>
          </p:cNvCxnSpPr>
          <p:nvPr/>
        </p:nvCxnSpPr>
        <p:spPr>
          <a:xfrm flipH="1">
            <a:off x="7162800" y="1657350"/>
            <a:ext cx="3429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4"/>
          </p:cNvCxnSpPr>
          <p:nvPr/>
        </p:nvCxnSpPr>
        <p:spPr>
          <a:xfrm>
            <a:off x="5715000" y="165735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867400" y="318135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</p:cNvCxnSpPr>
          <p:nvPr/>
        </p:nvCxnSpPr>
        <p:spPr>
          <a:xfrm>
            <a:off x="6781800" y="3181350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239000" y="318135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00" y="4333875"/>
            <a:ext cx="1124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Victims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038600" y="895350"/>
            <a:ext cx="4648200" cy="990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2190750"/>
            <a:ext cx="55245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Cost:    </a:t>
            </a:r>
            <a:r>
              <a:rPr lang="en-US" sz="2400" b="1" dirty="0"/>
              <a:t>US     -  100-180$ / 1000 machines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dirty="0"/>
              <a:t>	</a:t>
            </a:r>
            <a:r>
              <a:rPr lang="en-US" sz="2400" b="1" dirty="0"/>
              <a:t>Asia  -   7-8$ / 1000 machines</a:t>
            </a:r>
          </a:p>
        </p:txBody>
      </p:sp>
    </p:spTree>
    <p:extLst>
      <p:ext uri="{BB962C8B-B14F-4D97-AF65-F5344CB8AC3E}">
        <p14:creationId xmlns:p14="http://schemas.microsoft.com/office/powerpoint/2010/main" val="62412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3350"/>
            <a:ext cx="7772400" cy="1102519"/>
          </a:xfrm>
        </p:spPr>
        <p:txBody>
          <a:bodyPr/>
          <a:lstStyle/>
          <a:p>
            <a:r>
              <a:rPr lang="en-US" dirty="0"/>
              <a:t>Ken Thompson’s clever Trojan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0648" y="1876724"/>
            <a:ext cx="6400800" cy="44737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(CACM Aug. 1984)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07DB4-EEAE-2441-A92C-7761D2A9BD88}"/>
              </a:ext>
            </a:extLst>
          </p:cNvPr>
          <p:cNvSpPr txBox="1"/>
          <p:nvPr/>
        </p:nvSpPr>
        <p:spPr>
          <a:xfrm>
            <a:off x="3069473" y="1221581"/>
            <a:ext cx="2843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Turing award lecture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CC3D8-9FF6-CD43-A08D-1298C4848E83}"/>
              </a:ext>
            </a:extLst>
          </p:cNvPr>
          <p:cNvSpPr txBox="1"/>
          <p:nvPr/>
        </p:nvSpPr>
        <p:spPr>
          <a:xfrm>
            <a:off x="1744766" y="3409950"/>
            <a:ext cx="58894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What code can we trust?</a:t>
            </a:r>
          </a:p>
        </p:txBody>
      </p:sp>
    </p:spTree>
    <p:extLst>
      <p:ext uri="{BB962C8B-B14F-4D97-AF65-F5344CB8AC3E}">
        <p14:creationId xmlns:p14="http://schemas.microsoft.com/office/powerpoint/2010/main" val="156228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computer security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095750"/>
          </a:xfrm>
        </p:spPr>
        <p:txBody>
          <a:bodyPr/>
          <a:lstStyle/>
          <a:p>
            <a:pPr>
              <a:spcBef>
                <a:spcPts val="1776"/>
              </a:spcBef>
            </a:pPr>
            <a:r>
              <a:rPr lang="en-US" b="1" dirty="0"/>
              <a:t>Lots of buggy software</a:t>
            </a:r>
          </a:p>
          <a:p>
            <a:pPr>
              <a:spcBef>
                <a:spcPts val="1776"/>
              </a:spcBef>
            </a:pPr>
            <a:r>
              <a:rPr lang="en-US" b="1" dirty="0"/>
              <a:t>Social engineering is very effective</a:t>
            </a:r>
            <a:endParaRPr lang="en-US" dirty="0"/>
          </a:p>
          <a:p>
            <a:pPr>
              <a:spcBef>
                <a:spcPts val="2376"/>
              </a:spcBef>
            </a:pPr>
            <a:r>
              <a:rPr lang="en-US" b="1" dirty="0"/>
              <a:t>Money can be made from finding and exploiting </a:t>
            </a:r>
            <a:r>
              <a:rPr lang="en-US" b="1" dirty="0" err="1"/>
              <a:t>vulns</a:t>
            </a:r>
            <a:r>
              <a:rPr lang="en-US" dirty="0"/>
              <a:t>.</a:t>
            </a:r>
          </a:p>
          <a:p>
            <a:pPr marL="914400" lvl="1" indent="-457200">
              <a:spcBef>
                <a:spcPts val="2376"/>
              </a:spcBef>
              <a:buFont typeface="+mj-lt"/>
              <a:buAutoNum type="arabicPeriod"/>
            </a:pPr>
            <a:r>
              <a:rPr lang="en-US" dirty="0"/>
              <a:t>Marketplace for exploits</a:t>
            </a:r>
          </a:p>
          <a:p>
            <a:pPr marL="914400" lvl="1" indent="-457200">
              <a:spcBef>
                <a:spcPts val="2376"/>
              </a:spcBef>
              <a:buFont typeface="+mj-lt"/>
              <a:buAutoNum type="arabicPeriod"/>
            </a:pPr>
            <a:r>
              <a:rPr lang="en-US" dirty="0"/>
              <a:t>Marketplace for owned machines (PPI)</a:t>
            </a:r>
          </a:p>
          <a:p>
            <a:pPr marL="914400" lvl="1" indent="-457200">
              <a:spcBef>
                <a:spcPts val="2376"/>
              </a:spcBef>
              <a:buFont typeface="+mj-lt"/>
              <a:buAutoNum type="arabicPeriod"/>
            </a:pPr>
            <a:r>
              <a:rPr lang="en-US" dirty="0"/>
              <a:t>Many methods to profit from owned machines</a:t>
            </a:r>
          </a:p>
          <a:p>
            <a:pPr lvl="1"/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2876550"/>
            <a:ext cx="8763000" cy="2245757"/>
            <a:chOff x="228600" y="2876550"/>
            <a:chExt cx="8763000" cy="2245757"/>
          </a:xfrm>
        </p:grpSpPr>
        <p:sp>
          <p:nvSpPr>
            <p:cNvPr id="7" name="Rounded Rectangle 6"/>
            <p:cNvSpPr/>
            <p:nvPr/>
          </p:nvSpPr>
          <p:spPr>
            <a:xfrm>
              <a:off x="228600" y="2876550"/>
              <a:ext cx="8763000" cy="1905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14520" y="4752975"/>
              <a:ext cx="3391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current state of computer 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60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9D1A-D267-7349-A5D8-BE721624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code can we trust?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71104-D745-4848-94F5-54370B4F3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5344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Can we trust the “login” program in a Linux distribution?  </a:t>
            </a:r>
            <a:r>
              <a:rPr lang="en-US" sz="1800" dirty="0"/>
              <a:t>(e.g. Ubuntu)</a:t>
            </a:r>
          </a:p>
          <a:p>
            <a:pPr>
              <a:spcBef>
                <a:spcPts val="1776"/>
              </a:spcBef>
            </a:pPr>
            <a:r>
              <a:rPr lang="en-US" dirty="0"/>
              <a:t>No!   the login program may have a backdoor </a:t>
            </a:r>
          </a:p>
          <a:p>
            <a:pPr marL="914400" lvl="2" indent="0">
              <a:spcBef>
                <a:spcPts val="576"/>
              </a:spcBef>
              <a:buNone/>
            </a:pPr>
            <a:r>
              <a:rPr lang="en-US" dirty="0"/>
              <a:t>	⇾  records my password as I type it</a:t>
            </a:r>
          </a:p>
          <a:p>
            <a:pPr>
              <a:spcBef>
                <a:spcPts val="1776"/>
              </a:spcBef>
            </a:pPr>
            <a:r>
              <a:rPr lang="en-US" b="1" dirty="0"/>
              <a:t>Solution:   recompile  login  program from source code</a:t>
            </a:r>
          </a:p>
          <a:p>
            <a:pPr marL="0" indent="0">
              <a:spcBef>
                <a:spcPts val="1776"/>
              </a:spcBef>
              <a:buNone/>
            </a:pPr>
            <a:endParaRPr lang="en-US" dirty="0"/>
          </a:p>
          <a:p>
            <a:pPr marL="9525" indent="0">
              <a:buNone/>
            </a:pPr>
            <a:r>
              <a:rPr lang="en-US" dirty="0"/>
              <a:t>Can we trust the login source code?</a:t>
            </a:r>
          </a:p>
          <a:p>
            <a:pPr marL="352425">
              <a:spcBef>
                <a:spcPts val="1176"/>
              </a:spcBef>
            </a:pPr>
            <a:r>
              <a:rPr lang="en-US" dirty="0"/>
              <a:t>No!    but we can inspect the code, then recompile</a:t>
            </a:r>
          </a:p>
        </p:txBody>
      </p:sp>
    </p:spTree>
    <p:extLst>
      <p:ext uri="{BB962C8B-B14F-4D97-AF65-F5344CB8AC3E}">
        <p14:creationId xmlns:p14="http://schemas.microsoft.com/office/powerpoint/2010/main" val="374244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FFEE7-500C-1146-AE02-3A8F1C65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trust the compiler?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E2CF0-66F1-F24B-BB19-DEC6C099D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No!     Example malicious compiler code: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AFE83-1196-F545-8BCF-1C220CE58991}"/>
              </a:ext>
            </a:extLst>
          </p:cNvPr>
          <p:cNvSpPr txBox="1"/>
          <p:nvPr/>
        </p:nvSpPr>
        <p:spPr>
          <a:xfrm>
            <a:off x="1371600" y="1962150"/>
            <a:ext cx="6186309" cy="26314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onaco" pitchFamily="2" charset="77"/>
              </a:rPr>
              <a:t>compile(s) {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Monaco" pitchFamily="2" charset="77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Monaco" pitchFamily="2" charset="77"/>
              </a:rPr>
              <a:t>if (match(s, “login-program”)) {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FF0000"/>
                </a:solidFill>
                <a:latin typeface="Monaco" pitchFamily="2" charset="77"/>
              </a:rPr>
              <a:t>		compile(“login-backdoor”);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FF0000"/>
                </a:solidFill>
                <a:latin typeface="Monaco" pitchFamily="2" charset="77"/>
              </a:rPr>
              <a:t>		return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FF0000"/>
                </a:solidFill>
                <a:latin typeface="Monaco" pitchFamily="2" charset="77"/>
              </a:rPr>
              <a:t>	}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Monaco" pitchFamily="2" charset="77"/>
              </a:rPr>
              <a:t>	/*  regular compilation */</a:t>
            </a:r>
          </a:p>
          <a:p>
            <a:r>
              <a:rPr lang="en-US" sz="2000" dirty="0">
                <a:latin typeface="Monaco" pitchFamily="2" charset="7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08793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BB2FC-4065-0A44-B358-ABD290E6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E8BCA-276C-1049-A171-D72D01D2D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124200"/>
          </a:xfrm>
        </p:spPr>
        <p:txBody>
          <a:bodyPr/>
          <a:lstStyle/>
          <a:p>
            <a:pPr marL="0" indent="0">
              <a:buNone/>
              <a:tabLst>
                <a:tab pos="1366838" algn="l"/>
              </a:tabLst>
            </a:pPr>
            <a:r>
              <a:rPr lang="en-US" b="1" dirty="0"/>
              <a:t>Solution</a:t>
            </a:r>
            <a:r>
              <a:rPr lang="en-US" dirty="0"/>
              <a:t>:   	inspect compiler source code, </a:t>
            </a:r>
            <a:br>
              <a:rPr lang="en-US" dirty="0"/>
            </a:br>
            <a:r>
              <a:rPr lang="en-US" dirty="0"/>
              <a:t>	then recompile the compiler</a:t>
            </a:r>
          </a:p>
          <a:p>
            <a:pPr marL="0" indent="0">
              <a:buNone/>
              <a:tabLst>
                <a:tab pos="1366838" algn="l"/>
              </a:tabLst>
            </a:pPr>
            <a:endParaRPr lang="en-US" dirty="0"/>
          </a:p>
          <a:p>
            <a:pPr marL="0" indent="0">
              <a:buNone/>
              <a:tabLst>
                <a:tab pos="1366838" algn="l"/>
              </a:tabLst>
            </a:pPr>
            <a:r>
              <a:rPr lang="en-US" b="1" dirty="0"/>
              <a:t>Problem:  C compiler is itself written in C,   compiles itself</a:t>
            </a:r>
          </a:p>
          <a:p>
            <a:pPr marL="0" indent="0">
              <a:buNone/>
              <a:tabLst>
                <a:tab pos="1366838" algn="l"/>
              </a:tabLst>
            </a:pPr>
            <a:endParaRPr lang="en-US" dirty="0"/>
          </a:p>
          <a:p>
            <a:pPr marL="0" indent="0">
              <a:buNone/>
              <a:tabLst>
                <a:tab pos="1366838" algn="l"/>
              </a:tabLst>
            </a:pPr>
            <a:endParaRPr lang="en-US" dirty="0"/>
          </a:p>
          <a:p>
            <a:pPr marL="0" indent="0">
              <a:buNone/>
              <a:tabLst>
                <a:tab pos="1366838" algn="l"/>
              </a:tabLst>
            </a:pPr>
            <a:r>
              <a:rPr lang="en-US" dirty="0"/>
              <a:t>What if compiler binary has a backdoor?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EB47E6-672C-D748-946E-358C9EAF1309}"/>
              </a:ext>
            </a:extLst>
          </p:cNvPr>
          <p:cNvSpPr/>
          <p:nvPr/>
        </p:nvSpPr>
        <p:spPr>
          <a:xfrm>
            <a:off x="228600" y="2038350"/>
            <a:ext cx="8229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0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51FE1-F209-5646-BB25-5A017277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Thompson’s clever backdoor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2AE2B-B419-814C-AE74-C13B6899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79375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Attack step 1</a:t>
            </a:r>
            <a:r>
              <a:rPr lang="en-US" dirty="0"/>
              <a:t>:   change compiler source code: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41EF4-28A8-9448-9C77-C623FA2CFE7F}"/>
              </a:ext>
            </a:extLst>
          </p:cNvPr>
          <p:cNvSpPr txBox="1"/>
          <p:nvPr/>
        </p:nvSpPr>
        <p:spPr>
          <a:xfrm>
            <a:off x="1600200" y="1504950"/>
            <a:ext cx="5610831" cy="36163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onaco" pitchFamily="2" charset="77"/>
              </a:rPr>
              <a:t>compile(s) {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Monaco" pitchFamily="2" charset="77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if (match(s, “login-program”)) {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	compile(“login-backdoor”);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	return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}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if (match(s, “compiler-program”)) {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	compile(“compiler-backdoor”);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	return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}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Monaco" pitchFamily="2" charset="77"/>
              </a:rPr>
              <a:t>	/*  regular compilation */</a:t>
            </a:r>
          </a:p>
          <a:p>
            <a:r>
              <a:rPr lang="en-US" sz="1600" dirty="0">
                <a:latin typeface="Monaco" pitchFamily="2" charset="77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380BBB-1FA0-9F46-A953-DE36409CEB26}"/>
              </a:ext>
            </a:extLst>
          </p:cNvPr>
          <p:cNvSpPr/>
          <p:nvPr/>
        </p:nvSpPr>
        <p:spPr>
          <a:xfrm>
            <a:off x="2438400" y="1820232"/>
            <a:ext cx="4772631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2627CB-C82D-3D49-95C4-72BD054CCFF0}"/>
              </a:ext>
            </a:extLst>
          </p:cNvPr>
          <p:cNvGrpSpPr/>
          <p:nvPr/>
        </p:nvGrpSpPr>
        <p:grpSpPr>
          <a:xfrm>
            <a:off x="7391400" y="1820232"/>
            <a:ext cx="952142" cy="2590800"/>
            <a:chOff x="7391400" y="1657350"/>
            <a:chExt cx="952142" cy="2590800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581D2BC4-7DF2-3243-BAF3-B693FBD7F9E8}"/>
                </a:ext>
              </a:extLst>
            </p:cNvPr>
            <p:cNvSpPr/>
            <p:nvPr/>
          </p:nvSpPr>
          <p:spPr>
            <a:xfrm>
              <a:off x="7391400" y="1657350"/>
              <a:ext cx="304800" cy="25908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E868B5-07E6-AB48-AF91-9DD04DE6F9D7}"/>
                </a:ext>
              </a:extLst>
            </p:cNvPr>
            <p:cNvSpPr txBox="1"/>
            <p:nvPr/>
          </p:nvSpPr>
          <p:spPr>
            <a:xfrm>
              <a:off x="7754919" y="2691140"/>
              <a:ext cx="5886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(*)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51FE1-F209-5646-BB25-5A017277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Thompson’s clever backdoor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2AE2B-B419-814C-AE74-C13B6899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17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Attack step 2</a:t>
            </a:r>
            <a:r>
              <a:rPr lang="en-US" dirty="0"/>
              <a:t>:</a:t>
            </a:r>
          </a:p>
          <a:p>
            <a:pPr>
              <a:spcBef>
                <a:spcPts val="1176"/>
              </a:spcBef>
            </a:pPr>
            <a:r>
              <a:rPr lang="en-US" dirty="0"/>
              <a:t>Compile modified compiler   ⇒   compiler binary</a:t>
            </a:r>
          </a:p>
          <a:p>
            <a:pPr>
              <a:spcBef>
                <a:spcPts val="1176"/>
              </a:spcBef>
            </a:pPr>
            <a:r>
              <a:rPr lang="en-US" dirty="0"/>
              <a:t>Restore compiler source to original state</a:t>
            </a:r>
          </a:p>
          <a:p>
            <a:pPr>
              <a:spcBef>
                <a:spcPts val="1176"/>
              </a:spcBef>
            </a:pPr>
            <a:endParaRPr lang="en-US" dirty="0"/>
          </a:p>
          <a:p>
            <a:pPr marL="0" indent="0">
              <a:spcBef>
                <a:spcPts val="1176"/>
              </a:spcBef>
              <a:buNone/>
            </a:pPr>
            <a:r>
              <a:rPr lang="en-US" dirty="0"/>
              <a:t>Now:  inspecting compiler source reveals nothing unusual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dirty="0"/>
              <a:t>	… but compiling compiler gives a corrupt compiler binary</a:t>
            </a:r>
          </a:p>
          <a:p>
            <a:pPr marL="0" indent="0">
              <a:spcBef>
                <a:spcPts val="1176"/>
              </a:spcBef>
              <a:buNone/>
            </a:pPr>
            <a:endParaRPr lang="en-US" dirty="0"/>
          </a:p>
          <a:p>
            <a:pPr marL="0" indent="0">
              <a:spcBef>
                <a:spcPts val="1176"/>
              </a:spcBef>
              <a:buNone/>
            </a:pPr>
            <a:r>
              <a:rPr lang="en-US" dirty="0"/>
              <a:t>Complication:   compiler-backdoor needs to include all of (*)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3CD7C1-2522-E946-AEEA-ED0210F2EE26}"/>
              </a:ext>
            </a:extLst>
          </p:cNvPr>
          <p:cNvSpPr/>
          <p:nvPr/>
        </p:nvSpPr>
        <p:spPr>
          <a:xfrm>
            <a:off x="304800" y="838200"/>
            <a:ext cx="8382000" cy="1581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0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C8D9-17C0-F545-9111-0D35EBB3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trust?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312A4-5F54-324C-9765-942DD5E9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order a laptop by mail.   When it arrives, what can I trust on it?</a:t>
            </a:r>
          </a:p>
          <a:p>
            <a:pPr>
              <a:spcBef>
                <a:spcPts val="1776"/>
              </a:spcBef>
            </a:pPr>
            <a:r>
              <a:rPr lang="en-US" dirty="0"/>
              <a:t>Applications and/or operating system may be backdoored</a:t>
            </a:r>
            <a:br>
              <a:rPr lang="en-US" dirty="0"/>
            </a:br>
            <a:r>
              <a:rPr lang="en-US" dirty="0"/>
              <a:t>	⇒   solution:  reinstall  OS  and applications</a:t>
            </a:r>
          </a:p>
          <a:p>
            <a:pPr>
              <a:spcBef>
                <a:spcPts val="1776"/>
              </a:spcBef>
            </a:pPr>
            <a:r>
              <a:rPr lang="en-US" dirty="0"/>
              <a:t>How to reinstall?     Can’t trust OS to reinstall the OS.</a:t>
            </a:r>
            <a:br>
              <a:rPr lang="en-US" dirty="0"/>
            </a:br>
            <a:r>
              <a:rPr lang="en-US" dirty="0"/>
              <a:t>	⇒   Boot </a:t>
            </a:r>
            <a:r>
              <a:rPr lang="en-US" i="1" dirty="0"/>
              <a:t>Tails</a:t>
            </a:r>
            <a:r>
              <a:rPr lang="en-US" dirty="0"/>
              <a:t> from a USB drive  </a:t>
            </a:r>
            <a:r>
              <a:rPr lang="en-US" sz="2000" dirty="0"/>
              <a:t>(Debian)</a:t>
            </a:r>
          </a:p>
          <a:p>
            <a:pPr>
              <a:spcBef>
                <a:spcPts val="1776"/>
              </a:spcBef>
            </a:pPr>
            <a:r>
              <a:rPr lang="en-US" dirty="0"/>
              <a:t>Need to trust pre-boot BIOS,UEFI code.   Can we trust it?</a:t>
            </a:r>
            <a:br>
              <a:rPr lang="en-US" dirty="0"/>
            </a:br>
            <a:r>
              <a:rPr lang="en-US" dirty="0"/>
              <a:t>	⇒   No!    (e.g. </a:t>
            </a:r>
            <a:r>
              <a:rPr lang="en-US" dirty="0" err="1"/>
              <a:t>ShadowHammer</a:t>
            </a:r>
            <a:r>
              <a:rPr lang="en-US" dirty="0"/>
              <a:t> operation in 2018)</a:t>
            </a:r>
          </a:p>
          <a:p>
            <a:pPr>
              <a:spcBef>
                <a:spcPts val="1776"/>
              </a:spcBef>
            </a:pPr>
            <a:r>
              <a:rPr lang="en-US" dirty="0"/>
              <a:t>Can we trust the motherboard?     Software updates?  </a:t>
            </a:r>
          </a:p>
        </p:txBody>
      </p:sp>
    </p:spTree>
    <p:extLst>
      <p:ext uri="{BB962C8B-B14F-4D97-AF65-F5344CB8AC3E}">
        <p14:creationId xmlns:p14="http://schemas.microsoft.com/office/powerpoint/2010/main" val="358224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56371-CF6F-A24E-BDF0-649A242B3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can we trust?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D7F32-FBF1-BF4F-8536-360549D9D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4582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Sadly, nothing … anything can be compromised</a:t>
            </a:r>
          </a:p>
          <a:p>
            <a:r>
              <a:rPr lang="en-US" dirty="0"/>
              <a:t>but then we can’t make progress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/>
              <a:t>Trusted </a:t>
            </a:r>
            <a:r>
              <a:rPr lang="en-US" b="1" dirty="0"/>
              <a:t>Computing Base  </a:t>
            </a:r>
            <a:r>
              <a:rPr lang="en-US" dirty="0"/>
              <a:t>(TCB) </a:t>
            </a:r>
          </a:p>
          <a:p>
            <a:r>
              <a:rPr lang="en-US" dirty="0"/>
              <a:t>Assume some minimal part of the system is not compromised</a:t>
            </a:r>
          </a:p>
          <a:p>
            <a:r>
              <a:rPr lang="en-US" dirty="0"/>
              <a:t>Then build a secure environment on top of that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will see how during the course.</a:t>
            </a:r>
          </a:p>
        </p:txBody>
      </p:sp>
    </p:spTree>
    <p:extLst>
      <p:ext uri="{BB962C8B-B14F-4D97-AF65-F5344CB8AC3E}">
        <p14:creationId xmlns:p14="http://schemas.microsoft.com/office/powerpoint/2010/main" val="3427535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C15D21-88D0-F042-B06A-02268DA6EB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EC7B4D-3FF6-7C4D-92F1-86CACFE3C0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26AD5-030A-0149-A216-2F27D7C81D3C}"/>
              </a:ext>
            </a:extLst>
          </p:cNvPr>
          <p:cNvSpPr txBox="1"/>
          <p:nvPr/>
        </p:nvSpPr>
        <p:spPr>
          <a:xfrm>
            <a:off x="1828800" y="285750"/>
            <a:ext cx="5717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Next time:   control hijacking vulnerabilities  </a:t>
            </a:r>
          </a:p>
        </p:txBody>
      </p:sp>
    </p:spTree>
    <p:extLst>
      <p:ext uri="{BB962C8B-B14F-4D97-AF65-F5344CB8AC3E}">
        <p14:creationId xmlns:p14="http://schemas.microsoft.com/office/powerpoint/2010/main" val="327075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3338" y="4857750"/>
            <a:ext cx="6024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 https://</a:t>
            </a:r>
            <a:r>
              <a:rPr lang="en-US" sz="1600" dirty="0" err="1"/>
              <a:t>www.cvedetails.com</a:t>
            </a:r>
            <a:r>
              <a:rPr lang="en-US" sz="1600" dirty="0"/>
              <a:t>/top-50-products.php?year=2019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D2C2CD-E24F-0949-BEB6-C29AC1C465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09"/>
          <a:stretch/>
        </p:blipFill>
        <p:spPr>
          <a:xfrm>
            <a:off x="422847" y="666750"/>
            <a:ext cx="8568753" cy="403474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621D797-7F06-364F-B23F-8A652587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9050"/>
            <a:ext cx="8991600" cy="609600"/>
          </a:xfrm>
        </p:spPr>
        <p:txBody>
          <a:bodyPr>
            <a:noAutofit/>
          </a:bodyPr>
          <a:lstStyle/>
          <a:p>
            <a:r>
              <a:rPr lang="en-US" sz="2400" dirty="0"/>
              <a:t>Top 10 products by total number of “distinct” vulnerabilities in 2019</a:t>
            </a:r>
          </a:p>
        </p:txBody>
      </p:sp>
    </p:spTree>
    <p:extLst>
      <p:ext uri="{BB962C8B-B14F-4D97-AF65-F5344CB8AC3E}">
        <p14:creationId xmlns:p14="http://schemas.microsoft.com/office/powerpoint/2010/main" val="141583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714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Vulnerable applications being exploited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804946"/>
            <a:ext cx="3553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Kaspersky Security Bulletin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FCBA5-2885-8E4B-B6D2-919507677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199" y="614004"/>
            <a:ext cx="4495801" cy="3982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C3615A-5C0B-7043-AFFE-24B6C31165D1}"/>
              </a:ext>
            </a:extLst>
          </p:cNvPr>
          <p:cNvSpPr txBox="1"/>
          <p:nvPr/>
        </p:nvSpPr>
        <p:spPr>
          <a:xfrm>
            <a:off x="4056173" y="3028950"/>
            <a:ext cx="95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Browser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1C654-9D3A-904A-B9A7-CE6975330F66}"/>
              </a:ext>
            </a:extLst>
          </p:cNvPr>
          <p:cNvSpPr txBox="1"/>
          <p:nvPr/>
        </p:nvSpPr>
        <p:spPr>
          <a:xfrm>
            <a:off x="5011627" y="1962150"/>
            <a:ext cx="93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Android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6CE2A-328B-6E43-A708-548C4D036EB4}"/>
              </a:ext>
            </a:extLst>
          </p:cNvPr>
          <p:cNvSpPr txBox="1"/>
          <p:nvPr/>
        </p:nvSpPr>
        <p:spPr>
          <a:xfrm>
            <a:off x="3639942" y="1460897"/>
            <a:ext cx="74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D32AE-F719-B948-B0CB-602A2F41AE8E}"/>
              </a:ext>
            </a:extLst>
          </p:cNvPr>
          <p:cNvSpPr txBox="1"/>
          <p:nvPr/>
        </p:nvSpPr>
        <p:spPr>
          <a:xfrm>
            <a:off x="3352800" y="2060257"/>
            <a:ext cx="57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Java</a:t>
            </a:r>
          </a:p>
        </p:txBody>
      </p:sp>
    </p:spTree>
    <p:extLst>
      <p:ext uri="{BB962C8B-B14F-4D97-AF65-F5344CB8AC3E}">
        <p14:creationId xmlns:p14="http://schemas.microsoft.com/office/powerpoint/2010/main" val="330390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89F94-6B8B-BE4B-984C-A092D318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Why so many security bugs?   </a:t>
            </a:r>
            <a:r>
              <a:rPr lang="en-US" sz="2800" dirty="0"/>
              <a:t>Case study: Zoom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6B29B-21FD-F143-AEF6-73D7D6DB7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16785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Users have an expectation of privacy.    But:</a:t>
            </a:r>
          </a:p>
          <a:p>
            <a:pPr marL="0" indent="0">
              <a:buNone/>
            </a:pPr>
            <a:r>
              <a:rPr lang="en-US" dirty="0"/>
              <a:t>(1)  Problems with crypto   </a:t>
            </a:r>
            <a:r>
              <a:rPr lang="en-US" sz="2000" dirty="0"/>
              <a:t>(Marczak and Scott-Railton, April 2020)</a:t>
            </a:r>
          </a:p>
          <a:p>
            <a:pPr marL="457200" indent="-457200">
              <a:buFont typeface="Arial" pitchFamily="34" charset="0"/>
              <a:buAutoNum type="arabicParenBoth" startAt="2"/>
            </a:pPr>
            <a:r>
              <a:rPr lang="en-US" dirty="0"/>
              <a:t>How </a:t>
            </a:r>
            <a:r>
              <a:rPr lang="en-US" b="1" dirty="0"/>
              <a:t>not</a:t>
            </a:r>
            <a:r>
              <a:rPr lang="en-US" dirty="0"/>
              <a:t> to save a user click  </a:t>
            </a:r>
            <a:r>
              <a:rPr lang="en-US" sz="2000" dirty="0"/>
              <a:t>(J. </a:t>
            </a:r>
            <a:r>
              <a:rPr lang="en-US" sz="2000" dirty="0" err="1"/>
              <a:t>Leitschuh</a:t>
            </a:r>
            <a:r>
              <a:rPr lang="en-US" sz="2000" dirty="0"/>
              <a:t>, July 2019)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CC7FF2D-645B-504F-B862-4FD8F8E5275D}"/>
              </a:ext>
            </a:extLst>
          </p:cNvPr>
          <p:cNvGrpSpPr/>
          <p:nvPr/>
        </p:nvGrpSpPr>
        <p:grpSpPr>
          <a:xfrm>
            <a:off x="1752600" y="2647950"/>
            <a:ext cx="4114800" cy="2290465"/>
            <a:chOff x="1752600" y="2647950"/>
            <a:chExt cx="4114800" cy="22904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96A881-9AA3-DE4F-8A98-C93E3DF60D45}"/>
                </a:ext>
              </a:extLst>
            </p:cNvPr>
            <p:cNvSpPr/>
            <p:nvPr/>
          </p:nvSpPr>
          <p:spPr>
            <a:xfrm>
              <a:off x="1752600" y="2647950"/>
              <a:ext cx="411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D792EE-E71E-F34B-95D8-471D7D952BBE}"/>
                </a:ext>
              </a:extLst>
            </p:cNvPr>
            <p:cNvSpPr txBox="1"/>
            <p:nvPr/>
          </p:nvSpPr>
          <p:spPr>
            <a:xfrm>
              <a:off x="2405384" y="4476750"/>
              <a:ext cx="28092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user’s MacOS system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6E12C3-6959-D14F-BECB-2540F365269E}"/>
                </a:ext>
              </a:extLst>
            </p:cNvPr>
            <p:cNvSpPr/>
            <p:nvPr/>
          </p:nvSpPr>
          <p:spPr>
            <a:xfrm>
              <a:off x="2209800" y="3095625"/>
              <a:ext cx="1219200" cy="923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Browser</a:t>
              </a: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BBEBF5-03D6-7940-8513-6C1A4FED78AD}"/>
                </a:ext>
              </a:extLst>
            </p:cNvPr>
            <p:cNvSpPr/>
            <p:nvPr/>
          </p:nvSpPr>
          <p:spPr>
            <a:xfrm>
              <a:off x="4248150" y="3105150"/>
              <a:ext cx="1219200" cy="923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Zoom app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93CFF9-EEED-FF46-B3FA-46D4F35B8E34}"/>
              </a:ext>
            </a:extLst>
          </p:cNvPr>
          <p:cNvGrpSpPr/>
          <p:nvPr/>
        </p:nvGrpSpPr>
        <p:grpSpPr>
          <a:xfrm>
            <a:off x="3455759" y="3562350"/>
            <a:ext cx="811441" cy="369332"/>
            <a:chOff x="3455759" y="3562350"/>
            <a:chExt cx="811441" cy="36933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57BAA0D-EC2F-E04A-823A-3131AFA695E2}"/>
                </a:ext>
              </a:extLst>
            </p:cNvPr>
            <p:cNvCxnSpPr/>
            <p:nvPr/>
          </p:nvCxnSpPr>
          <p:spPr>
            <a:xfrm>
              <a:off x="3485134" y="3562350"/>
              <a:ext cx="763016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61FD57-7F62-E34C-8AF6-A8685D5D669E}"/>
                </a:ext>
              </a:extLst>
            </p:cNvPr>
            <p:cNvSpPr txBox="1"/>
            <p:nvPr/>
          </p:nvSpPr>
          <p:spPr>
            <a:xfrm>
              <a:off x="3455759" y="356235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launch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54F679-393F-D44C-940F-EDE7237E801A}"/>
              </a:ext>
            </a:extLst>
          </p:cNvPr>
          <p:cNvGrpSpPr/>
          <p:nvPr/>
        </p:nvGrpSpPr>
        <p:grpSpPr>
          <a:xfrm>
            <a:off x="0" y="3118769"/>
            <a:ext cx="1158715" cy="1193913"/>
            <a:chOff x="0" y="3118769"/>
            <a:chExt cx="1158715" cy="11939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B8CBD0B-A222-3E4C-A90D-49B9F05F0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626" y="3118769"/>
              <a:ext cx="633668" cy="84931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AAB1AF-7B87-7C45-9C6F-4D9A2A68D09B}"/>
                </a:ext>
              </a:extLst>
            </p:cNvPr>
            <p:cNvSpPr txBox="1"/>
            <p:nvPr/>
          </p:nvSpPr>
          <p:spPr>
            <a:xfrm>
              <a:off x="0" y="3943350"/>
              <a:ext cx="1158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zoom.com</a:t>
              </a:r>
              <a:endParaRPr lang="en-US" dirty="0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74A564-A40A-6449-8E54-567AB26EBD56}"/>
              </a:ext>
            </a:extLst>
          </p:cNvPr>
          <p:cNvCxnSpPr/>
          <p:nvPr/>
        </p:nvCxnSpPr>
        <p:spPr>
          <a:xfrm flipH="1">
            <a:off x="826294" y="3409950"/>
            <a:ext cx="13835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91EE55-75C4-6B4F-A85E-03030E90F2C0}"/>
              </a:ext>
            </a:extLst>
          </p:cNvPr>
          <p:cNvCxnSpPr>
            <a:cxnSpLocks/>
          </p:cNvCxnSpPr>
          <p:nvPr/>
        </p:nvCxnSpPr>
        <p:spPr>
          <a:xfrm>
            <a:off x="799513" y="3714750"/>
            <a:ext cx="13835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537CA32-037A-9141-B6F5-27CDFBACF389}"/>
              </a:ext>
            </a:extLst>
          </p:cNvPr>
          <p:cNvSpPr txBox="1"/>
          <p:nvPr/>
        </p:nvSpPr>
        <p:spPr>
          <a:xfrm>
            <a:off x="1676400" y="2735818"/>
            <a:ext cx="288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zoom.com</a:t>
            </a:r>
            <a:r>
              <a:rPr lang="en-US" dirty="0"/>
              <a:t>/[meeting]</a:t>
            </a:r>
          </a:p>
        </p:txBody>
      </p:sp>
    </p:spTree>
    <p:extLst>
      <p:ext uri="{BB962C8B-B14F-4D97-AF65-F5344CB8AC3E}">
        <p14:creationId xmlns:p14="http://schemas.microsoft.com/office/powerpoint/2010/main" val="320326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96A881-9AA3-DE4F-8A98-C93E3DF60D45}"/>
              </a:ext>
            </a:extLst>
          </p:cNvPr>
          <p:cNvSpPr/>
          <p:nvPr/>
        </p:nvSpPr>
        <p:spPr>
          <a:xfrm>
            <a:off x="1752600" y="2647950"/>
            <a:ext cx="411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E12C3-6959-D14F-BECB-2540F365269E}"/>
              </a:ext>
            </a:extLst>
          </p:cNvPr>
          <p:cNvSpPr/>
          <p:nvPr/>
        </p:nvSpPr>
        <p:spPr>
          <a:xfrm>
            <a:off x="2209800" y="3095625"/>
            <a:ext cx="1219200" cy="9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Browser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BEBF5-03D6-7940-8513-6C1A4FED78AD}"/>
              </a:ext>
            </a:extLst>
          </p:cNvPr>
          <p:cNvSpPr/>
          <p:nvPr/>
        </p:nvSpPr>
        <p:spPr>
          <a:xfrm>
            <a:off x="4248150" y="3105150"/>
            <a:ext cx="1219200" cy="9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Zoom app</a:t>
            </a:r>
            <a:endParaRPr lang="en-US" dirty="0"/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57D979DB-6352-F44B-A107-0B20D08DF7D6}"/>
              </a:ext>
            </a:extLst>
          </p:cNvPr>
          <p:cNvSpPr/>
          <p:nvPr/>
        </p:nvSpPr>
        <p:spPr>
          <a:xfrm>
            <a:off x="3485134" y="838200"/>
            <a:ext cx="4744466" cy="1504950"/>
          </a:xfrm>
          <a:prstGeom prst="wedgeRectCallout">
            <a:avLst>
              <a:gd name="adj1" fmla="val -48839"/>
              <a:gd name="adj2" fmla="val 9667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89F94-6B8B-BE4B-984C-A092D318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Why so many security bugs?   </a:t>
            </a:r>
            <a:r>
              <a:rPr lang="en-US" sz="2800" dirty="0"/>
              <a:t>Case study: Zoom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6B29B-21FD-F143-AEF6-73D7D6DB7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16192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Users have an expectation of privacy.    But:</a:t>
            </a:r>
          </a:p>
          <a:p>
            <a:pPr marL="0" indent="0">
              <a:buNone/>
            </a:pPr>
            <a:r>
              <a:rPr lang="en-US" dirty="0"/>
              <a:t>(1)  Problems with crypto   </a:t>
            </a:r>
            <a:r>
              <a:rPr lang="en-US" sz="2000" dirty="0"/>
              <a:t>(Marczak and Scott-Railton, April 2020)</a:t>
            </a:r>
          </a:p>
          <a:p>
            <a:pPr marL="457200" indent="-457200">
              <a:buFont typeface="Arial" pitchFamily="34" charset="0"/>
              <a:buAutoNum type="arabicParenBoth" startAt="2"/>
            </a:pPr>
            <a:r>
              <a:rPr lang="en-US" dirty="0"/>
              <a:t>How </a:t>
            </a:r>
            <a:r>
              <a:rPr lang="en-US" b="1" dirty="0"/>
              <a:t>not</a:t>
            </a:r>
            <a:r>
              <a:rPr lang="en-US" dirty="0"/>
              <a:t> to save a user clicks  </a:t>
            </a:r>
            <a:r>
              <a:rPr lang="en-US" sz="2000" dirty="0"/>
              <a:t>(J. </a:t>
            </a:r>
            <a:r>
              <a:rPr lang="en-US" sz="2000" dirty="0" err="1"/>
              <a:t>Leitschuh</a:t>
            </a:r>
            <a:r>
              <a:rPr lang="en-US" sz="2000" dirty="0"/>
              <a:t>, July 2019)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D792EE-E71E-F34B-95D8-471D7D952BBE}"/>
              </a:ext>
            </a:extLst>
          </p:cNvPr>
          <p:cNvSpPr txBox="1"/>
          <p:nvPr/>
        </p:nvSpPr>
        <p:spPr>
          <a:xfrm>
            <a:off x="2405384" y="4476750"/>
            <a:ext cx="2809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user’s MacOS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C08B43-B5BE-C64C-82D4-6AD09F535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134" y="814387"/>
            <a:ext cx="4764532" cy="15811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6516EF8-3373-0544-B77A-F573C159BC77}"/>
              </a:ext>
            </a:extLst>
          </p:cNvPr>
          <p:cNvGrpSpPr/>
          <p:nvPr/>
        </p:nvGrpSpPr>
        <p:grpSpPr>
          <a:xfrm>
            <a:off x="3455759" y="3562350"/>
            <a:ext cx="811441" cy="369332"/>
            <a:chOff x="3455759" y="3562350"/>
            <a:chExt cx="811441" cy="36933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4518938-18E4-9745-8DA8-F9ED564766C1}"/>
                </a:ext>
              </a:extLst>
            </p:cNvPr>
            <p:cNvCxnSpPr/>
            <p:nvPr/>
          </p:nvCxnSpPr>
          <p:spPr>
            <a:xfrm>
              <a:off x="3485134" y="3562350"/>
              <a:ext cx="763016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6DDF86-7D35-CC4D-9330-DF380AF2D4C6}"/>
                </a:ext>
              </a:extLst>
            </p:cNvPr>
            <p:cNvSpPr txBox="1"/>
            <p:nvPr/>
          </p:nvSpPr>
          <p:spPr>
            <a:xfrm>
              <a:off x="3455759" y="356235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launch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D9DFCFC-61C1-274E-8307-27ABFE64BAD4}"/>
              </a:ext>
            </a:extLst>
          </p:cNvPr>
          <p:cNvSpPr txBox="1"/>
          <p:nvPr/>
        </p:nvSpPr>
        <p:spPr>
          <a:xfrm>
            <a:off x="6230366" y="3228974"/>
            <a:ext cx="2739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Can we bypass the</a:t>
            </a:r>
            <a:br>
              <a:rPr lang="en-US" sz="2000" dirty="0"/>
            </a:br>
            <a:r>
              <a:rPr lang="en-US" sz="2000" dirty="0"/>
              <a:t>	security dialog?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4078D3-C588-D24C-90BC-3E4431B59107}"/>
              </a:ext>
            </a:extLst>
          </p:cNvPr>
          <p:cNvGrpSpPr/>
          <p:nvPr/>
        </p:nvGrpSpPr>
        <p:grpSpPr>
          <a:xfrm>
            <a:off x="0" y="3118769"/>
            <a:ext cx="1158715" cy="1193913"/>
            <a:chOff x="0" y="3118769"/>
            <a:chExt cx="1158715" cy="119391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6B147C2-8B9A-5940-9CA1-5018BC745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626" y="3118769"/>
              <a:ext cx="633668" cy="84931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071320-A091-D14C-B4CE-084C10835654}"/>
                </a:ext>
              </a:extLst>
            </p:cNvPr>
            <p:cNvSpPr txBox="1"/>
            <p:nvPr/>
          </p:nvSpPr>
          <p:spPr>
            <a:xfrm>
              <a:off x="0" y="3943350"/>
              <a:ext cx="1158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zoom.com</a:t>
              </a:r>
              <a:endParaRPr lang="en-US" dirty="0"/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B872EF5-F11F-2442-A294-6189C66FCF2C}"/>
              </a:ext>
            </a:extLst>
          </p:cNvPr>
          <p:cNvCxnSpPr/>
          <p:nvPr/>
        </p:nvCxnSpPr>
        <p:spPr>
          <a:xfrm flipH="1">
            <a:off x="826294" y="3409950"/>
            <a:ext cx="13835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5C6F748-EC07-3E40-8422-D0128E51ADF4}"/>
              </a:ext>
            </a:extLst>
          </p:cNvPr>
          <p:cNvCxnSpPr>
            <a:cxnSpLocks/>
          </p:cNvCxnSpPr>
          <p:nvPr/>
        </p:nvCxnSpPr>
        <p:spPr>
          <a:xfrm>
            <a:off x="799513" y="3714750"/>
            <a:ext cx="13835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0E767CC-A914-144F-B4B3-E7C22C3D3F61}"/>
              </a:ext>
            </a:extLst>
          </p:cNvPr>
          <p:cNvSpPr txBox="1"/>
          <p:nvPr/>
        </p:nvSpPr>
        <p:spPr>
          <a:xfrm>
            <a:off x="1676400" y="2735818"/>
            <a:ext cx="288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zoom.com</a:t>
            </a:r>
            <a:r>
              <a:rPr lang="en-US" dirty="0"/>
              <a:t>/[meeting]</a:t>
            </a:r>
          </a:p>
        </p:txBody>
      </p:sp>
    </p:spTree>
    <p:extLst>
      <p:ext uri="{BB962C8B-B14F-4D97-AF65-F5344CB8AC3E}">
        <p14:creationId xmlns:p14="http://schemas.microsoft.com/office/powerpoint/2010/main" val="75943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96A881-9AA3-DE4F-8A98-C93E3DF60D45}"/>
              </a:ext>
            </a:extLst>
          </p:cNvPr>
          <p:cNvSpPr/>
          <p:nvPr/>
        </p:nvSpPr>
        <p:spPr>
          <a:xfrm>
            <a:off x="1752600" y="2647950"/>
            <a:ext cx="411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E12C3-6959-D14F-BECB-2540F365269E}"/>
              </a:ext>
            </a:extLst>
          </p:cNvPr>
          <p:cNvSpPr/>
          <p:nvPr/>
        </p:nvSpPr>
        <p:spPr>
          <a:xfrm>
            <a:off x="2209800" y="3095625"/>
            <a:ext cx="1219200" cy="9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/>
              <a:t>Browser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BEBF5-03D6-7940-8513-6C1A4FED78AD}"/>
              </a:ext>
            </a:extLst>
          </p:cNvPr>
          <p:cNvSpPr/>
          <p:nvPr/>
        </p:nvSpPr>
        <p:spPr>
          <a:xfrm>
            <a:off x="4248150" y="3105150"/>
            <a:ext cx="1466852" cy="923925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Zoom</a:t>
            </a:r>
          </a:p>
          <a:p>
            <a:pPr algn="ctr"/>
            <a:r>
              <a:rPr lang="en-US" sz="2000" dirty="0"/>
              <a:t>web server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89F94-6B8B-BE4B-984C-A092D318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Autofit/>
          </a:bodyPr>
          <a:lstStyle/>
          <a:p>
            <a:r>
              <a:rPr lang="en-US" sz="2800" b="1" dirty="0"/>
              <a:t>Why so many security bugs?   </a:t>
            </a:r>
            <a:r>
              <a:rPr lang="en-US" sz="2800" dirty="0"/>
              <a:t>Case study: Zoom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6B29B-21FD-F143-AEF6-73D7D6DB7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742950"/>
            <a:ext cx="8553450" cy="177165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Local Zoom web server listens on port    </a:t>
            </a:r>
            <a:r>
              <a:rPr lang="en-US" b="1" dirty="0"/>
              <a:t>localhost:19421</a:t>
            </a:r>
          </a:p>
          <a:p>
            <a:r>
              <a:rPr lang="en-US" b="1" dirty="0"/>
              <a:t>To launch app</a:t>
            </a:r>
            <a:r>
              <a:rPr lang="en-US" dirty="0"/>
              <a:t>:  web page from </a:t>
            </a:r>
            <a:r>
              <a:rPr lang="en-US" dirty="0" err="1"/>
              <a:t>zoom.com</a:t>
            </a:r>
            <a:r>
              <a:rPr lang="en-US" dirty="0"/>
              <a:t> tells </a:t>
            </a:r>
            <a:br>
              <a:rPr lang="en-US" dirty="0"/>
            </a:br>
            <a:r>
              <a:rPr lang="en-US" dirty="0"/>
              <a:t>	browser to send an HTTP request to the local web server</a:t>
            </a:r>
            <a:endParaRPr lang="en-US" sz="2000" dirty="0"/>
          </a:p>
          <a:p>
            <a:r>
              <a:rPr lang="en-US" dirty="0"/>
              <a:t>Web requests do not require a dialog 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EF28EE-A202-6246-BC30-A750DD5DC921}"/>
              </a:ext>
            </a:extLst>
          </p:cNvPr>
          <p:cNvSpPr txBox="1"/>
          <p:nvPr/>
        </p:nvSpPr>
        <p:spPr>
          <a:xfrm>
            <a:off x="707148" y="209544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87FE33-AA9C-F14E-8310-437DAD159F07}"/>
              </a:ext>
            </a:extLst>
          </p:cNvPr>
          <p:cNvGrpSpPr/>
          <p:nvPr/>
        </p:nvGrpSpPr>
        <p:grpSpPr>
          <a:xfrm>
            <a:off x="2933701" y="3481386"/>
            <a:ext cx="1905000" cy="1219201"/>
            <a:chOff x="2933701" y="3481386"/>
            <a:chExt cx="1905000" cy="1219201"/>
          </a:xfrm>
        </p:grpSpPr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9D06A12F-D322-A345-A9D5-02F3EF27A81D}"/>
                </a:ext>
              </a:extLst>
            </p:cNvPr>
            <p:cNvSpPr/>
            <p:nvPr/>
          </p:nvSpPr>
          <p:spPr>
            <a:xfrm rot="10800000">
              <a:off x="2933701" y="3481386"/>
              <a:ext cx="1905000" cy="1219201"/>
            </a:xfrm>
            <a:prstGeom prst="blockArc">
              <a:avLst>
                <a:gd name="adj1" fmla="val 10786087"/>
                <a:gd name="adj2" fmla="val 246110"/>
                <a:gd name="adj3" fmla="val 75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3E17122-331A-C048-8A59-EC5DEDD06691}"/>
                </a:ext>
              </a:extLst>
            </p:cNvPr>
            <p:cNvCxnSpPr/>
            <p:nvPr/>
          </p:nvCxnSpPr>
          <p:spPr>
            <a:xfrm flipV="1">
              <a:off x="4786312" y="3943350"/>
              <a:ext cx="0" cy="2286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CA42ABD-ED90-D446-81B3-3DE1AA78D8F9}"/>
              </a:ext>
            </a:extLst>
          </p:cNvPr>
          <p:cNvSpPr txBox="1"/>
          <p:nvPr/>
        </p:nvSpPr>
        <p:spPr>
          <a:xfrm>
            <a:off x="422566" y="4672014"/>
            <a:ext cx="7904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http://localhost:19421/</a:t>
            </a:r>
            <a:r>
              <a:rPr lang="en-US" sz="2000" b="1" dirty="0" err="1"/>
              <a:t>launch?action</a:t>
            </a:r>
            <a:r>
              <a:rPr lang="en-US" sz="2000" b="1" dirty="0"/>
              <a:t>=</a:t>
            </a:r>
            <a:r>
              <a:rPr lang="en-US" sz="2000" b="1" dirty="0" err="1"/>
              <a:t>join&amp;confno</a:t>
            </a:r>
            <a:r>
              <a:rPr lang="en-US" sz="2000" b="1" dirty="0"/>
              <a:t>=[</a:t>
            </a:r>
            <a:r>
              <a:rPr lang="en-US" sz="2000" b="1" dirty="0" err="1"/>
              <a:t>confrence</a:t>
            </a:r>
            <a:r>
              <a:rPr lang="en-US" sz="2000" b="1" dirty="0"/>
              <a:t> number]</a:t>
            </a:r>
          </a:p>
          <a:p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74EE64-329A-374C-9569-0ABC5926B017}"/>
              </a:ext>
            </a:extLst>
          </p:cNvPr>
          <p:cNvSpPr txBox="1"/>
          <p:nvPr/>
        </p:nvSpPr>
        <p:spPr>
          <a:xfrm>
            <a:off x="6357937" y="3314640"/>
            <a:ext cx="2406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Can this be attacked?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431156-03AB-9842-B59E-C7B4EEBEBF40}"/>
              </a:ext>
            </a:extLst>
          </p:cNvPr>
          <p:cNvGrpSpPr/>
          <p:nvPr/>
        </p:nvGrpSpPr>
        <p:grpSpPr>
          <a:xfrm>
            <a:off x="0" y="3118769"/>
            <a:ext cx="1158715" cy="1193913"/>
            <a:chOff x="0" y="3118769"/>
            <a:chExt cx="1158715" cy="119391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3A6AD-A3FD-D543-A4E0-894ADC4B0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626" y="3118769"/>
              <a:ext cx="633668" cy="84931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8A8172-0AE2-8942-8634-E41D738D0E9B}"/>
                </a:ext>
              </a:extLst>
            </p:cNvPr>
            <p:cNvSpPr txBox="1"/>
            <p:nvPr/>
          </p:nvSpPr>
          <p:spPr>
            <a:xfrm>
              <a:off x="0" y="3943350"/>
              <a:ext cx="1158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zoom.com</a:t>
              </a:r>
              <a:endParaRPr lang="en-US" dirty="0"/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570CDB1-3EC0-0F47-9D64-3DEFAE89050E}"/>
              </a:ext>
            </a:extLst>
          </p:cNvPr>
          <p:cNvCxnSpPr/>
          <p:nvPr/>
        </p:nvCxnSpPr>
        <p:spPr>
          <a:xfrm flipH="1">
            <a:off x="826294" y="3409950"/>
            <a:ext cx="13835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8355D51-17B4-FC4E-ABC8-10C5F3FD5440}"/>
              </a:ext>
            </a:extLst>
          </p:cNvPr>
          <p:cNvCxnSpPr>
            <a:cxnSpLocks/>
          </p:cNvCxnSpPr>
          <p:nvPr/>
        </p:nvCxnSpPr>
        <p:spPr>
          <a:xfrm>
            <a:off x="799513" y="3714750"/>
            <a:ext cx="13835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C3A718A-CF57-A045-AC7F-1551872356C0}"/>
              </a:ext>
            </a:extLst>
          </p:cNvPr>
          <p:cNvSpPr/>
          <p:nvPr/>
        </p:nvSpPr>
        <p:spPr>
          <a:xfrm>
            <a:off x="2312420" y="3584316"/>
            <a:ext cx="1025008" cy="359033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C95CC8-37C7-5A42-B7EB-8DB06A893013}"/>
              </a:ext>
            </a:extLst>
          </p:cNvPr>
          <p:cNvCxnSpPr>
            <a:cxnSpLocks/>
          </p:cNvCxnSpPr>
          <p:nvPr/>
        </p:nvCxnSpPr>
        <p:spPr>
          <a:xfrm flipV="1">
            <a:off x="1550194" y="3867151"/>
            <a:ext cx="888206" cy="9007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52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0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6720</TotalTime>
  <Words>2509</Words>
  <Application>Microsoft Macintosh PowerPoint</Application>
  <PresentationFormat>On-screen Show (16:9)</PresentationFormat>
  <Paragraphs>369</Paragraphs>
  <Slides>47</Slides>
  <Notes>19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Calibri</vt:lpstr>
      <vt:lpstr>Courier</vt:lpstr>
      <vt:lpstr>Courier New</vt:lpstr>
      <vt:lpstr>Monaco</vt:lpstr>
      <vt:lpstr>Tahoma</vt:lpstr>
      <vt:lpstr>Times New Roman</vt:lpstr>
      <vt:lpstr>1_Lecture</vt:lpstr>
      <vt:lpstr>2_Office Theme</vt:lpstr>
      <vt:lpstr>3_Office Theme</vt:lpstr>
      <vt:lpstr>Computer Security</vt:lpstr>
      <vt:lpstr>Admin</vt:lpstr>
      <vt:lpstr>Live lectures on Zoom</vt:lpstr>
      <vt:lpstr>The computer security problem</vt:lpstr>
      <vt:lpstr>Top 10 products by total number of “distinct” vulnerabilities in 2019</vt:lpstr>
      <vt:lpstr>Vulnerable applications being exploited</vt:lpstr>
      <vt:lpstr>Why so many security bugs?   Case study: Zoom client</vt:lpstr>
      <vt:lpstr>Why so many security bugs?   Case study: Zoom client</vt:lpstr>
      <vt:lpstr>Why so many security bugs?   Case study: Zoom client</vt:lpstr>
      <vt:lpstr>The problem    [J. Leitschuh,  July 2019]</vt:lpstr>
      <vt:lpstr>Why so many security bugs?   Case study: Zoom client</vt:lpstr>
      <vt:lpstr>What happens if protection is disabled?</vt:lpstr>
      <vt:lpstr>The impact    [Wardle, 4/2020]</vt:lpstr>
      <vt:lpstr>The impact    [Wardle, 4/2020]</vt:lpstr>
      <vt:lpstr>Goals for this course</vt:lpstr>
      <vt:lpstr>This course</vt:lpstr>
      <vt:lpstr>Don’t try this at home !</vt:lpstr>
      <vt:lpstr>What motivates attackers?</vt:lpstr>
      <vt:lpstr>Why compromise systems?        1.  IP address and bandwidth stealing</vt:lpstr>
      <vt:lpstr>Why compromise systems?      2.  Steal user credentials</vt:lpstr>
      <vt:lpstr>Lots of financial malware</vt:lpstr>
      <vt:lpstr>Similar attacks on mobile devices</vt:lpstr>
      <vt:lpstr>Why own machines:     3. Ransomware</vt:lpstr>
      <vt:lpstr>WannaCry   ransomware</vt:lpstr>
      <vt:lpstr>Why compromise machines?       4. Spread to isolated systems </vt:lpstr>
      <vt:lpstr>Server-side attacks</vt:lpstr>
      <vt:lpstr>Infecting visiting users.  Example:  Mpack</vt:lpstr>
      <vt:lpstr>Data theft:  what is stolen  (2012-2015)</vt:lpstr>
      <vt:lpstr>How companies lose customer data</vt:lpstr>
      <vt:lpstr>Insider attacks:  example</vt:lpstr>
      <vt:lpstr>Many more examples</vt:lpstr>
      <vt:lpstr>The Marketplace for Vulnerabilities</vt:lpstr>
      <vt:lpstr>Marketplace for Vulnerabilities</vt:lpstr>
      <vt:lpstr>Marketplace for Vulnerabilities</vt:lpstr>
      <vt:lpstr>Marketplace for Vulnerabilities</vt:lpstr>
      <vt:lpstr>Why buy 0days?</vt:lpstr>
      <vt:lpstr>Marketplace for owned machines</vt:lpstr>
      <vt:lpstr>Marketplace for owned machines</vt:lpstr>
      <vt:lpstr>Ken Thompson’s clever Trojan</vt:lpstr>
      <vt:lpstr>What code can we trust?</vt:lpstr>
      <vt:lpstr>Can we trust the compiler?</vt:lpstr>
      <vt:lpstr>What to do?</vt:lpstr>
      <vt:lpstr>Thompson’s clever backdoor</vt:lpstr>
      <vt:lpstr>Thompson’s clever backdoor</vt:lpstr>
      <vt:lpstr>What can we trust?</vt:lpstr>
      <vt:lpstr>So, what can we trust?</vt:lpstr>
      <vt:lpstr>THE  END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576</cp:revision>
  <cp:lastPrinted>2019-04-01T01:03:01Z</cp:lastPrinted>
  <dcterms:created xsi:type="dcterms:W3CDTF">2010-11-06T18:36:35Z</dcterms:created>
  <dcterms:modified xsi:type="dcterms:W3CDTF">2020-04-07T19:51:05Z</dcterms:modified>
  <cp:category/>
</cp:coreProperties>
</file>