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</p:sldMasterIdLst>
  <p:notesMasterIdLst>
    <p:notesMasterId r:id="rId40"/>
  </p:notesMasterIdLst>
  <p:sldIdLst>
    <p:sldId id="300" r:id="rId4"/>
    <p:sldId id="428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59" r:id="rId17"/>
    <p:sldId id="462" r:id="rId18"/>
    <p:sldId id="463" r:id="rId19"/>
    <p:sldId id="455" r:id="rId20"/>
    <p:sldId id="464" r:id="rId21"/>
    <p:sldId id="429" r:id="rId22"/>
    <p:sldId id="379" r:id="rId23"/>
    <p:sldId id="403" r:id="rId24"/>
    <p:sldId id="382" r:id="rId25"/>
    <p:sldId id="412" r:id="rId26"/>
    <p:sldId id="416" r:id="rId27"/>
    <p:sldId id="405" r:id="rId28"/>
    <p:sldId id="456" r:id="rId29"/>
    <p:sldId id="457" r:id="rId30"/>
    <p:sldId id="458" r:id="rId31"/>
    <p:sldId id="448" r:id="rId32"/>
    <p:sldId id="374" r:id="rId33"/>
    <p:sldId id="460" r:id="rId34"/>
    <p:sldId id="452" r:id="rId35"/>
    <p:sldId id="402" r:id="rId36"/>
    <p:sldId id="453" r:id="rId37"/>
    <p:sldId id="465" r:id="rId38"/>
    <p:sldId id="342" r:id="rId39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90"/>
  </p:normalViewPr>
  <p:slideViewPr>
    <p:cSldViewPr>
      <p:cViewPr varScale="1">
        <p:scale>
          <a:sx n="99" d="100"/>
          <a:sy n="99" d="100"/>
        </p:scale>
        <p:origin x="192" y="6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</inkml:traceFormat>
        <inkml:channelProperties>
          <inkml:channelProperty channel="X" name="resolution" value="28.34995" units="1/cm"/>
          <inkml:channelProperty channel="Y" name="resolution" value="28.36879" units="1/cm"/>
        </inkml:channelProperties>
      </inkml:inkSource>
      <inkml:timestamp xml:id="ts0" timeString="2010-11-03T01:15:3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4723 1509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stored encrypted in DRAM.   Processor prevents access to data in cache outside of enclave.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87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history:  branch predictor.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481965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970" y="1814280"/>
            <a:ext cx="4143829" cy="609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42969" y="2942524"/>
            <a:ext cx="4143829" cy="744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spc="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42969" y="2598051"/>
            <a:ext cx="4143829" cy="1451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9" y="1329947"/>
            <a:ext cx="3036948" cy="303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6750"/>
            <a:ext cx="2438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4987178"/>
            <a:ext cx="9144000" cy="1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4942723"/>
            <a:ext cx="9144001" cy="4949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38668" y="4992222"/>
            <a:ext cx="984019" cy="15127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8DB43-2B2C-452E-9A0B-5DE23E83C7DF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73552" y="1086573"/>
            <a:ext cx="8446037" cy="3704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94214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82296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  <p:sldLayoutId id="2147483736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vertLeftWhite2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Ordering of</a:t>
            </a:r>
            <a:r>
              <a:rPr lang="en-US" sz="1400" baseline="0" dirty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>
                <a:solidFill>
                  <a:prstClr val="black"/>
                </a:solidFill>
              </a:rPr>
              <a:t>buttons is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>
                <a:solidFill>
                  <a:prstClr val="black"/>
                </a:solidFill>
              </a:rPr>
              <a:t>24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mputer.org/csdl/proceedings-article/sp/2019/666000a930/19skg6QC42A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24865" y="2190750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886200" y="2535772"/>
            <a:ext cx="50292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Processor 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00280" y="54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90920" y="53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741"/>
            <a:ext cx="3200400" cy="3198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CS155</a:t>
            </a:r>
          </a:p>
        </p:txBody>
      </p:sp>
    </p:spTree>
    <p:extLst>
      <p:ext uri="{BB962C8B-B14F-4D97-AF65-F5344CB8AC3E}">
        <p14:creationId xmlns:p14="http://schemas.microsoft.com/office/powerpoint/2010/main" val="338817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51437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Part of process memory holds the enclave: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0571" y="1791607"/>
            <a:ext cx="7953829" cy="16401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4112" y="3431725"/>
            <a:ext cx="2255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0857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9543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4663" y="1443265"/>
            <a:ext cx="6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63349" y="142875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5771" y="1891808"/>
            <a:ext cx="3439886" cy="14818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2457" y="1428750"/>
            <a:ext cx="113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enclave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0742" y="1936051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12343" y="1936049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B5841-8484-FA4C-A510-9F2BF1907EAE}"/>
              </a:ext>
            </a:extLst>
          </p:cNvPr>
          <p:cNvSpPr txBox="1"/>
          <p:nvPr/>
        </p:nvSpPr>
        <p:spPr>
          <a:xfrm>
            <a:off x="76200" y="4095750"/>
            <a:ext cx="9062096" cy="95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Enclave code and data are stored encrypted in main memory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Processor prevents access to cached enclave data outside of enclave.</a:t>
            </a:r>
          </a:p>
        </p:txBody>
      </p:sp>
    </p:spTree>
    <p:extLst>
      <p:ext uri="{BB962C8B-B14F-4D97-AF65-F5344CB8AC3E}">
        <p14:creationId xmlns:p14="http://schemas.microsoft.com/office/powerpoint/2010/main" val="576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enclave:  new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95350"/>
            <a:ext cx="8534400" cy="414575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ECREATE</a:t>
            </a:r>
            <a:r>
              <a:rPr lang="en-US" sz="2400" dirty="0">
                <a:solidFill>
                  <a:schemeClr val="tx1"/>
                </a:solidFill>
              </a:rPr>
              <a:t>:	establish memory address for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EADD</a:t>
            </a:r>
            <a:r>
              <a:rPr lang="en-US" sz="2400" dirty="0">
                <a:solidFill>
                  <a:schemeClr val="tx1"/>
                </a:solidFill>
              </a:rPr>
              <a:t>:	copies memory pages into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EEXTEND</a:t>
            </a:r>
            <a:r>
              <a:rPr lang="en-US" sz="2400" dirty="0">
                <a:solidFill>
                  <a:schemeClr val="tx1"/>
                </a:solidFill>
              </a:rPr>
              <a:t>:	computes hash of enclave contents </a:t>
            </a:r>
            <a:r>
              <a:rPr lang="en-US" sz="1800" dirty="0">
                <a:solidFill>
                  <a:schemeClr val="tx1"/>
                </a:solidFill>
              </a:rPr>
              <a:t>(256 bytes at a time)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EINIT</a:t>
            </a:r>
            <a:r>
              <a:rPr lang="en-US" sz="2400" dirty="0">
                <a:solidFill>
                  <a:schemeClr val="tx1"/>
                </a:solidFill>
              </a:rPr>
              <a:t>:	verifies that hashed content is properly signed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if so, initializes enclave   </a:t>
            </a:r>
            <a:r>
              <a:rPr lang="en-US" sz="2000" dirty="0">
                <a:solidFill>
                  <a:schemeClr val="tx1"/>
                </a:solidFill>
              </a:rPr>
              <a:t>(signature = RSA-3072)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EENTER</a:t>
            </a:r>
            <a:r>
              <a:rPr lang="en-US" sz="2400" dirty="0">
                <a:solidFill>
                  <a:schemeClr val="tx1"/>
                </a:solidFill>
              </a:rPr>
              <a:t>:	call a function inside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EEXIT</a:t>
            </a:r>
            <a:r>
              <a:rPr lang="en-US" sz="2400" dirty="0">
                <a:solidFill>
                  <a:schemeClr val="tx1"/>
                </a:solidFill>
              </a:rPr>
              <a:t>:	return from enclave</a:t>
            </a:r>
          </a:p>
        </p:txBody>
      </p:sp>
    </p:spTree>
    <p:extLst>
      <p:ext uri="{BB962C8B-B14F-4D97-AF65-F5344CB8AC3E}">
        <p14:creationId xmlns:p14="http://schemas.microsoft.com/office/powerpoint/2010/main" val="2022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837" y="2734861"/>
            <a:ext cx="7134819" cy="234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7" y="-190500"/>
            <a:ext cx="8876529" cy="857250"/>
          </a:xfrm>
        </p:spPr>
        <p:txBody>
          <a:bodyPr>
            <a:normAutofit/>
          </a:bodyPr>
          <a:lstStyle/>
          <a:p>
            <a:r>
              <a:rPr lang="en-US" sz="3600" dirty="0"/>
              <a:t>Provisioning enclave with secrets:  </a:t>
            </a:r>
            <a:r>
              <a:rPr lang="en-US" sz="3600" u="sng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127" y="836502"/>
            <a:ext cx="8882873" cy="1652965"/>
          </a:xfrm>
        </p:spPr>
        <p:txBody>
          <a:bodyPr anchor="t"/>
          <a:lstStyle/>
          <a:p>
            <a:r>
              <a:rPr lang="en-US" sz="2400" dirty="0">
                <a:solidFill>
                  <a:schemeClr val="tx1"/>
                </a:solidFill>
              </a:rPr>
              <a:t>The problem: enclave memory is </a:t>
            </a:r>
            <a:r>
              <a:rPr lang="en-US" sz="2400" u="sng" dirty="0">
                <a:solidFill>
                  <a:schemeClr val="tx1"/>
                </a:solidFill>
              </a:rPr>
              <a:t>in the clear</a:t>
            </a:r>
            <a:r>
              <a:rPr lang="en-US" sz="2400" dirty="0">
                <a:solidFill>
                  <a:schemeClr val="tx1"/>
                </a:solidFill>
              </a:rPr>
              <a:t> prior to activation (EINIT)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How to get secrets into enclave?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Remote Attestation </a:t>
            </a:r>
            <a:r>
              <a:rPr lang="en-US" sz="2400" dirty="0">
                <a:solidFill>
                  <a:schemeClr val="tx1"/>
                </a:solidFill>
              </a:rPr>
              <a:t>(simplified):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09" y="2943216"/>
            <a:ext cx="979457" cy="16695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6020" y="3226242"/>
            <a:ext cx="1930400" cy="1146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527" y="2928699"/>
            <a:ext cx="2394858" cy="8708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  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527" y="406699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9441" y="3108757"/>
            <a:ext cx="2226579" cy="690800"/>
            <a:chOff x="2739441" y="3108757"/>
            <a:chExt cx="2226579" cy="690800"/>
          </a:xfrm>
        </p:grpSpPr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 flipV="1">
              <a:off x="2739441" y="3226242"/>
              <a:ext cx="2226579" cy="573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92495">
              <a:off x="3055350" y="3108757"/>
              <a:ext cx="161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 report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8439" y="282849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pk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b="1" dirty="0" err="1">
                <a:solidFill>
                  <a:srgbClr val="7030A0"/>
                </a:solidFill>
              </a:rPr>
              <a:t>sk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>
            <a:stCxn id="7" idx="2"/>
            <a:endCxn id="9" idx="0"/>
          </p:cNvCxnSpPr>
          <p:nvPr/>
        </p:nvCxnSpPr>
        <p:spPr>
          <a:xfrm>
            <a:off x="1483956" y="3799557"/>
            <a:ext cx="0" cy="267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51548" y="4081504"/>
            <a:ext cx="2733293" cy="573695"/>
            <a:chOff x="2651548" y="4081504"/>
            <a:chExt cx="2733293" cy="5736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681385" y="4081504"/>
              <a:ext cx="2226579" cy="470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835513">
              <a:off x="2651548" y="4193534"/>
              <a:ext cx="273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c</a:t>
              </a:r>
              <a:r>
                <a:rPr lang="en-US" sz="2400">
                  <a:solidFill>
                    <a:srgbClr val="7030A0"/>
                  </a:solidFill>
                </a:rPr>
                <a:t>ert </a:t>
              </a:r>
              <a:r>
                <a:rPr lang="en-US" sz="2400" dirty="0">
                  <a:solidFill>
                    <a:srgbClr val="7030A0"/>
                  </a:solidFill>
                </a:rPr>
                <a:t>= [</a:t>
              </a:r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report]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896420" y="3865063"/>
            <a:ext cx="1137489" cy="2157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66020" y="1959429"/>
            <a:ext cx="37632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report:  contains  hash(code)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1656" y="4467908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validate cert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2099" y="55596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212114" y="1335317"/>
            <a:ext cx="2017486" cy="612648"/>
          </a:xfrm>
          <a:prstGeom prst="wedgeRectCallout">
            <a:avLst>
              <a:gd name="adj1" fmla="val 15138"/>
              <a:gd name="adj2" fmla="val 349162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E(</a:t>
            </a:r>
            <a:r>
              <a:rPr lang="en-US" sz="2400" dirty="0" err="1">
                <a:solidFill>
                  <a:schemeClr val="tx1"/>
                </a:solidFill>
              </a:rPr>
              <a:t>pk</a:t>
            </a:r>
            <a:r>
              <a:rPr lang="en-US" sz="2400" dirty="0">
                <a:solidFill>
                  <a:schemeClr val="tx1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3697" y="395087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F10E-C66D-3C41-9084-3393B3B44524}"/>
              </a:ext>
            </a:extLst>
          </p:cNvPr>
          <p:cNvSpPr txBox="1"/>
          <p:nvPr/>
        </p:nvSpPr>
        <p:spPr>
          <a:xfrm>
            <a:off x="381000" y="418361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6" grpId="1" animBg="1"/>
      <p:bldP spid="27" grpId="0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1002374"/>
            <a:ext cx="8592457" cy="393157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SGX:  an architecture for managing secret data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Intended to process data that cannot be read by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anyone, except for code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Attestation:  proves what code is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Minimal TCB:  nothing trusted except for x86 processor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Not suitable for legacy applications</a:t>
            </a:r>
          </a:p>
        </p:txBody>
      </p:sp>
    </p:spTree>
    <p:extLst>
      <p:ext uri="{BB962C8B-B14F-4D97-AF65-F5344CB8AC3E}">
        <p14:creationId xmlns:p14="http://schemas.microsoft.com/office/powerpoint/2010/main" val="9909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8534CE-1123-2648-A48D-4E0FC0393DA8}"/>
              </a:ext>
            </a:extLst>
          </p:cNvPr>
          <p:cNvGrpSpPr/>
          <p:nvPr/>
        </p:nvGrpSpPr>
        <p:grpSpPr>
          <a:xfrm>
            <a:off x="2819400" y="2291422"/>
            <a:ext cx="2819400" cy="432728"/>
            <a:chOff x="2819400" y="2291422"/>
            <a:chExt cx="2819400" cy="4327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68560B-4528-E143-B34C-4B62BC9C606A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2291422"/>
              <a:ext cx="2768263" cy="2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B886B3-1F5B-A04F-B5EB-D4B34C95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2724150"/>
              <a:ext cx="2819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ED6D8-B11D-E54F-9892-2B5647E4BB30}"/>
                </a:ext>
              </a:extLst>
            </p:cNvPr>
            <p:cNvSpPr txBox="1"/>
            <p:nvPr/>
          </p:nvSpPr>
          <p:spPr>
            <a:xfrm>
              <a:off x="3537102" y="2326761"/>
              <a:ext cx="20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MPC protocol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547147" y="3748724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run analysis on  union(dataset1, dataset2)  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4E4D1-AE63-7548-8B19-7272A68F021F}"/>
              </a:ext>
            </a:extLst>
          </p:cNvPr>
          <p:cNvSpPr txBox="1"/>
          <p:nvPr/>
        </p:nvSpPr>
        <p:spPr>
          <a:xfrm>
            <a:off x="533400" y="4369587"/>
            <a:ext cx="824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simple computations, can use multiparty computation (MPC)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2EE85-B07F-2845-A6E4-E3C810427D54}"/>
              </a:ext>
            </a:extLst>
          </p:cNvPr>
          <p:cNvGrpSpPr/>
          <p:nvPr/>
        </p:nvGrpSpPr>
        <p:grpSpPr>
          <a:xfrm>
            <a:off x="3505200" y="2958367"/>
            <a:ext cx="1545596" cy="665989"/>
            <a:chOff x="3505200" y="2958367"/>
            <a:chExt cx="1545596" cy="665989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323D940-5B27-D447-A091-8CF29B43F76A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315BC2-92A0-8C40-A886-041FDE005775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01332" y="223021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code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42054"/>
            <a:ext cx="1218125" cy="369332"/>
            <a:chOff x="4877875" y="1942054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4205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53722"/>
            <a:ext cx="1311607" cy="369332"/>
            <a:chOff x="4953000" y="1915795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1579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0E628C-0B99-AB40-B01D-B6480C290EC4}"/>
              </a:ext>
            </a:extLst>
          </p:cNvPr>
          <p:cNvSpPr txBox="1"/>
          <p:nvPr/>
        </p:nvSpPr>
        <p:spPr>
          <a:xfrm>
            <a:off x="3628179" y="3112689"/>
            <a:ext cx="1391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untrusted</a:t>
            </a:r>
            <a:br>
              <a:rPr lang="en-US" dirty="0"/>
            </a:br>
            <a:r>
              <a:rPr lang="en-US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620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70358" y="2230219"/>
            <a:ext cx="7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data1</a:t>
            </a:r>
          </a:p>
          <a:p>
            <a:pPr algn="ctr"/>
            <a:r>
              <a:rPr lang="en-US" sz="2000" dirty="0"/>
              <a:t>data2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26142"/>
            <a:ext cx="1218125" cy="369332"/>
            <a:chOff x="4877875" y="1926142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2614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73818"/>
            <a:ext cx="1311607" cy="369332"/>
            <a:chOff x="4953000" y="1935891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3589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B40A91-A0A6-3841-9F4B-E5077A4331D2}"/>
              </a:ext>
            </a:extLst>
          </p:cNvPr>
          <p:cNvGrpSpPr/>
          <p:nvPr/>
        </p:nvGrpSpPr>
        <p:grpSpPr>
          <a:xfrm>
            <a:off x="4358893" y="3147478"/>
            <a:ext cx="1545596" cy="665989"/>
            <a:chOff x="3505200" y="2958367"/>
            <a:chExt cx="1545596" cy="665989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B1C4162-2A71-564A-AF46-198BB1FA8EE8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1B16B8-D76A-E545-9294-174EF8D58836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9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insecurity:  (1)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F809-54F9-5840-895E-3A5B2F0D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6684"/>
            <a:ext cx="8010659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Attacker controls the OS.   OS sees lots of side-channel info:</a:t>
            </a:r>
          </a:p>
          <a:p>
            <a:r>
              <a:rPr lang="en-US" dirty="0"/>
              <a:t>Memory access patterns</a:t>
            </a:r>
          </a:p>
          <a:p>
            <a:r>
              <a:rPr lang="en-US" dirty="0"/>
              <a:t>State of processor caches as enclave executes</a:t>
            </a:r>
          </a:p>
          <a:p>
            <a:r>
              <a:rPr lang="en-US" dirty="0"/>
              <a:t>State of branch predictor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381DC-D032-644F-BD6D-1D6EE94E99EE}"/>
              </a:ext>
            </a:extLst>
          </p:cNvPr>
          <p:cNvSpPr/>
          <p:nvPr/>
        </p:nvSpPr>
        <p:spPr>
          <a:xfrm>
            <a:off x="1905000" y="1194316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5A18A-499D-AB4D-B9A9-0E91C7FD04BE}"/>
              </a:ext>
            </a:extLst>
          </p:cNvPr>
          <p:cNvSpPr txBox="1"/>
          <p:nvPr/>
        </p:nvSpPr>
        <p:spPr>
          <a:xfrm>
            <a:off x="2345878" y="2126218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6E82D-E0D6-1842-8827-E81C768E8FCA}"/>
              </a:ext>
            </a:extLst>
          </p:cNvPr>
          <p:cNvSpPr/>
          <p:nvPr/>
        </p:nvSpPr>
        <p:spPr>
          <a:xfrm>
            <a:off x="2057400" y="1803916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795C7-BCCD-BB4C-9AF5-19F07664A65E}"/>
              </a:ext>
            </a:extLst>
          </p:cNvPr>
          <p:cNvSpPr/>
          <p:nvPr/>
        </p:nvSpPr>
        <p:spPr>
          <a:xfrm>
            <a:off x="2057400" y="1422916"/>
            <a:ext cx="1752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52471-8EC3-B342-8EC9-626E6667E2D5}"/>
              </a:ext>
            </a:extLst>
          </p:cNvPr>
          <p:cNvSpPr/>
          <p:nvPr/>
        </p:nvSpPr>
        <p:spPr>
          <a:xfrm>
            <a:off x="5486400" y="1205853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</a:t>
            </a:r>
            <a:br>
              <a:rPr lang="en-US" sz="2000" dirty="0"/>
            </a:br>
            <a:r>
              <a:rPr lang="en-US" sz="2000" dirty="0"/>
              <a:t>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22753-4AD0-3148-A347-A4B980012E38}"/>
              </a:ext>
            </a:extLst>
          </p:cNvPr>
          <p:cNvSpPr/>
          <p:nvPr/>
        </p:nvSpPr>
        <p:spPr>
          <a:xfrm>
            <a:off x="1524000" y="984766"/>
            <a:ext cx="6324600" cy="1510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E078E-1539-2040-9828-E27928E260F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962400" y="1689616"/>
            <a:ext cx="1524000" cy="115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D2D54-F4DC-E843-920F-1890AC8403E5}"/>
              </a:ext>
            </a:extLst>
          </p:cNvPr>
          <p:cNvSpPr txBox="1"/>
          <p:nvPr/>
        </p:nvSpPr>
        <p:spPr>
          <a:xfrm>
            <a:off x="4034952" y="1370826"/>
            <a:ext cx="1362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memory bus</a:t>
            </a:r>
          </a:p>
          <a:p>
            <a:pPr algn="ctr"/>
            <a:r>
              <a:rPr lang="en-US" dirty="0"/>
              <a:t> (enc data)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2CE0A8-8E39-754B-B4B8-674D7819B3B3}"/>
              </a:ext>
            </a:extLst>
          </p:cNvPr>
          <p:cNvGrpSpPr/>
          <p:nvPr/>
        </p:nvGrpSpPr>
        <p:grpSpPr>
          <a:xfrm>
            <a:off x="6248400" y="3434834"/>
            <a:ext cx="2819400" cy="1466850"/>
            <a:chOff x="6477000" y="3434834"/>
            <a:chExt cx="2819400" cy="1466850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EA50D24E-57A1-864A-ABC6-3B33101E3547}"/>
                </a:ext>
              </a:extLst>
            </p:cNvPr>
            <p:cNvSpPr/>
            <p:nvPr/>
          </p:nvSpPr>
          <p:spPr>
            <a:xfrm>
              <a:off x="6477000" y="3434834"/>
              <a:ext cx="381000" cy="146685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95E6D-630A-2A48-AFD4-F4FAF9279D85}"/>
                </a:ext>
              </a:extLst>
            </p:cNvPr>
            <p:cNvSpPr txBox="1"/>
            <p:nvPr/>
          </p:nvSpPr>
          <p:spPr>
            <a:xfrm>
              <a:off x="6990576" y="3533685"/>
              <a:ext cx="23058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All can leak </a:t>
              </a:r>
              <a:br>
                <a:rPr lang="en-US" sz="2400" dirty="0"/>
              </a:br>
              <a:r>
                <a:rPr lang="en-US" sz="2400" dirty="0"/>
                <a:t>enclave data.</a:t>
              </a:r>
            </a:p>
            <a:p>
              <a:r>
                <a:rPr lang="en-US" sz="2400" dirty="0"/>
                <a:t>Difficult to block.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SGX insecurity:  (2) extract quoting key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D5C2CC4-97B5-8344-A18D-1305166B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647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Attestation:  proves to 3</a:t>
            </a:r>
            <a:r>
              <a:rPr lang="en-US" baseline="30000" dirty="0"/>
              <a:t>rd</a:t>
            </a:r>
            <a:r>
              <a:rPr lang="en-US" dirty="0"/>
              <a:t> party what code is running in enclave</a:t>
            </a:r>
          </a:p>
          <a:p>
            <a:r>
              <a:rPr lang="en-US" dirty="0"/>
              <a:t>Quoting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dirty="0"/>
              <a:t> stored in Intel enclave on untrusted machines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if attacker extracts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from </a:t>
            </a:r>
            <a:r>
              <a:rPr lang="en-US" u="sng" dirty="0"/>
              <a:t>some</a:t>
            </a:r>
            <a:r>
              <a:rPr lang="en-US" dirty="0"/>
              <a:t> quoting enclave?</a:t>
            </a:r>
          </a:p>
          <a:p>
            <a:r>
              <a:rPr lang="en-US" dirty="0"/>
              <a:t>Can attest to arbitrary non-enclave code</a:t>
            </a:r>
          </a:p>
          <a:p>
            <a:pPr marL="0" indent="0">
              <a:buNone/>
            </a:pPr>
            <a:r>
              <a:rPr lang="en-US" dirty="0"/>
              <a:t>	… see Foreshadow attack and Intel’s response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E80B8C-28AD-2C40-A7FE-38D8D3DE5E55}"/>
              </a:ext>
            </a:extLst>
          </p:cNvPr>
          <p:cNvSpPr/>
          <p:nvPr/>
        </p:nvSpPr>
        <p:spPr>
          <a:xfrm>
            <a:off x="2286000" y="112395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81AAE-5AAC-5C47-873A-8E472920AFB5}"/>
              </a:ext>
            </a:extLst>
          </p:cNvPr>
          <p:cNvGrpSpPr/>
          <p:nvPr/>
        </p:nvGrpSpPr>
        <p:grpSpPr>
          <a:xfrm>
            <a:off x="4680858" y="1209800"/>
            <a:ext cx="2253342" cy="830997"/>
            <a:chOff x="2681385" y="4152840"/>
            <a:chExt cx="2253342" cy="8309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905F17-0FEF-8544-ABBB-774B5F290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1385" y="4545760"/>
              <a:ext cx="2253342" cy="5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6180B-7098-FA4E-8673-187A7A6CF194}"/>
                </a:ext>
              </a:extLst>
            </p:cNvPr>
            <p:cNvSpPr txBox="1"/>
            <p:nvPr/>
          </p:nvSpPr>
          <p:spPr>
            <a:xfrm>
              <a:off x="2964720" y="4152840"/>
              <a:ext cx="166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attestation</a:t>
              </a:r>
            </a:p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72ACDB-1C44-3E48-A4C6-16CEEDD4271C}"/>
              </a:ext>
            </a:extLst>
          </p:cNvPr>
          <p:cNvSpPr txBox="1"/>
          <p:nvPr/>
        </p:nvSpPr>
        <p:spPr>
          <a:xfrm>
            <a:off x="2380473" y="124057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0E084-C750-2C44-AAB7-63CCF81C2157}"/>
              </a:ext>
            </a:extLst>
          </p:cNvPr>
          <p:cNvSpPr/>
          <p:nvPr/>
        </p:nvSpPr>
        <p:spPr>
          <a:xfrm>
            <a:off x="1752600" y="819150"/>
            <a:ext cx="5562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Spectre</a:t>
            </a:r>
            <a:r>
              <a:rPr lang="en-US" dirty="0"/>
              <a:t> attack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Speed vs. security in HW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0DC4-B6BC-1F4F-8016-555B384475B1}"/>
              </a:ext>
            </a:extLst>
          </p:cNvPr>
          <p:cNvSpPr txBox="1"/>
          <p:nvPr/>
        </p:nvSpPr>
        <p:spPr>
          <a:xfrm>
            <a:off x="6172200" y="4764777"/>
            <a:ext cx="294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[slides credit: Paul Kocher]</a:t>
            </a:r>
          </a:p>
        </p:txBody>
      </p:sp>
    </p:spTree>
    <p:extLst>
      <p:ext uri="{BB962C8B-B14F-4D97-AF65-F5344CB8AC3E}">
        <p14:creationId xmlns:p14="http://schemas.microsoft.com/office/powerpoint/2010/main" val="3649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B4FE-3BF9-A547-9CC2-22B3E98F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The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22C-20CE-BE46-A496-D56B314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of the trusted computing base (TCB):</a:t>
            </a:r>
          </a:p>
          <a:p>
            <a:pPr>
              <a:spcBef>
                <a:spcPts val="1176"/>
              </a:spcBef>
            </a:pPr>
            <a:r>
              <a:rPr lang="en-US" dirty="0"/>
              <a:t>but is optimized for performance, </a:t>
            </a:r>
            <a:br>
              <a:rPr lang="en-US" dirty="0"/>
            </a:br>
            <a:r>
              <a:rPr lang="en-US" dirty="0"/>
              <a:t>			… security may be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Processor design and security:</a:t>
            </a:r>
          </a:p>
          <a:p>
            <a:pPr>
              <a:spcBef>
                <a:spcPts val="1176"/>
              </a:spcBef>
            </a:pPr>
            <a:r>
              <a:rPr lang="en-US" dirty="0"/>
              <a:t>Important security features, such as hardware enclaves</a:t>
            </a:r>
          </a:p>
          <a:p>
            <a:pPr>
              <a:spcBef>
                <a:spcPts val="1176"/>
              </a:spcBef>
            </a:pPr>
            <a:r>
              <a:rPr lang="en-US" dirty="0"/>
              <a:t>Some features can be exploited for attacks: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Speculative execution,   transactional memory,  …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An active area of research!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9ADE1-4A98-9F44-9F27-500FB00A8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3" b="26296"/>
          <a:stretch/>
        </p:blipFill>
        <p:spPr>
          <a:xfrm>
            <a:off x="7010400" y="57150"/>
            <a:ext cx="2133600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71750" algn="l"/>
              </a:tabLst>
            </a:pPr>
            <a:r>
              <a:rPr lang="en-US" dirty="0"/>
              <a:t>Performance drives CPU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90950"/>
          </a:xfrm>
        </p:spPr>
        <p:txBody>
          <a:bodyPr>
            <a:noAutofit/>
          </a:bodyPr>
          <a:lstStyle/>
          <a:p>
            <a:pPr marL="0" indent="0">
              <a:spcBef>
                <a:spcPts val="1224"/>
              </a:spcBef>
              <a:buNone/>
              <a:tabLst>
                <a:tab pos="2571750" algn="l"/>
              </a:tabLst>
            </a:pPr>
            <a:r>
              <a:rPr lang="en-US" sz="2400" dirty="0"/>
              <a:t>Clock speed maxed out:</a:t>
            </a:r>
            <a:endParaRPr lang="en-US" sz="2400" b="1" u="sng" dirty="0"/>
          </a:p>
          <a:p>
            <a:pPr lvl="1">
              <a:tabLst>
                <a:tab pos="2571750" algn="l"/>
              </a:tabLst>
            </a:pPr>
            <a:r>
              <a:rPr lang="en-US" dirty="0"/>
              <a:t>Pentium 4 reached 3.8 GHz in 2004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Memory latency is slow and not improving much</a:t>
            </a:r>
          </a:p>
          <a:p>
            <a:pPr lvl="1">
              <a:tabLst>
                <a:tab pos="2571750" algn="l"/>
              </a:tabLst>
            </a:pPr>
            <a:endParaRPr lang="en-US" dirty="0"/>
          </a:p>
          <a:p>
            <a:pPr marL="0" indent="0">
              <a:buNone/>
              <a:tabLst>
                <a:tab pos="2571750" algn="l"/>
              </a:tabLst>
            </a:pPr>
            <a:r>
              <a:rPr lang="en-US" sz="2400" dirty="0"/>
              <a:t>To gain performance, need to do more per cycle!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Reduce memory delays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c</a:t>
            </a:r>
            <a:r>
              <a:rPr lang="en-US" dirty="0">
                <a:sym typeface="Wingdings" panose="05000000000000000000" pitchFamily="2" charset="2"/>
              </a:rPr>
              <a:t>aches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Work during delays 	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speculative execution</a:t>
            </a:r>
          </a:p>
        </p:txBody>
      </p:sp>
    </p:spTree>
    <p:extLst>
      <p:ext uri="{BB962C8B-B14F-4D97-AF65-F5344CB8AC3E}">
        <p14:creationId xmlns:p14="http://schemas.microsoft.com/office/powerpoint/2010/main" val="18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27B6E-A81E-47D7-9A4D-550EF9D417AB}"/>
              </a:ext>
            </a:extLst>
          </p:cNvPr>
          <p:cNvSpPr/>
          <p:nvPr/>
        </p:nvSpPr>
        <p:spPr>
          <a:xfrm>
            <a:off x="2376422" y="1292160"/>
            <a:ext cx="3946421" cy="3543299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FEF9E-ACE5-4E49-93C4-294E011CC626}"/>
              </a:ext>
            </a:extLst>
          </p:cNvPr>
          <p:cNvSpPr/>
          <p:nvPr/>
        </p:nvSpPr>
        <p:spPr>
          <a:xfrm>
            <a:off x="255656" y="1276350"/>
            <a:ext cx="1918607" cy="3559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Memory caches    </a:t>
            </a:r>
            <a:r>
              <a:rPr lang="en-US" sz="2000" dirty="0"/>
              <a:t>(4-way associative)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26241"/>
            <a:ext cx="8631345" cy="409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Caches hold local (fast) copy of recently-accessed 64-byte chunks of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7B16-DA2C-4B1B-BCDB-A30C25C70D26}"/>
              </a:ext>
            </a:extLst>
          </p:cNvPr>
          <p:cNvSpPr txBox="1"/>
          <p:nvPr/>
        </p:nvSpPr>
        <p:spPr>
          <a:xfrm>
            <a:off x="7652647" y="1276350"/>
            <a:ext cx="1137331" cy="1697006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b="1" dirty="0"/>
              <a:t>MAIN MEMORY</a:t>
            </a:r>
          </a:p>
          <a:p>
            <a:endParaRPr lang="en-US" sz="788" b="1" dirty="0"/>
          </a:p>
          <a:p>
            <a:r>
              <a:rPr lang="en-US" sz="1350" dirty="0"/>
              <a:t>Big, slow</a:t>
            </a:r>
            <a:endParaRPr lang="en-US" sz="788" dirty="0"/>
          </a:p>
          <a:p>
            <a:r>
              <a:rPr lang="en-US" sz="900" dirty="0"/>
              <a:t>e.g. 16GB SDRAM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094A08-52EF-4BBB-8261-ED220E6E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64020"/>
              </p:ext>
            </p:extLst>
          </p:nvPr>
        </p:nvGraphicFramePr>
        <p:xfrm>
          <a:off x="3711479" y="1391728"/>
          <a:ext cx="2478274" cy="336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724">
                  <a:extLst>
                    <a:ext uri="{9D8B030D-6E8A-4147-A177-3AD203B41FA5}">
                      <a16:colId xmlns:a16="http://schemas.microsoft.com/office/drawing/2014/main" val="176263968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9481632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00714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Set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Addr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Cached Data ~64B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6587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F0016280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31C6F4C0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339DD740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614F8480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9A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F2..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A7..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4809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71685100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132A4880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2A1C0700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C017E9C0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2873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311956C0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002D47C0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91507E80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55194040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852707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9B27F8C0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8E771100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A001FB40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317178C0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668015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6618E980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BA0CDB40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89E92C00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090F9C40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F1..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1F..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51400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9967B9E-5CC5-4CA2-991C-18220E10D6BF}"/>
              </a:ext>
            </a:extLst>
          </p:cNvPr>
          <p:cNvSpPr txBox="1"/>
          <p:nvPr/>
        </p:nvSpPr>
        <p:spPr>
          <a:xfrm>
            <a:off x="381000" y="2292519"/>
            <a:ext cx="1614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2A1C0700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44D1B-45D4-4388-AE94-540FF5AFC7B3}"/>
              </a:ext>
            </a:extLst>
          </p:cNvPr>
          <p:cNvSpPr txBox="1"/>
          <p:nvPr/>
        </p:nvSpPr>
        <p:spPr>
          <a:xfrm>
            <a:off x="391545" y="2745001"/>
            <a:ext cx="1762377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9E</a:t>
            </a:r>
            <a:r>
              <a:rPr lang="en-US" sz="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C3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D3..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9C07-B00C-4433-8C72-DA21057101C3}"/>
              </a:ext>
            </a:extLst>
          </p:cNvPr>
          <p:cNvSpPr txBox="1"/>
          <p:nvPr/>
        </p:nvSpPr>
        <p:spPr>
          <a:xfrm>
            <a:off x="381000" y="3105150"/>
            <a:ext cx="160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603EB4-63EA-4441-849C-5775020CBFFE}"/>
              </a:ext>
            </a:extLst>
          </p:cNvPr>
          <p:cNvCxnSpPr>
            <a:cxnSpLocks/>
          </p:cNvCxnSpPr>
          <p:nvPr/>
        </p:nvCxnSpPr>
        <p:spPr>
          <a:xfrm>
            <a:off x="6367729" y="212744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C475B9-2AAC-4E66-9656-E00C7A9D6C41}"/>
              </a:ext>
            </a:extLst>
          </p:cNvPr>
          <p:cNvSpPr txBox="1"/>
          <p:nvPr/>
        </p:nvSpPr>
        <p:spPr>
          <a:xfrm>
            <a:off x="6373178" y="1687461"/>
            <a:ext cx="1229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Address: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37CD1-80B1-4688-B8DF-EB19B54FAA0D}"/>
              </a:ext>
            </a:extLst>
          </p:cNvPr>
          <p:cNvCxnSpPr>
            <a:cxnSpLocks/>
          </p:cNvCxnSpPr>
          <p:nvPr/>
        </p:nvCxnSpPr>
        <p:spPr>
          <a:xfrm flipH="1">
            <a:off x="6367729" y="224069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CAA44-CF71-42AD-A6A9-EC7D1F5FACB3}"/>
              </a:ext>
            </a:extLst>
          </p:cNvPr>
          <p:cNvSpPr txBox="1"/>
          <p:nvPr/>
        </p:nvSpPr>
        <p:spPr>
          <a:xfrm>
            <a:off x="381000" y="3532030"/>
            <a:ext cx="1824423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99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8F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44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09..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F9594-E2AB-4F61-ACD3-EA0D30781D47}"/>
              </a:ext>
            </a:extLst>
          </p:cNvPr>
          <p:cNvSpPr txBox="1"/>
          <p:nvPr/>
        </p:nvSpPr>
        <p:spPr>
          <a:xfrm>
            <a:off x="327247" y="3943350"/>
            <a:ext cx="157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EF4AB-7EB5-43B5-81F5-AEE7208715A4}"/>
              </a:ext>
            </a:extLst>
          </p:cNvPr>
          <p:cNvSpPr txBox="1"/>
          <p:nvPr/>
        </p:nvSpPr>
        <p:spPr>
          <a:xfrm>
            <a:off x="381000" y="4345201"/>
            <a:ext cx="1768556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 99 17 8F 44 09..</a:t>
            </a:r>
            <a:endParaRPr lang="en-US" sz="9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709FE-BF3C-48EC-8681-A0DB405D776F}"/>
              </a:ext>
            </a:extLst>
          </p:cNvPr>
          <p:cNvCxnSpPr>
            <a:cxnSpLocks/>
          </p:cNvCxnSpPr>
          <p:nvPr/>
        </p:nvCxnSpPr>
        <p:spPr>
          <a:xfrm flipV="1">
            <a:off x="2157296" y="2463001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73433B-85A6-4EFB-A752-BCE3A68C6A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3386" y="2659093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B535-9F57-453F-9294-4EFD43B53B49}"/>
              </a:ext>
            </a:extLst>
          </p:cNvPr>
          <p:cNvCxnSpPr>
            <a:cxnSpLocks/>
          </p:cNvCxnSpPr>
          <p:nvPr/>
        </p:nvCxnSpPr>
        <p:spPr>
          <a:xfrm>
            <a:off x="2157296" y="3445903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81961-4564-4A21-A3F8-91D9F9932448}"/>
              </a:ext>
            </a:extLst>
          </p:cNvPr>
          <p:cNvCxnSpPr>
            <a:cxnSpLocks/>
          </p:cNvCxnSpPr>
          <p:nvPr/>
        </p:nvCxnSpPr>
        <p:spPr>
          <a:xfrm rot="10800000">
            <a:off x="2157296" y="3622051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8A862-7BD0-4FA6-A1EF-01A89D08FC1D}"/>
              </a:ext>
            </a:extLst>
          </p:cNvPr>
          <p:cNvCxnSpPr>
            <a:cxnSpLocks/>
          </p:cNvCxnSpPr>
          <p:nvPr/>
        </p:nvCxnSpPr>
        <p:spPr>
          <a:xfrm flipV="1">
            <a:off x="2157296" y="3902154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ED85B6-6C42-4D95-AC62-3BAD57CBC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44999" y="4053470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AA7F97-0867-4B75-A15F-3CB5C8837A2A}"/>
              </a:ext>
            </a:extLst>
          </p:cNvPr>
          <p:cNvSpPr txBox="1"/>
          <p:nvPr/>
        </p:nvSpPr>
        <p:spPr>
          <a:xfrm rot="20510556">
            <a:off x="3317045" y="2445030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CDAAB4-2CE6-4A26-8D27-EFD32F5DD542}"/>
              </a:ext>
            </a:extLst>
          </p:cNvPr>
          <p:cNvSpPr txBox="1"/>
          <p:nvPr/>
        </p:nvSpPr>
        <p:spPr>
          <a:xfrm rot="347578">
            <a:off x="3236128" y="353181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9A3F9-2520-450E-BB72-3FEE7DDD1611}"/>
              </a:ext>
            </a:extLst>
          </p:cNvPr>
          <p:cNvSpPr txBox="1"/>
          <p:nvPr/>
        </p:nvSpPr>
        <p:spPr>
          <a:xfrm rot="21400848">
            <a:off x="3236128" y="383354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B7AA8-C2EC-42EB-BC55-83B613AE37D1}"/>
              </a:ext>
            </a:extLst>
          </p:cNvPr>
          <p:cNvSpPr txBox="1"/>
          <p:nvPr/>
        </p:nvSpPr>
        <p:spPr>
          <a:xfrm>
            <a:off x="2529593" y="2435159"/>
            <a:ext cx="974474" cy="1866604"/>
          </a:xfrm>
          <a:prstGeom prst="rect">
            <a:avLst/>
          </a:prstGeom>
          <a:solidFill>
            <a:srgbClr val="C8E6FF">
              <a:alpha val="85882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dirty="0"/>
              <a:t>hash(</a:t>
            </a:r>
            <a:r>
              <a:rPr lang="en-US" sz="1350" dirty="0" err="1"/>
              <a:t>addr</a:t>
            </a:r>
            <a:r>
              <a:rPr lang="en-US" sz="1350" dirty="0"/>
              <a:t>) to map to cache 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AAFE3-E547-4173-B57C-045DC7C4FECC}"/>
              </a:ext>
            </a:extLst>
          </p:cNvPr>
          <p:cNvSpPr txBox="1"/>
          <p:nvPr/>
        </p:nvSpPr>
        <p:spPr>
          <a:xfrm>
            <a:off x="4125921" y="3985693"/>
            <a:ext cx="59232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23285-6DBA-4B96-B76E-7198C073E730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Evict</a:t>
            </a:r>
            <a:r>
              <a:rPr lang="en-US" sz="675" dirty="0"/>
              <a:t> </a:t>
            </a:r>
            <a:r>
              <a:rPr lang="en-US" sz="900" dirty="0"/>
              <a:t>to</a:t>
            </a:r>
            <a:r>
              <a:rPr lang="en-US" sz="600" dirty="0"/>
              <a:t> </a:t>
            </a:r>
            <a:r>
              <a:rPr lang="en-US" sz="900" dirty="0"/>
              <a:t>make</a:t>
            </a:r>
            <a:r>
              <a:rPr lang="en-US" sz="675" dirty="0"/>
              <a:t> </a:t>
            </a:r>
            <a:r>
              <a:rPr lang="en-US" sz="900" dirty="0"/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EDB952-D3C8-4EA7-8214-2CDB09D6E5DB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600" dirty="0"/>
              <a:t> </a:t>
            </a:r>
            <a:r>
              <a:rPr lang="en-US" sz="900" dirty="0"/>
              <a:t>17</a:t>
            </a:r>
            <a:r>
              <a:rPr lang="en-US" sz="600" dirty="0"/>
              <a:t> </a:t>
            </a:r>
            <a:r>
              <a:rPr lang="en-US" sz="900" dirty="0"/>
              <a:t>8F</a:t>
            </a:r>
            <a:r>
              <a:rPr lang="en-US" sz="600" dirty="0"/>
              <a:t> </a:t>
            </a:r>
            <a:r>
              <a:rPr lang="en-US" sz="900" dirty="0"/>
              <a:t>44</a:t>
            </a:r>
            <a:r>
              <a:rPr lang="en-US" sz="600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FE8D3-09A1-4C82-AC32-F62CD83F40A1}"/>
              </a:ext>
            </a:extLst>
          </p:cNvPr>
          <p:cNvSpPr/>
          <p:nvPr/>
        </p:nvSpPr>
        <p:spPr>
          <a:xfrm>
            <a:off x="2346025" y="1297092"/>
            <a:ext cx="1159543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</a:rPr>
              <a:t>CACHE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09642D-E87B-4F02-BFDB-F0A4260880F4}"/>
              </a:ext>
            </a:extLst>
          </p:cNvPr>
          <p:cNvSpPr txBox="1"/>
          <p:nvPr/>
        </p:nvSpPr>
        <p:spPr>
          <a:xfrm>
            <a:off x="4124476" y="2589844"/>
            <a:ext cx="57655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2A1C0700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852516-BAB9-4135-8DCE-0F1A9215856C}"/>
              </a:ext>
            </a:extLst>
          </p:cNvPr>
          <p:cNvSpPr txBox="1"/>
          <p:nvPr/>
        </p:nvSpPr>
        <p:spPr>
          <a:xfrm>
            <a:off x="6446097" y="2281295"/>
            <a:ext cx="1126912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350" dirty="0"/>
              <a:t>Data:</a:t>
            </a:r>
          </a:p>
          <a:p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375" dirty="0"/>
              <a:t> </a:t>
            </a:r>
            <a:r>
              <a:rPr lang="en-US" sz="900" dirty="0"/>
              <a:t>17</a:t>
            </a:r>
            <a:r>
              <a:rPr lang="en-US" sz="375" dirty="0"/>
              <a:t> </a:t>
            </a:r>
            <a:r>
              <a:rPr lang="en-US" sz="900" dirty="0"/>
              <a:t>8F</a:t>
            </a:r>
            <a:r>
              <a:rPr lang="en-US" sz="375" dirty="0"/>
              <a:t> </a:t>
            </a:r>
            <a:r>
              <a:rPr lang="en-US" sz="900" dirty="0"/>
              <a:t>44</a:t>
            </a:r>
            <a:r>
              <a:rPr lang="en-US" sz="375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9A8281-2D8B-4CBB-A005-D53CB72A77FA}"/>
              </a:ext>
            </a:extLst>
          </p:cNvPr>
          <p:cNvSpPr/>
          <p:nvPr/>
        </p:nvSpPr>
        <p:spPr>
          <a:xfrm>
            <a:off x="384730" y="1369933"/>
            <a:ext cx="1596470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Sends address,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Receives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DC3C4-E1F3-4766-ADA1-0CD8A45AE324}"/>
              </a:ext>
            </a:extLst>
          </p:cNvPr>
          <p:cNvSpPr txBox="1"/>
          <p:nvPr/>
        </p:nvSpPr>
        <p:spPr>
          <a:xfrm>
            <a:off x="6385403" y="3366385"/>
            <a:ext cx="2834797" cy="1455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0969" indent="-130969"/>
            <a:r>
              <a:rPr lang="en-US" dirty="0"/>
              <a:t>Reads </a:t>
            </a:r>
            <a:r>
              <a:rPr lang="en-US" u="sng" dirty="0"/>
              <a:t>change</a:t>
            </a:r>
            <a:r>
              <a:rPr lang="en-US" dirty="0"/>
              <a:t> system state: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newly-cached</a:t>
            </a:r>
            <a:r>
              <a:rPr lang="en-US" dirty="0"/>
              <a:t> location is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evicted</a:t>
            </a:r>
            <a:r>
              <a:rPr lang="en-US" dirty="0"/>
              <a:t> location </a:t>
            </a:r>
            <a:br>
              <a:rPr lang="en-US" dirty="0"/>
            </a:br>
            <a:r>
              <a:rPr lang="en-US" dirty="0"/>
              <a:t>is slow</a:t>
            </a:r>
          </a:p>
        </p:txBody>
      </p:sp>
    </p:spTree>
    <p:extLst>
      <p:ext uri="{BB962C8B-B14F-4D97-AF65-F5344CB8AC3E}">
        <p14:creationId xmlns:p14="http://schemas.microsoft.com/office/powerpoint/2010/main" val="4551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0" grpId="0"/>
      <p:bldP spid="29" grpId="0"/>
      <p:bldP spid="31" grpId="0"/>
      <p:bldP spid="32" grpId="0"/>
      <p:bldP spid="37" grpId="0"/>
      <p:bldP spid="38" grpId="0"/>
      <p:bldP spid="39" grpId="0"/>
      <p:bldP spid="27" grpId="0" animBg="1"/>
      <p:bldP spid="45" grpId="0" animBg="1"/>
      <p:bldP spid="34" grpId="0" animBg="1"/>
      <p:bldP spid="40" grpId="0" animBg="1"/>
      <p:bldP spid="41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Speculative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287DD-EB6C-42C2-B943-76C5D7B13CFB}"/>
              </a:ext>
            </a:extLst>
          </p:cNvPr>
          <p:cNvSpPr txBox="1"/>
          <p:nvPr/>
        </p:nvSpPr>
        <p:spPr>
          <a:xfrm>
            <a:off x="2209799" y="1390810"/>
            <a:ext cx="6574596" cy="965580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pPr marL="150876" lvl="1"/>
            <a:r>
              <a:rPr lang="en-US" sz="2400" dirty="0"/>
              <a:t>if  (</a:t>
            </a:r>
            <a:r>
              <a:rPr lang="en-US" sz="2400" dirty="0" err="1"/>
              <a:t>uncached_value</a:t>
            </a:r>
            <a:r>
              <a:rPr lang="en-US" sz="2400" dirty="0"/>
              <a:t> == 1)     // load from memory</a:t>
            </a:r>
          </a:p>
          <a:p>
            <a:pPr marL="150876" lvl="1"/>
            <a:r>
              <a:rPr lang="en-US" sz="2400" dirty="0"/>
              <a:t>       a = compute(b)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E253F-2EC6-481B-9CC7-BE9AA04CAB6D}"/>
              </a:ext>
            </a:extLst>
          </p:cNvPr>
          <p:cNvSpPr txBox="1">
            <a:spLocks/>
          </p:cNvSpPr>
          <p:nvPr/>
        </p:nvSpPr>
        <p:spPr>
          <a:xfrm>
            <a:off x="359605" y="859139"/>
            <a:ext cx="8380328" cy="91889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CPUs can </a:t>
            </a:r>
            <a:r>
              <a:rPr lang="en-US" i="1" dirty="0"/>
              <a:t>guess</a:t>
            </a:r>
            <a:r>
              <a:rPr lang="en-US" dirty="0"/>
              <a:t> likely program path and do </a:t>
            </a:r>
            <a:r>
              <a:rPr lang="en-US" u="sng" dirty="0"/>
              <a:t>speculative execution</a:t>
            </a:r>
          </a:p>
          <a:p>
            <a:pPr lvl="1"/>
            <a:r>
              <a:rPr lang="en-US" sz="2400" dirty="0"/>
              <a:t>Example: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1997CA-1705-4F41-91B7-4F719D6EC149}"/>
              </a:ext>
            </a:extLst>
          </p:cNvPr>
          <p:cNvSpPr txBox="1">
            <a:spLocks/>
          </p:cNvSpPr>
          <p:nvPr/>
        </p:nvSpPr>
        <p:spPr>
          <a:xfrm>
            <a:off x="286374" y="2584888"/>
            <a:ext cx="8705225" cy="96558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Branch predictor guesses if() is ‘true’  (based on prior history)</a:t>
            </a:r>
          </a:p>
          <a:p>
            <a:pPr lvl="1"/>
            <a:r>
              <a:rPr lang="en-US" sz="2400" dirty="0"/>
              <a:t>Starts executing </a:t>
            </a:r>
            <a:r>
              <a:rPr lang="en-US" sz="2400" i="1" dirty="0"/>
              <a:t>compute(b)</a:t>
            </a:r>
            <a:r>
              <a:rPr lang="en-US" sz="2400" dirty="0"/>
              <a:t> speculatively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9F0886-0785-4F85-B94A-F62664566F5B}"/>
              </a:ext>
            </a:extLst>
          </p:cNvPr>
          <p:cNvSpPr txBox="1">
            <a:spLocks/>
          </p:cNvSpPr>
          <p:nvPr/>
        </p:nvSpPr>
        <p:spPr>
          <a:xfrm>
            <a:off x="271301" y="3663873"/>
            <a:ext cx="8380328" cy="1270077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When value arrives from memory, check if guess was correct:</a:t>
            </a:r>
          </a:p>
          <a:p>
            <a:pPr lvl="3"/>
            <a:r>
              <a:rPr lang="en-US" sz="2200" b="1" dirty="0"/>
              <a:t>Correct</a:t>
            </a:r>
            <a:r>
              <a:rPr lang="en-US" sz="2200" dirty="0"/>
              <a:t>:      Save speculative work  ⇒  performance gain</a:t>
            </a:r>
          </a:p>
          <a:p>
            <a:pPr lvl="3"/>
            <a:r>
              <a:rPr lang="en-US" sz="2200" b="1" dirty="0"/>
              <a:t>Incorrect</a:t>
            </a:r>
            <a:r>
              <a:rPr lang="en-US" sz="2200" dirty="0"/>
              <a:t>:   Discard speculative work  ⇒  no harm  (?)</a:t>
            </a:r>
          </a:p>
        </p:txBody>
      </p:sp>
    </p:spTree>
    <p:extLst>
      <p:ext uri="{BB962C8B-B14F-4D97-AF65-F5344CB8AC3E}">
        <p14:creationId xmlns:p14="http://schemas.microsoft.com/office/powerpoint/2010/main" val="24048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9D8399-420D-4CA7-8E1D-766C0311F1AF}"/>
              </a:ext>
            </a:extLst>
          </p:cNvPr>
          <p:cNvSpPr txBox="1">
            <a:spLocks/>
          </p:cNvSpPr>
          <p:nvPr/>
        </p:nvSpPr>
        <p:spPr>
          <a:xfrm>
            <a:off x="4724400" y="301381"/>
            <a:ext cx="3931748" cy="1986635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rgbClr val="FF8080"/>
                </a:solidFill>
              </a:rPr>
              <a:t>Speculative Execution</a:t>
            </a:r>
          </a:p>
          <a:p>
            <a:pPr marL="0" indent="0" algn="ctr">
              <a:buNone/>
            </a:pPr>
            <a:endParaRPr lang="en-US" sz="1800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8080"/>
                </a:solidFill>
              </a:rPr>
              <a:t>CPU regularly performs incorrect calculations, then deletes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1381"/>
            <a:ext cx="4038600" cy="19875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700" b="1" dirty="0"/>
              <a:t>Architectural Guarantee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Register values eventually match </a:t>
            </a:r>
            <a:br>
              <a:rPr lang="en-US" dirty="0"/>
            </a:br>
            <a:r>
              <a:rPr lang="en-US" dirty="0"/>
              <a:t>result of in-order execution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19FF-6932-4588-ADF1-BFD562D7745E}"/>
              </a:ext>
            </a:extLst>
          </p:cNvPr>
          <p:cNvSpPr txBox="1"/>
          <p:nvPr/>
        </p:nvSpPr>
        <p:spPr>
          <a:xfrm>
            <a:off x="262976" y="2715311"/>
            <a:ext cx="86180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Is making + discarding mistakes the same as in-order execution?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F10EF-7648-0549-9A54-76E73DA1C493}"/>
              </a:ext>
            </a:extLst>
          </p:cNvPr>
          <p:cNvSpPr txBox="1"/>
          <p:nvPr/>
        </p:nvSpPr>
        <p:spPr>
          <a:xfrm>
            <a:off x="262976" y="3486150"/>
            <a:ext cx="882773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processor executed instructions that were not supposed to run !!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problem:  instructions can have observable side-effects</a:t>
            </a:r>
          </a:p>
        </p:txBody>
      </p:sp>
    </p:spTree>
    <p:extLst>
      <p:ext uri="{BB962C8B-B14F-4D97-AF65-F5344CB8AC3E}">
        <p14:creationId xmlns:p14="http://schemas.microsoft.com/office/powerpoint/2010/main" val="3182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752600" y="1123878"/>
            <a:ext cx="548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5D29E2-BE89-428B-B7DC-A88C8F7CE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686800" cy="2800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Suppose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 int x   </a:t>
            </a:r>
            <a:r>
              <a:rPr lang="en-US" sz="2400" dirty="0"/>
              <a:t>comes from untrusted caller</a:t>
            </a:r>
          </a:p>
          <a:p>
            <a:pPr lvl="1">
              <a:buClr>
                <a:prstClr val="black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/>
              <a:t>Execution </a:t>
            </a:r>
            <a:r>
              <a:rPr lang="en-US" sz="2400" u="sng" dirty="0"/>
              <a:t>without</a:t>
            </a:r>
            <a:r>
              <a:rPr lang="en-US" sz="2400" dirty="0"/>
              <a:t> speculation is safe: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array2[array1[x]*4096] </a:t>
            </a:r>
            <a:r>
              <a:rPr lang="en-US" dirty="0">
                <a:cs typeface="Courier New" panose="02070309020205020404" pitchFamily="49" charset="0"/>
              </a:rPr>
              <a:t>not eval </a:t>
            </a:r>
            <a:r>
              <a:rPr lang="en-US" dirty="0"/>
              <a:t>unless</a:t>
            </a:r>
            <a:r>
              <a:rPr lang="en-US" dirty="0">
                <a:cs typeface="Courier New" panose="02070309020205020404" pitchFamily="49" charset="0"/>
              </a:rPr>
              <a:t>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&lt; array1_size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What about with speculative execution?</a:t>
            </a:r>
          </a:p>
        </p:txBody>
      </p:sp>
    </p:spTree>
    <p:extLst>
      <p:ext uri="{BB962C8B-B14F-4D97-AF65-F5344CB8AC3E}">
        <p14:creationId xmlns:p14="http://schemas.microsoft.com/office/powerpoint/2010/main" val="157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6EBE63-29DC-094A-9774-A81D708C00CA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94A1E1-D835-4644-9273-E5D9277C9004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4184-0C5B-1A45-B51A-574D5E841274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14E58-D460-4C79-9424-7FE4B8071D97}"/>
              </a:ext>
            </a:extLst>
          </p:cNvPr>
          <p:cNvSpPr txBox="1"/>
          <p:nvPr/>
        </p:nvSpPr>
        <p:spPr>
          <a:xfrm>
            <a:off x="131885" y="2333161"/>
            <a:ext cx="5014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-6858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/>
              <a:t>Before attack: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 branch predictor to expect if() is true</a:t>
            </a:r>
            <a:br>
              <a:rPr lang="en-US" sz="2000" dirty="0"/>
            </a:br>
            <a:r>
              <a:rPr lang="en-US" sz="2000" dirty="0"/>
              <a:t>(e.g. call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&lt;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)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Evict	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array2[]</a:t>
            </a:r>
            <a:r>
              <a:rPr lang="en-US" sz="2000" dirty="0"/>
              <a:t> from cache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618241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0" y="2266950"/>
            <a:ext cx="543790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Speculative exec while waiting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array1_size:</a:t>
            </a:r>
            <a:endParaRPr lang="en-US" sz="2000" dirty="0"/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Predict that if() is true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address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2000" dirty="0"/>
              <a:t> base +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)  </a:t>
            </a:r>
            <a:br>
              <a:rPr lang="en-US" sz="2000" dirty="0"/>
            </a:br>
            <a:r>
              <a:rPr lang="en-US" sz="2000" dirty="0"/>
              <a:t>  (using out-of-bounds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>
                <a:cs typeface="Courier New" panose="02070309020205020404" pitchFamily="49" charset="0"/>
              </a:rPr>
              <a:t>=1000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/>
              <a:t> 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returns secret byte =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  (in cache ⇒  fast )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CC31C0-7211-6845-8F8D-820E870D897C}"/>
              </a:ext>
            </a:extLst>
          </p:cNvPr>
          <p:cNvSpPr/>
          <p:nvPr/>
        </p:nvSpPr>
        <p:spPr>
          <a:xfrm>
            <a:off x="5651679" y="222938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93A45-DAD8-5C4D-9EB1-6B919CFACE50}"/>
              </a:ext>
            </a:extLst>
          </p:cNvPr>
          <p:cNvCxnSpPr>
            <a:cxnSpLocks/>
          </p:cNvCxnSpPr>
          <p:nvPr/>
        </p:nvCxnSpPr>
        <p:spPr>
          <a:xfrm flipH="1">
            <a:off x="8001000" y="1465546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190750"/>
            <a:ext cx="5437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 marL="36576" lvl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Next: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Request mem at 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</a:t>
            </a:r>
            <a:r>
              <a:rPr lang="en-US" sz="2000" dirty="0"/>
              <a:t> base +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*4096)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Brings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*4096]</a:t>
            </a:r>
            <a:r>
              <a:rPr lang="en-US" sz="2000" dirty="0"/>
              <a:t> into the cache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Realize if() is false:  discard speculative work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Finish operation &amp; return to caller</a:t>
            </a:r>
            <a:endParaRPr lang="en-US" sz="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446027-247E-A743-93E3-AF70325E4911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492201"/>
            <a:ext cx="4993999" cy="242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Attacker:</a:t>
            </a:r>
          </a:p>
          <a:p>
            <a:pPr marL="285750" indent="-28575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measures read time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/>
              <a:t>4096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Read 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is fast (cached), </a:t>
            </a:r>
            <a:br>
              <a:rPr lang="en-US" sz="2000" dirty="0"/>
            </a:br>
            <a:r>
              <a:rPr lang="en-US" sz="2000" dirty="0"/>
              <a:t>		reveals secret byte !!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Repeat with many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  (10KB/s)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F5391-27C6-4D4D-91CD-507A37E079A5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/>
              <a:t>Violating JavaScript’s sandbox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7D7ED-41F3-49AE-8709-F04DBBBB2E63}"/>
              </a:ext>
            </a:extLst>
          </p:cNvPr>
          <p:cNvSpPr/>
          <p:nvPr/>
        </p:nvSpPr>
        <p:spPr>
          <a:xfrm>
            <a:off x="2210897" y="2328713"/>
            <a:ext cx="229915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0210E-8553-4C1B-A987-4F5DCF35ADEA}"/>
              </a:ext>
            </a:extLst>
          </p:cNvPr>
          <p:cNvSpPr/>
          <p:nvPr/>
        </p:nvSpPr>
        <p:spPr>
          <a:xfrm>
            <a:off x="1407082" y="2328713"/>
            <a:ext cx="57725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E6545-D74F-494F-9871-9946885E28D0}"/>
              </a:ext>
            </a:extLst>
          </p:cNvPr>
          <p:cNvSpPr txBox="1"/>
          <p:nvPr/>
        </p:nvSpPr>
        <p:spPr>
          <a:xfrm>
            <a:off x="534907" y="1720078"/>
            <a:ext cx="3695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will be in-bounds on training passes,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and out-of-bounds on attack passes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35FF-39BA-42C4-B172-366865E7C7CE}"/>
              </a:ext>
            </a:extLst>
          </p:cNvPr>
          <p:cNvSpPr txBox="1"/>
          <p:nvPr/>
        </p:nvSpPr>
        <p:spPr>
          <a:xfrm>
            <a:off x="4073288" y="1581150"/>
            <a:ext cx="497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JIT thinks this check ensures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&lt;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, so it omits bounds check in next line.  Separate code evicts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for attack passes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0DE23-A157-4F24-94E7-5D49D634D093}"/>
              </a:ext>
            </a:extLst>
          </p:cNvPr>
          <p:cNvSpPr/>
          <p:nvPr/>
        </p:nvSpPr>
        <p:spPr>
          <a:xfrm>
            <a:off x="1984338" y="2549844"/>
            <a:ext cx="271359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78F0-D594-4249-93CE-37AA9866150E}"/>
              </a:ext>
            </a:extLst>
          </p:cNvPr>
          <p:cNvSpPr txBox="1"/>
          <p:nvPr/>
        </p:nvSpPr>
        <p:spPr>
          <a:xfrm>
            <a:off x="5138689" y="2141224"/>
            <a:ext cx="372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Do the out-of-bounds read on attack passes!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F0D5D-2869-4771-8501-DE840964BE91}"/>
              </a:ext>
            </a:extLst>
          </p:cNvPr>
          <p:cNvSpPr/>
          <p:nvPr/>
        </p:nvSpPr>
        <p:spPr>
          <a:xfrm>
            <a:off x="4974228" y="2740822"/>
            <a:ext cx="184524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53870-FD8D-49DD-82B1-60EFE44133A5}"/>
              </a:ext>
            </a:extLst>
          </p:cNvPr>
          <p:cNvSpPr txBox="1"/>
          <p:nvPr/>
        </p:nvSpPr>
        <p:spPr>
          <a:xfrm>
            <a:off x="5161326" y="3476594"/>
            <a:ext cx="3085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Keeps the JIT from adding unwanted bounds checks on the next line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73340-9889-48D3-B3D1-4EECE5104C87}"/>
              </a:ext>
            </a:extLst>
          </p:cNvPr>
          <p:cNvSpPr/>
          <p:nvPr/>
        </p:nvSpPr>
        <p:spPr>
          <a:xfrm>
            <a:off x="2509789" y="2954608"/>
            <a:ext cx="196612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1AB1C-EB14-4AE0-A08C-FFD756ACE8D7}"/>
              </a:ext>
            </a:extLst>
          </p:cNvPr>
          <p:cNvSpPr txBox="1"/>
          <p:nvPr/>
        </p:nvSpPr>
        <p:spPr>
          <a:xfrm>
            <a:off x="3569356" y="3979418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Leak out-of-bounds read result into cache state!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54E2C5-DFD3-44A7-84D9-290739E1A31C}"/>
              </a:ext>
            </a:extLst>
          </p:cNvPr>
          <p:cNvSpPr/>
          <p:nvPr/>
        </p:nvSpPr>
        <p:spPr>
          <a:xfrm>
            <a:off x="1139423" y="2954608"/>
            <a:ext cx="103733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971E8-8358-4371-BFC9-246666247866}"/>
              </a:ext>
            </a:extLst>
          </p:cNvPr>
          <p:cNvSpPr txBox="1"/>
          <p:nvPr/>
        </p:nvSpPr>
        <p:spPr>
          <a:xfrm>
            <a:off x="828169" y="3534400"/>
            <a:ext cx="253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Need to use the result so the operations aren’t optimized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948-6A63-462F-972F-0C8DDC735C6C}"/>
              </a:ext>
            </a:extLst>
          </p:cNvPr>
          <p:cNvSpPr txBox="1"/>
          <p:nvPr/>
        </p:nvSpPr>
        <p:spPr>
          <a:xfrm>
            <a:off x="6996205" y="3013841"/>
            <a:ext cx="199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“|0” is a JS optimizer trick 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(makes result an integer)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573A6A-92E4-45E8-9E01-B4D0DFD41E3B}"/>
              </a:ext>
            </a:extLst>
          </p:cNvPr>
          <p:cNvCxnSpPr>
            <a:cxnSpLocks/>
          </p:cNvCxnSpPr>
          <p:nvPr/>
        </p:nvCxnSpPr>
        <p:spPr>
          <a:xfrm flipH="1" flipV="1">
            <a:off x="1441619" y="2146413"/>
            <a:ext cx="133212" cy="15150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3248D-0B65-45D4-9146-814868A188F6}"/>
              </a:ext>
            </a:extLst>
          </p:cNvPr>
          <p:cNvCxnSpPr>
            <a:cxnSpLocks/>
          </p:cNvCxnSpPr>
          <p:nvPr/>
        </p:nvCxnSpPr>
        <p:spPr>
          <a:xfrm flipV="1">
            <a:off x="4264473" y="2010842"/>
            <a:ext cx="383727" cy="31787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97C44-7EF3-4301-85DE-65B9EF24F912}"/>
              </a:ext>
            </a:extLst>
          </p:cNvPr>
          <p:cNvCxnSpPr>
            <a:cxnSpLocks/>
          </p:cNvCxnSpPr>
          <p:nvPr/>
        </p:nvCxnSpPr>
        <p:spPr>
          <a:xfrm flipV="1">
            <a:off x="4698489" y="2373234"/>
            <a:ext cx="501605" cy="2141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625EC-141C-4223-AE59-3F0EEC55A19C}"/>
              </a:ext>
            </a:extLst>
          </p:cNvPr>
          <p:cNvSpPr/>
          <p:nvPr/>
        </p:nvSpPr>
        <p:spPr>
          <a:xfrm>
            <a:off x="7019446" y="2740822"/>
            <a:ext cx="242579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B88EA4-E6CB-4B3D-8FC2-2E0F6775EE65}"/>
              </a:ext>
            </a:extLst>
          </p:cNvPr>
          <p:cNvCxnSpPr>
            <a:cxnSpLocks/>
          </p:cNvCxnSpPr>
          <p:nvPr/>
        </p:nvCxnSpPr>
        <p:spPr>
          <a:xfrm>
            <a:off x="7263668" y="2937625"/>
            <a:ext cx="203932" cy="1032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22A5F0-6E6E-4A1F-B7CB-C3CBF5087C04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266579" y="2936919"/>
            <a:ext cx="437329" cy="5396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A1C1F-37FD-40F8-BA79-A69DB5C70157}"/>
              </a:ext>
            </a:extLst>
          </p:cNvPr>
          <p:cNvCxnSpPr>
            <a:cxnSpLocks/>
          </p:cNvCxnSpPr>
          <p:nvPr/>
        </p:nvCxnSpPr>
        <p:spPr>
          <a:xfrm flipH="1" flipV="1">
            <a:off x="3158940" y="3154219"/>
            <a:ext cx="663143" cy="86492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9C2D65-F50F-4AC2-BA1A-02AE59FA56E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658091" y="3144948"/>
            <a:ext cx="161606" cy="4355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51A167-DD8D-459B-893D-93F30BF6F786}"/>
              </a:ext>
            </a:extLst>
          </p:cNvPr>
          <p:cNvSpPr/>
          <p:nvPr/>
        </p:nvSpPr>
        <p:spPr>
          <a:xfrm>
            <a:off x="3158940" y="2746579"/>
            <a:ext cx="131286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8F3FA-82BA-4E97-84E9-DC6EA4D4D00D}"/>
              </a:ext>
            </a:extLst>
          </p:cNvPr>
          <p:cNvSpPr/>
          <p:nvPr/>
        </p:nvSpPr>
        <p:spPr>
          <a:xfrm>
            <a:off x="933436" y="2289241"/>
            <a:ext cx="71194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(index &lt;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simpleByteArray.length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 | 0];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(((index * TABLE1_STRIDE)|0) &amp; (TABLE1_BYTES-1))|0;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localJunk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^=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probeTable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[index|0]|0;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0B392-460D-4082-AF48-AA2F3F28F7B1}"/>
              </a:ext>
            </a:extLst>
          </p:cNvPr>
          <p:cNvSpPr txBox="1"/>
          <p:nvPr/>
        </p:nvSpPr>
        <p:spPr>
          <a:xfrm>
            <a:off x="3868455" y="3241372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4096 bytes = memory page size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1B948F-098F-4BF1-9903-F9238B62E01A}"/>
              </a:ext>
            </a:extLst>
          </p:cNvPr>
          <p:cNvCxnSpPr>
            <a:cxnSpLocks/>
          </p:cNvCxnSpPr>
          <p:nvPr/>
        </p:nvCxnSpPr>
        <p:spPr>
          <a:xfrm flipH="1" flipV="1">
            <a:off x="4471320" y="2893722"/>
            <a:ext cx="207131" cy="4164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51BB4F6-1361-4993-ACF4-1B3DC006F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27" y="590550"/>
            <a:ext cx="8158307" cy="930977"/>
          </a:xfrm>
        </p:spPr>
        <p:txBody>
          <a:bodyPr>
            <a:noAutofit/>
          </a:bodyPr>
          <a:lstStyle/>
          <a:p>
            <a:r>
              <a:rPr lang="en-US" sz="1800" dirty="0"/>
              <a:t>Browsers run JavaScript from untrusted websites</a:t>
            </a:r>
          </a:p>
          <a:p>
            <a:pPr lvl="1"/>
            <a:r>
              <a:rPr lang="en-US" sz="1600" dirty="0"/>
              <a:t>JIT compiler inserts safety checks, including bounds checks on array accesses</a:t>
            </a:r>
          </a:p>
          <a:p>
            <a:r>
              <a:rPr lang="en-US" sz="1800" dirty="0"/>
              <a:t>Speculative execution runs through safety checks…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84B2C44-EC27-447F-A8BE-B8DE91601FD5}"/>
              </a:ext>
            </a:extLst>
          </p:cNvPr>
          <p:cNvSpPr txBox="1">
            <a:spLocks/>
          </p:cNvSpPr>
          <p:nvPr/>
        </p:nvSpPr>
        <p:spPr>
          <a:xfrm>
            <a:off x="207427" y="4457403"/>
            <a:ext cx="8479373" cy="8649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 evict length/</a:t>
            </a:r>
            <a:r>
              <a:rPr lang="en-US" sz="1800" dirty="0" err="1"/>
              <a:t>probeTable</a:t>
            </a:r>
            <a:r>
              <a:rPr lang="en-US" sz="1800" dirty="0"/>
              <a:t> from JavaScript (easy)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   … then use timing to detect newly-cached location in </a:t>
            </a:r>
            <a:r>
              <a:rPr lang="en-US" sz="1800" dirty="0" err="1"/>
              <a:t>probeTable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26" grpId="0" animBg="1"/>
      <p:bldP spid="42" grpId="0" animBg="1"/>
      <p:bldP spid="2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  SGX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An overview</a:t>
            </a:r>
          </a:p>
        </p:txBody>
      </p:sp>
    </p:spTree>
    <p:extLst>
      <p:ext uri="{BB962C8B-B14F-4D97-AF65-F5344CB8AC3E}">
        <p14:creationId xmlns:p14="http://schemas.microsoft.com/office/powerpoint/2010/main" val="1519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16" y="1046723"/>
            <a:ext cx="9009081" cy="396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Indirect branches:  can go anywhere ,   e.g.  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lvl="1"/>
            <a:r>
              <a:rPr lang="en-US" dirty="0"/>
              <a:t>If destination is delayed, CPU guesses and proceeds speculatively</a:t>
            </a:r>
          </a:p>
          <a:p>
            <a:pPr lvl="1"/>
            <a:r>
              <a:rPr lang="en-US" dirty="0"/>
              <a:t>Find an indirect </a:t>
            </a:r>
            <a:r>
              <a:rPr lang="en-US" dirty="0" err="1"/>
              <a:t>jmp</a:t>
            </a:r>
            <a:r>
              <a:rPr lang="en-US" dirty="0"/>
              <a:t> with attacker controlled register(s)</a:t>
            </a:r>
            <a:br>
              <a:rPr lang="en-US" dirty="0"/>
            </a:br>
            <a:r>
              <a:rPr lang="en-US" dirty="0"/>
              <a:t>… then cause </a:t>
            </a:r>
            <a:r>
              <a:rPr lang="en-US" dirty="0" err="1"/>
              <a:t>mispredict</a:t>
            </a:r>
            <a:r>
              <a:rPr lang="en-US" dirty="0"/>
              <a:t> to a useful ‘gadget’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Attack steps:</a:t>
            </a:r>
          </a:p>
          <a:p>
            <a:pPr lvl="1"/>
            <a:r>
              <a:rPr lang="en-US" sz="2000" b="1" u="sng" dirty="0"/>
              <a:t>Mistrain</a:t>
            </a:r>
            <a:r>
              <a:rPr lang="en-US" sz="2000" b="1" dirty="0"/>
              <a:t> </a:t>
            </a:r>
            <a:r>
              <a:rPr lang="en-US" sz="2000" dirty="0"/>
              <a:t>branch prediction so speculative execution will go to gadget</a:t>
            </a:r>
          </a:p>
          <a:p>
            <a:pPr lvl="1"/>
            <a:r>
              <a:rPr lang="en-US" sz="2000" b="1" u="sng" dirty="0"/>
              <a:t>Evict</a:t>
            </a:r>
            <a:r>
              <a:rPr lang="en-US" sz="2000" dirty="0"/>
              <a:t> address [</a:t>
            </a:r>
            <a:r>
              <a:rPr lang="en-US" sz="2000" dirty="0" err="1"/>
              <a:t>rax</a:t>
            </a:r>
            <a:r>
              <a:rPr lang="en-US" sz="2000" dirty="0"/>
              <a:t>] from cache to cause speculative execution</a:t>
            </a:r>
          </a:p>
          <a:p>
            <a:pPr lvl="1"/>
            <a:r>
              <a:rPr lang="en-US" sz="2000" b="1" u="sng" dirty="0"/>
              <a:t>Execute</a:t>
            </a:r>
            <a:r>
              <a:rPr lang="en-US" sz="2000" dirty="0"/>
              <a:t> victim so it runs gadget speculatively</a:t>
            </a:r>
          </a:p>
          <a:p>
            <a:pPr lvl="1"/>
            <a:r>
              <a:rPr lang="en-US" sz="2000" b="1" u="sng" dirty="0"/>
              <a:t>Detect</a:t>
            </a:r>
            <a:r>
              <a:rPr lang="en-US" sz="2000" dirty="0"/>
              <a:t> change in cache state to determine memory data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2:  indirect branches</a:t>
            </a:r>
          </a:p>
        </p:txBody>
      </p:sp>
    </p:spTree>
    <p:extLst>
      <p:ext uri="{BB962C8B-B14F-4D97-AF65-F5344CB8AC3E}">
        <p14:creationId xmlns:p14="http://schemas.microsoft.com/office/powerpoint/2010/main" val="1915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F416D-6D05-A84C-8F8F-06FF938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Non-mitigations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61CD-C46C-D349-B7C7-631481AE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prevent </a:t>
            </a:r>
            <a:r>
              <a:rPr lang="en-US" dirty="0" err="1"/>
              <a:t>Spectre</a:t>
            </a:r>
            <a:r>
              <a:rPr lang="en-US" dirty="0"/>
              <a:t> without a huge cost in performance?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b="1" dirty="0"/>
              <a:t>Idea 1:</a:t>
            </a:r>
            <a:r>
              <a:rPr lang="en-US" dirty="0"/>
              <a:t>  fully restore cache state when speculation fails.   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b="1" dirty="0"/>
              <a:t>Problem: </a:t>
            </a:r>
            <a:r>
              <a:rPr lang="en-US" dirty="0"/>
              <a:t>Insecure!</a:t>
            </a:r>
          </a:p>
          <a:p>
            <a:pPr marL="922338" indent="-922338">
              <a:buNone/>
            </a:pPr>
            <a:r>
              <a:rPr lang="en-US" dirty="0"/>
              <a:t>	Speculative execution can have observable </a:t>
            </a:r>
            <a:br>
              <a:rPr lang="en-US" dirty="0"/>
            </a:br>
            <a:r>
              <a:rPr lang="en-US" dirty="0"/>
              <a:t>side effects beyond the cache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BCEBB-15C9-9148-85D4-11954420D701}"/>
              </a:ext>
            </a:extLst>
          </p:cNvPr>
          <p:cNvSpPr txBox="1"/>
          <p:nvPr/>
        </p:nvSpPr>
        <p:spPr>
          <a:xfrm>
            <a:off x="609600" y="3610511"/>
            <a:ext cx="490610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array1[x];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do_something_observable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CAA7B1-3115-A745-9257-3D4AFB40289C}"/>
              </a:ext>
            </a:extLst>
          </p:cNvPr>
          <p:cNvCxnSpPr>
            <a:cxnSpLocks/>
          </p:cNvCxnSpPr>
          <p:nvPr/>
        </p:nvCxnSpPr>
        <p:spPr>
          <a:xfrm flipH="1">
            <a:off x="5638800" y="4448711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8201F4-C308-5F42-A68C-BBC3965B006C}"/>
              </a:ext>
            </a:extLst>
          </p:cNvPr>
          <p:cNvSpPr/>
          <p:nvPr/>
        </p:nvSpPr>
        <p:spPr>
          <a:xfrm>
            <a:off x="6172200" y="3943349"/>
            <a:ext cx="2590800" cy="990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788" indent="-458788"/>
            <a:r>
              <a:rPr lang="en-US" dirty="0">
                <a:solidFill>
                  <a:schemeClr val="tx1"/>
                </a:solidFill>
              </a:rPr>
              <a:t>occupy a bus:  detectable from another core,</a:t>
            </a:r>
          </a:p>
          <a:p>
            <a:r>
              <a:rPr lang="en-US" dirty="0">
                <a:solidFill>
                  <a:schemeClr val="tx1"/>
                </a:solidFill>
              </a:rPr>
              <a:t>or cause EM radiation</a:t>
            </a:r>
          </a:p>
        </p:txBody>
      </p:sp>
    </p:spTree>
    <p:extLst>
      <p:ext uri="{BB962C8B-B14F-4D97-AF65-F5344CB8AC3E}">
        <p14:creationId xmlns:p14="http://schemas.microsoft.com/office/powerpoint/2010/main" val="285277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26FD6CF3-1CB8-4690-988D-389FBEFD2752}"/>
              </a:ext>
            </a:extLst>
          </p:cNvPr>
          <p:cNvSpPr/>
          <p:nvPr/>
        </p:nvSpPr>
        <p:spPr>
          <a:xfrm>
            <a:off x="1012988" y="2811791"/>
            <a:ext cx="7750011" cy="575460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F00EF11-F85F-4D8F-BA6A-CC5DB4720436}"/>
              </a:ext>
            </a:extLst>
          </p:cNvPr>
          <p:cNvSpPr/>
          <p:nvPr/>
        </p:nvSpPr>
        <p:spPr>
          <a:xfrm>
            <a:off x="1012988" y="3425143"/>
            <a:ext cx="7750011" cy="1114866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A7E84-5CCA-48DD-A2AA-9F3BF1A09B95}"/>
              </a:ext>
            </a:extLst>
          </p:cNvPr>
          <p:cNvSpPr/>
          <p:nvPr/>
        </p:nvSpPr>
        <p:spPr>
          <a:xfrm>
            <a:off x="1012988" y="1827103"/>
            <a:ext cx="7750011" cy="923478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1400"/>
              </a:spcBef>
            </a:pPr>
            <a:r>
              <a:rPr lang="en-US" sz="2400" dirty="0"/>
              <a:t>Idea: Software developers insert LFENCE on all vuln. code paths </a:t>
            </a:r>
          </a:p>
          <a:p>
            <a:pPr lvl="1">
              <a:spcBef>
                <a:spcPts val="1400"/>
              </a:spcBef>
            </a:pPr>
            <a:r>
              <a:rPr lang="en-US" sz="2400" dirty="0"/>
              <a:t>Claim:  efficient, no performance impact on benchmarks software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43A44002-984D-428A-8A46-5E1C01E04F85}"/>
              </a:ext>
            </a:extLst>
          </p:cNvPr>
          <p:cNvSpPr txBox="1">
            <a:spLocks/>
          </p:cNvSpPr>
          <p:nvPr/>
        </p:nvSpPr>
        <p:spPr>
          <a:xfrm>
            <a:off x="914400" y="2114550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LFENCEs manually?</a:t>
            </a:r>
            <a:endParaRPr lang="en-US" sz="1400" dirty="0"/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533ADFDF-9819-4E3A-BB45-672C24A2F867}"/>
              </a:ext>
            </a:extLst>
          </p:cNvPr>
          <p:cNvSpPr txBox="1">
            <a:spLocks/>
          </p:cNvSpPr>
          <p:nvPr/>
        </p:nvSpPr>
        <p:spPr>
          <a:xfrm>
            <a:off x="3333172" y="1921002"/>
            <a:ext cx="5277428" cy="726948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/>
              <a:t>Often millions of control flow paths</a:t>
            </a:r>
          </a:p>
          <a:p>
            <a:pPr marL="150876" lvl="1" indent="0">
              <a:buNone/>
            </a:pPr>
            <a:r>
              <a:rPr lang="en-US" sz="1400" dirty="0"/>
              <a:t>Too confusing - speculation runs 188++ instructions, crosses modules</a:t>
            </a:r>
          </a:p>
          <a:p>
            <a:pPr marL="150876" lvl="1" indent="0">
              <a:buNone/>
            </a:pPr>
            <a:r>
              <a:rPr lang="en-US" sz="1400" dirty="0"/>
              <a:t>Too risky – miss one and attacker can read entire process memory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0E0A0C8E-9451-4A4F-AB0C-79D86C767EE4}"/>
              </a:ext>
            </a:extLst>
          </p:cNvPr>
          <p:cNvSpPr txBox="1">
            <a:spLocks/>
          </p:cNvSpPr>
          <p:nvPr/>
        </p:nvSpPr>
        <p:spPr>
          <a:xfrm>
            <a:off x="914400" y="2907247"/>
            <a:ext cx="281517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Put LFENCES everywhere?</a:t>
            </a:r>
            <a:endParaRPr lang="en-US" sz="1400" dirty="0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636DD7F3-45DB-4888-BA39-80B4920DDB6E}"/>
              </a:ext>
            </a:extLst>
          </p:cNvPr>
          <p:cNvSpPr txBox="1">
            <a:spLocks/>
          </p:cNvSpPr>
          <p:nvPr/>
        </p:nvSpPr>
        <p:spPr>
          <a:xfrm>
            <a:off x="3345807" y="2851448"/>
            <a:ext cx="5264793" cy="430786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/>
              <a:t>Abysmal performance - LFENCE is </a:t>
            </a:r>
            <a:r>
              <a:rPr lang="en-US" sz="1400" u="sng" dirty="0"/>
              <a:t>very</a:t>
            </a:r>
            <a:r>
              <a:rPr lang="en-US" sz="1400" dirty="0"/>
              <a:t> slow</a:t>
            </a:r>
          </a:p>
          <a:p>
            <a:pPr marL="150876" lvl="1" indent="0">
              <a:buNone/>
            </a:pPr>
            <a:r>
              <a:rPr lang="en-US" sz="1400" dirty="0"/>
              <a:t>Not in binary libraries, compiler-created code patterns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99A45E37-1B0A-4927-A0E5-956C9A99A16E}"/>
              </a:ext>
            </a:extLst>
          </p:cNvPr>
          <p:cNvSpPr txBox="1">
            <a:spLocks/>
          </p:cNvSpPr>
          <p:nvPr/>
        </p:nvSpPr>
        <p:spPr>
          <a:xfrm>
            <a:off x="914400" y="3679426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by smart compiler?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AAB66-775F-4E56-8F33-01D751BA2733}"/>
              </a:ext>
            </a:extLst>
          </p:cNvPr>
          <p:cNvSpPr/>
          <p:nvPr/>
        </p:nvSpPr>
        <p:spPr>
          <a:xfrm>
            <a:off x="304800" y="464081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Transfer of blame (CPU -&gt; SW):   “you should have put an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>
                <a:solidFill>
                  <a:srgbClr val="C00000"/>
                </a:solidFill>
              </a:rPr>
              <a:t> there”</a:t>
            </a:r>
            <a:endParaRPr lang="en-US" dirty="0"/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9BCA638-E59F-4EEB-98B8-D617B3CB91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61411" y="3433763"/>
            <a:ext cx="5699753" cy="1042987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1400" dirty="0"/>
              <a:t>Protect all potentially-exploitable patterns = too slow</a:t>
            </a:r>
          </a:p>
          <a:p>
            <a:pPr lvl="1"/>
            <a:r>
              <a:rPr lang="en-US" sz="1400" dirty="0"/>
              <a:t>Compilers judged by performance, not security</a:t>
            </a:r>
          </a:p>
          <a:p>
            <a:pPr marL="150876" lvl="1" indent="0">
              <a:buNone/>
            </a:pPr>
            <a:r>
              <a:rPr lang="en-US" sz="1400" dirty="0"/>
              <a:t>Protect only known-bad bad patterns = unsafe</a:t>
            </a:r>
          </a:p>
          <a:p>
            <a:pPr lvl="1"/>
            <a:r>
              <a:rPr lang="en-US" sz="1400" dirty="0"/>
              <a:t>Microsoft Visual C/C++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Qspectre</a:t>
            </a:r>
            <a:r>
              <a:rPr lang="en-US" sz="1400" dirty="0"/>
              <a:t> unsafe for 13 of 15 tests</a:t>
            </a:r>
          </a:p>
        </p:txBody>
      </p:sp>
      <p:sp>
        <p:nvSpPr>
          <p:cNvPr id="107" name="&quot;Not Allowed&quot; Symbol 106">
            <a:extLst>
              <a:ext uri="{FF2B5EF4-FFF2-40B4-BE49-F238E27FC236}">
                <a16:creationId xmlns:a16="http://schemas.microsoft.com/office/drawing/2014/main" id="{50DCC49C-E9DA-4914-9296-136C1F43E878}"/>
              </a:ext>
            </a:extLst>
          </p:cNvPr>
          <p:cNvSpPr/>
          <p:nvPr/>
        </p:nvSpPr>
        <p:spPr>
          <a:xfrm>
            <a:off x="1625598" y="2038350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8" name="&quot;Not Allowed&quot; Symbol 107">
            <a:extLst>
              <a:ext uri="{FF2B5EF4-FFF2-40B4-BE49-F238E27FC236}">
                <a16:creationId xmlns:a16="http://schemas.microsoft.com/office/drawing/2014/main" id="{E1ACCEBB-8732-4430-BCE9-8E425601EF96}"/>
              </a:ext>
            </a:extLst>
          </p:cNvPr>
          <p:cNvSpPr/>
          <p:nvPr/>
        </p:nvSpPr>
        <p:spPr>
          <a:xfrm>
            <a:off x="1625598" y="2850792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F61E0-6D00-4AF3-ABD3-80F42892F615}"/>
              </a:ext>
            </a:extLst>
          </p:cNvPr>
          <p:cNvGrpSpPr/>
          <p:nvPr/>
        </p:nvGrpSpPr>
        <p:grpSpPr>
          <a:xfrm>
            <a:off x="1625598" y="3501792"/>
            <a:ext cx="612067" cy="746358"/>
            <a:chOff x="555796" y="5961227"/>
            <a:chExt cx="708660" cy="995144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56EF5B4D-4969-4166-8A8F-79C9DDD43851}"/>
                </a:ext>
              </a:extLst>
            </p:cNvPr>
            <p:cNvSpPr/>
            <p:nvPr/>
          </p:nvSpPr>
          <p:spPr>
            <a:xfrm>
              <a:off x="555796" y="6074571"/>
              <a:ext cx="708660" cy="682576"/>
            </a:xfrm>
            <a:prstGeom prst="donut">
              <a:avLst>
                <a:gd name="adj" fmla="val 12481"/>
              </a:avLst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DE96B8-00EF-4885-8967-D854A8EDD5B6}"/>
                </a:ext>
              </a:extLst>
            </p:cNvPr>
            <p:cNvSpPr/>
            <p:nvPr/>
          </p:nvSpPr>
          <p:spPr>
            <a:xfrm>
              <a:off x="785235" y="5961227"/>
              <a:ext cx="289953" cy="995144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4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ED909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38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4" grpId="0" animBg="1"/>
      <p:bldP spid="98" grpId="0"/>
      <p:bldP spid="100" grpId="0"/>
      <p:bldP spid="101" grpId="0"/>
      <p:bldP spid="103" grpId="0"/>
      <p:bldP spid="105" grpId="0"/>
      <p:bldP spid="27" grpId="0"/>
      <p:bldP spid="119" grpId="0" build="p"/>
      <p:bldP spid="107" grpId="0" animBg="1"/>
      <p:bldP spid="10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F01BE-060C-49A5-9C90-4FD0A047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57275"/>
            <a:ext cx="4523076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C1A38A-9564-4C82-B492-B3A4D80AA2D7}"/>
              </a:ext>
            </a:extLst>
          </p:cNvPr>
          <p:cNvSpPr txBox="1">
            <a:spLocks/>
          </p:cNvSpPr>
          <p:nvPr/>
        </p:nvSpPr>
        <p:spPr>
          <a:xfrm>
            <a:off x="457200" y="4619625"/>
            <a:ext cx="8077200" cy="45720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Oops!    Variant 4:  speculative store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11B7543-435A-694B-B19D-B2578B113917}"/>
              </a:ext>
            </a:extLst>
          </p:cNvPr>
          <p:cNvSpPr txBox="1">
            <a:spLocks/>
          </p:cNvSpPr>
          <p:nvPr/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Mitigations: Indirect branch variant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D2ACC-6453-B34F-B307-ED015C425B8D}"/>
              </a:ext>
            </a:extLst>
          </p:cNvPr>
          <p:cNvSpPr txBox="1"/>
          <p:nvPr/>
        </p:nvSpPr>
        <p:spPr>
          <a:xfrm>
            <a:off x="317142" y="1352550"/>
            <a:ext cx="41024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all branches?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DOOM with no branches: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One frame every ~7 hours</a:t>
            </a:r>
          </a:p>
        </p:txBody>
      </p:sp>
    </p:spTree>
    <p:extLst>
      <p:ext uri="{BB962C8B-B14F-4D97-AF65-F5344CB8AC3E}">
        <p14:creationId xmlns:p14="http://schemas.microsoft.com/office/powerpoint/2010/main" val="19338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Mitigations: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CA7BDF-9688-4892-9897-06C77CFA2C57}"/>
              </a:ext>
            </a:extLst>
          </p:cNvPr>
          <p:cNvSpPr txBox="1">
            <a:spLocks/>
          </p:cNvSpPr>
          <p:nvPr/>
        </p:nvSpPr>
        <p:spPr>
          <a:xfrm>
            <a:off x="640080" y="971550"/>
            <a:ext cx="8077200" cy="38100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Mitigations are messy for all </a:t>
            </a:r>
            <a:r>
              <a:rPr lang="en-US" dirty="0" err="1">
                <a:solidFill>
                  <a:schemeClr val="tx1"/>
                </a:solidFill>
              </a:rPr>
              <a:t>Spectre</a:t>
            </a:r>
            <a:r>
              <a:rPr lang="en-US" dirty="0">
                <a:solidFill>
                  <a:schemeClr val="tx1"/>
                </a:solidFill>
              </a:rPr>
              <a:t> variants: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Software must deal with microarchitectural complexity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Mitigations for all variants are really hard to test:</a:t>
            </a:r>
          </a:p>
          <a:p>
            <a:pPr lvl="4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formal models 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beginning </a:t>
            </a:r>
            <a:r>
              <a:rPr lang="en-US" sz="2400">
                <a:solidFill>
                  <a:schemeClr val="tx1"/>
                </a:solidFill>
                <a:hlinkClick r:id="rId2"/>
              </a:rPr>
              <a:t>to appear</a:t>
            </a:r>
            <a:r>
              <a:rPr lang="en-US" sz="240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spcBef>
                <a:spcPts val="2000"/>
              </a:spcBef>
            </a:pPr>
            <a:endParaRPr lang="en-US" sz="2400" dirty="0">
              <a:solidFill>
                <a:srgbClr val="C00000"/>
              </a:solidFill>
            </a:endParaRPr>
          </a:p>
          <a:p>
            <a:pPr marL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ideas desperately needed !</a:t>
            </a:r>
          </a:p>
        </p:txBody>
      </p:sp>
    </p:spTree>
    <p:extLst>
      <p:ext uri="{BB962C8B-B14F-4D97-AF65-F5344CB8AC3E}">
        <p14:creationId xmlns:p14="http://schemas.microsoft.com/office/powerpoint/2010/main" val="31364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8EF8C-047D-B54B-83DD-93B8F35A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but there is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9864-A00D-8F48-8607-F0507116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018"/>
            <a:ext cx="85344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More speculative execution attacks: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Meltdown</a:t>
            </a:r>
          </a:p>
          <a:p>
            <a:pPr>
              <a:spcBef>
                <a:spcPts val="1176"/>
              </a:spcBef>
            </a:pPr>
            <a:r>
              <a:rPr lang="en-US" dirty="0"/>
              <a:t>Rogue inflight data load (</a:t>
            </a:r>
            <a:r>
              <a:rPr lang="en-US" b="1" dirty="0"/>
              <a:t>RIDL</a:t>
            </a:r>
            <a:r>
              <a:rPr lang="en-US" dirty="0"/>
              <a:t>) and </a:t>
            </a:r>
            <a:r>
              <a:rPr lang="en-US" b="1" dirty="0"/>
              <a:t>Fallout</a:t>
            </a:r>
          </a:p>
          <a:p>
            <a:pPr>
              <a:spcBef>
                <a:spcPts val="1176"/>
              </a:spcBef>
            </a:pPr>
            <a:r>
              <a:rPr lang="en-US" b="1" dirty="0" err="1"/>
              <a:t>ZombieLoad</a:t>
            </a:r>
            <a:endParaRPr lang="en-US" b="1" dirty="0"/>
          </a:p>
          <a:p>
            <a:pPr>
              <a:spcBef>
                <a:spcPts val="1176"/>
              </a:spcBef>
            </a:pPr>
            <a:r>
              <a:rPr lang="en-US" b="1" dirty="0"/>
              <a:t>Store-to-leak forwarding</a:t>
            </a:r>
          </a:p>
          <a:p>
            <a:pPr marL="0" indent="0">
              <a:spcBef>
                <a:spcPts val="2976"/>
              </a:spcBef>
              <a:buNone/>
            </a:pPr>
            <a:r>
              <a:rPr lang="en-US" dirty="0"/>
              <a:t>Enable reading unauthorized memory  (client, cloud, SGX)</a:t>
            </a:r>
          </a:p>
          <a:p>
            <a:pPr>
              <a:spcBef>
                <a:spcPts val="1176"/>
              </a:spcBef>
            </a:pPr>
            <a:r>
              <a:rPr lang="en-US" dirty="0"/>
              <a:t>Mitigating incurs significant performance costs</a:t>
            </a:r>
          </a:p>
        </p:txBody>
      </p:sp>
    </p:spTree>
    <p:extLst>
      <p:ext uri="{BB962C8B-B14F-4D97-AF65-F5344CB8AC3E}">
        <p14:creationId xmlns:p14="http://schemas.microsoft.com/office/powerpoint/2010/main" val="200709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SGX: 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0286" y="849973"/>
            <a:ext cx="8592457" cy="417196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Extension to Intel processors that support: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Enclaves</a:t>
            </a:r>
            <a:r>
              <a:rPr lang="en-US" sz="2400" dirty="0">
                <a:solidFill>
                  <a:schemeClr val="tx1"/>
                </a:solidFill>
              </a:rPr>
              <a:t>:   running code and memory </a:t>
            </a:r>
            <a:r>
              <a:rPr lang="en-US" sz="2400" u="sng" dirty="0">
                <a:solidFill>
                  <a:schemeClr val="tx1"/>
                </a:solidFill>
              </a:rPr>
              <a:t>isolated</a:t>
            </a:r>
            <a:r>
              <a:rPr lang="en-US" sz="2400" dirty="0">
                <a:solidFill>
                  <a:schemeClr val="tx1"/>
                </a:solidFill>
              </a:rPr>
              <a:t> from the rest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	of system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Attestation</a:t>
            </a:r>
            <a:r>
              <a:rPr lang="en-US" sz="2400" dirty="0">
                <a:solidFill>
                  <a:schemeClr val="tx1"/>
                </a:solidFill>
              </a:rPr>
              <a:t>:   prove to local/remote system what code is 			     running in enclave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Minimum TCB</a:t>
            </a:r>
            <a:r>
              <a:rPr lang="en-US" sz="2400" dirty="0">
                <a:solidFill>
                  <a:schemeClr val="tx1"/>
                </a:solidFill>
              </a:rPr>
              <a:t>:   only processor is 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nothing else:  DRAM and peripherals are untrusted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⇒  all writes to memory are encrypted</a:t>
            </a:r>
          </a:p>
        </p:txBody>
      </p:sp>
    </p:spTree>
    <p:extLst>
      <p:ext uri="{BB962C8B-B14F-4D97-AF65-F5344CB8AC3E}">
        <p14:creationId xmlns:p14="http://schemas.microsoft.com/office/powerpoint/2010/main" val="15968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740229"/>
            <a:ext cx="7369731" cy="4403271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Server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Storing a Web server HTTPS secret key: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secret key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⇒ malware cannot get the key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Running a private job in the cloud:  job runs in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Cloud admin cannot get code or data of job</a:t>
            </a:r>
          </a:p>
          <a:p>
            <a:pPr>
              <a:spcBef>
                <a:spcPts val="1776"/>
              </a:spcBef>
            </a:pPr>
            <a:r>
              <a:rPr lang="en-US" sz="2400" b="1" u="sng" dirty="0">
                <a:solidFill>
                  <a:schemeClr val="tx1"/>
                </a:solidFill>
              </a:rPr>
              <a:t>Client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Hide anti-virus (AV) signatures: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AV signatures are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 exposed to adversary in the clear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509" y="3665153"/>
            <a:ext cx="1110992" cy="1269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286" y="740229"/>
            <a:ext cx="979457" cy="1669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958" y="187399"/>
            <a:ext cx="1074111" cy="4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SGX: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</p:spTree>
    <p:extLst>
      <p:ext uri="{BB962C8B-B14F-4D97-AF65-F5344CB8AC3E}">
        <p14:creationId xmlns:p14="http://schemas.microsoft.com/office/powerpoint/2010/main" val="176633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7" y="2153558"/>
            <a:ext cx="2264228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38869" y="3120571"/>
            <a:ext cx="2477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(isolated memory)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083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code runs</a:t>
            </a:r>
          </a:p>
          <a:p>
            <a:r>
              <a:rPr lang="en-US" sz="2400" dirty="0"/>
              <a:t>using enclave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2456" y="3061154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B3474-8C7D-EB41-BB24-CD45BC93BC0D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35728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11978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data only</a:t>
            </a:r>
          </a:p>
          <a:p>
            <a:r>
              <a:rPr lang="en-US" sz="2400" dirty="0"/>
              <a:t>accessible to code</a:t>
            </a:r>
          </a:p>
          <a:p>
            <a:r>
              <a:rPr lang="en-US" sz="2400" dirty="0"/>
              <a:t>in enclave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628571" y="2838868"/>
            <a:ext cx="1153885" cy="67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782456" y="3365955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8B2E6-5A5B-B34F-91BD-A35E234BAF58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259846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342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4759</TotalTime>
  <Words>1961</Words>
  <Application>Microsoft Macintosh PowerPoint</Application>
  <PresentationFormat>On-screen Show (16:9)</PresentationFormat>
  <Paragraphs>508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Courier New</vt:lpstr>
      <vt:lpstr>Wingdings 3</vt:lpstr>
      <vt:lpstr>1_Lecture</vt:lpstr>
      <vt:lpstr>2_Office Theme</vt:lpstr>
      <vt:lpstr>3_Office Theme</vt:lpstr>
      <vt:lpstr>Processor security</vt:lpstr>
      <vt:lpstr>The processor</vt:lpstr>
      <vt:lpstr>Intel  SGX</vt:lpstr>
      <vt:lpstr>SGX:  Goals</vt:lpstr>
      <vt:lpstr>Applications</vt:lpstr>
      <vt:lpstr>Intel SGX: how does it work?</vt:lpstr>
      <vt:lpstr>How does it work?</vt:lpstr>
      <vt:lpstr>How does it work?</vt:lpstr>
      <vt:lpstr>How does it work?</vt:lpstr>
      <vt:lpstr>How does it work?</vt:lpstr>
      <vt:lpstr>Creating an enclave:  new instructions</vt:lpstr>
      <vt:lpstr>Provisioning enclave with secrets:  attestation</vt:lpstr>
      <vt:lpstr>Summary</vt:lpstr>
      <vt:lpstr>An example application</vt:lpstr>
      <vt:lpstr>An example application</vt:lpstr>
      <vt:lpstr>An example application</vt:lpstr>
      <vt:lpstr>SGX insecurity:  (1) side channels</vt:lpstr>
      <vt:lpstr>SGX insecurity:  (2) extract quoting key</vt:lpstr>
      <vt:lpstr>The Spectre attack</vt:lpstr>
      <vt:lpstr>Performance drives CPU purchases</vt:lpstr>
      <vt:lpstr>Memory caches    (4-way associative)</vt:lpstr>
      <vt:lpstr>Speculative execution</vt:lpstr>
      <vt:lpstr>PowerPoint Presentation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Violating JavaScript’s sandbox</vt:lpstr>
      <vt:lpstr>Variant 2:  indirect branches</vt:lpstr>
      <vt:lpstr>Non-mitigations</vt:lpstr>
      <vt:lpstr>PowerPoint Presentation</vt:lpstr>
      <vt:lpstr>PowerPoint Presentation</vt:lpstr>
      <vt:lpstr>Mitigations: summary</vt:lpstr>
      <vt:lpstr>... but there is more</vt:lpstr>
      <vt:lpstr>THE 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Dan Boneh</cp:lastModifiedBy>
  <cp:revision>374</cp:revision>
  <dcterms:created xsi:type="dcterms:W3CDTF">2010-11-06T18:36:35Z</dcterms:created>
  <dcterms:modified xsi:type="dcterms:W3CDTF">2019-05-28T20:24:54Z</dcterms:modified>
</cp:coreProperties>
</file>