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9"/>
  </p:notesMasterIdLst>
  <p:handoutMasterIdLst>
    <p:handoutMasterId r:id="rId40"/>
  </p:handoutMasterIdLst>
  <p:sldIdLst>
    <p:sldId id="429" r:id="rId4"/>
    <p:sldId id="684" r:id="rId5"/>
    <p:sldId id="685" r:id="rId6"/>
    <p:sldId id="686" r:id="rId7"/>
    <p:sldId id="687" r:id="rId8"/>
    <p:sldId id="391" r:id="rId9"/>
    <p:sldId id="689" r:id="rId10"/>
    <p:sldId id="690" r:id="rId11"/>
    <p:sldId id="372" r:id="rId12"/>
    <p:sldId id="725" r:id="rId13"/>
    <p:sldId id="692" r:id="rId14"/>
    <p:sldId id="693" r:id="rId15"/>
    <p:sldId id="694" r:id="rId16"/>
    <p:sldId id="695" r:id="rId17"/>
    <p:sldId id="696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21" r:id="rId28"/>
    <p:sldId id="719" r:id="rId29"/>
    <p:sldId id="709" r:id="rId30"/>
    <p:sldId id="710" r:id="rId31"/>
    <p:sldId id="711" r:id="rId32"/>
    <p:sldId id="724" r:id="rId33"/>
    <p:sldId id="712" r:id="rId34"/>
    <p:sldId id="722" r:id="rId35"/>
    <p:sldId id="716" r:id="rId36"/>
    <p:sldId id="715" r:id="rId37"/>
    <p:sldId id="683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1" autoAdjust="0"/>
    <p:restoredTop sz="93056" autoAdjust="0"/>
  </p:normalViewPr>
  <p:slideViewPr>
    <p:cSldViewPr>
      <p:cViewPr varScale="1">
        <p:scale>
          <a:sx n="124" d="100"/>
          <a:sy n="124" d="100"/>
        </p:scale>
        <p:origin x="4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2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839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TLS 1.3 session setup: optimization  </a:t>
            </a:r>
            <a:r>
              <a:rPr lang="en-US" sz="2700" dirty="0"/>
              <a:t>(and caution)</a:t>
            </a:r>
            <a:endParaRPr lang="en-US" sz="22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29251" cy="1218008"/>
            <a:chOff x="1218" y="875"/>
            <a:chExt cx="3420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442" y="1602"/>
              <a:ext cx="3063" cy="3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2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b="1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632" y="1292"/>
              <a:ext cx="300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(data)] 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3BBBDA2-2398-BA44-80A3-5DDF3AA9E75F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0158DF-F7F2-7D4A-B12C-BDCD3C911266}"/>
              </a:ext>
            </a:extLst>
          </p:cNvPr>
          <p:cNvSpPr txBox="1"/>
          <p:nvPr/>
        </p:nvSpPr>
        <p:spPr>
          <a:xfrm>
            <a:off x="4932702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153400" cy="4171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>
              <a:spcBef>
                <a:spcPts val="600"/>
              </a:spcBef>
              <a:tabLst>
                <a:tab pos="450850" algn="l"/>
              </a:tabLst>
            </a:pPr>
            <a:endParaRPr lang="en-US" b="0" dirty="0"/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b="0" dirty="0"/>
              <a:t>	two sites hosted at same IP address.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450850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0" dirty="0" err="1"/>
              <a:t>server_name</a:t>
            </a:r>
            <a:r>
              <a:rPr lang="en-US" sz="2000" b="0" dirty="0"/>
              <a:t>=cnn.com</a:t>
            </a:r>
          </a:p>
          <a:p>
            <a:pPr marL="0" indent="0">
              <a:spcBef>
                <a:spcPts val="2000"/>
              </a:spcBef>
              <a:buNone/>
              <a:tabLst>
                <a:tab pos="450850" algn="l"/>
              </a:tabLst>
            </a:pPr>
            <a:r>
              <a:rPr lang="en-US" sz="2200" b="0" dirty="0"/>
              <a:t>	implemented since FF2 and IE7 (vista)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84334" y="895350"/>
            <a:ext cx="4455464" cy="1588532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3076859"/>
            <a:ext cx="907979" cy="1695644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26480" y="3390840"/>
            <a:ext cx="2255520" cy="400110"/>
            <a:chOff x="6126480" y="4649410"/>
            <a:chExt cx="2255520" cy="533479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126480" y="5074920"/>
              <a:ext cx="225552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14172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6000" y="3863341"/>
            <a:ext cx="2209800" cy="400110"/>
            <a:chOff x="6096000" y="5303520"/>
            <a:chExt cx="2209800" cy="533479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rot="10800000">
              <a:off x="6096000" y="5366068"/>
              <a:ext cx="2209800" cy="136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126480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excuses</a:t>
            </a:r>
            <a:r>
              <a:rPr lang="en-US" dirty="0"/>
              <a:t>:</a:t>
            </a:r>
          </a:p>
          <a:p>
            <a:r>
              <a:rPr lang="en-US" dirty="0"/>
              <a:t>Crypto slows down web servers   (not true anymore)</a:t>
            </a:r>
            <a:endParaRPr lang="en-US" b="0" dirty="0"/>
          </a:p>
          <a:p>
            <a:r>
              <a:rPr lang="en-US" dirty="0"/>
              <a:t>Some ad-networks still do not support HTTPS</a:t>
            </a:r>
            <a:endParaRPr lang="en-US" sz="1800" dirty="0"/>
          </a:p>
          <a:p>
            <a:pPr lvl="1"/>
            <a:r>
              <a:rPr lang="en-US" dirty="0"/>
              <a:t>r</a:t>
            </a:r>
            <a:r>
              <a:rPr lang="en-US" b="0" dirty="0"/>
              <a:t>educed revenue for publishers</a:t>
            </a:r>
            <a:endParaRPr lang="en-US" sz="2400" b="0" dirty="0"/>
          </a:p>
          <a:p>
            <a:r>
              <a:rPr lang="en-US" dirty="0"/>
              <a:t>Incompatible with virtual hosting  </a:t>
            </a:r>
            <a:r>
              <a:rPr lang="en-US" sz="2000" b="0" dirty="0"/>
              <a:t>(older browsers)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46"/>
          <a:stretch/>
        </p:blipFill>
        <p:spPr>
          <a:xfrm>
            <a:off x="873352" y="4057650"/>
            <a:ext cx="6518048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 icon:   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2971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35428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072A-71E7-4F44-A82F-92B7083C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36620"/>
            <a:ext cx="4076700" cy="801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8628" y="1409700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(basic) lock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F79312-643B-D142-893D-9623E0A0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3" y="912699"/>
            <a:ext cx="4076700" cy="801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B96F01-C0BB-FC43-BB3C-6ADAEAB1D332}"/>
              </a:ext>
            </a:extLst>
          </p:cNvPr>
          <p:cNvSpPr/>
          <p:nvPr/>
        </p:nvSpPr>
        <p:spPr>
          <a:xfrm>
            <a:off x="2552701" y="1285779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 no wildcard certs    (e.g.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>
                <a:ea typeface="굴림" pitchFamily="34" charset="-127"/>
              </a:rPr>
              <a:t>Helps block “semantic attacks”:    </a:t>
            </a:r>
            <a:r>
              <a:rPr lang="en-US" altLang="ko-KR" b="0" dirty="0">
                <a:ea typeface="굴림" pitchFamily="34" charset="-127"/>
              </a:rPr>
              <a:t>www.bankofthe</a:t>
            </a:r>
            <a:r>
              <a:rPr lang="en-US" altLang="ko-KR" dirty="0">
                <a:ea typeface="굴림" pitchFamily="34" charset="-127"/>
              </a:rPr>
              <a:t>vv</a:t>
            </a:r>
            <a:r>
              <a:rPr lang="en-US" altLang="ko-KR" b="0" dirty="0">
                <a:ea typeface="굴림" pitchFamily="34" charset="-127"/>
              </a:rPr>
              <a:t>est.com</a:t>
            </a: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>
                <a:ea typeface="굴림" pitchFamily="34" charset="-127"/>
              </a:rPr>
              <a:t>note</a:t>
            </a:r>
            <a:r>
              <a:rPr lang="en-US" altLang="ko-KR" b="0" dirty="0">
                <a:ea typeface="굴림" pitchFamily="34" charset="-127"/>
              </a:rPr>
              <a:t>:    HTTPS-EV and HTTPS are in the same origin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BA159-DBC1-FC49-BEDA-9E898921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32109"/>
            <a:ext cx="5676900" cy="8398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864603-3B91-284A-86D0-82DCA9A566AD}"/>
              </a:ext>
            </a:extLst>
          </p:cNvPr>
          <p:cNvSpPr/>
          <p:nvPr/>
        </p:nvSpPr>
        <p:spPr>
          <a:xfrm>
            <a:off x="2743200" y="3714750"/>
            <a:ext cx="19050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general UI attack:  picture-in-picture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4514850"/>
            <a:ext cx="84582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57250"/>
            <a:ext cx="8586788" cy="3429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047750"/>
            <a:ext cx="3810000" cy="3314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often land on login page over HTTP: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400" b="0" dirty="0"/>
              <a:t>Type HTTP URL </a:t>
            </a:r>
            <a:br>
              <a:rPr lang="en-US" sz="2400" b="0" dirty="0"/>
            </a:br>
            <a:r>
              <a:rPr lang="en-US" sz="2400" b="0" dirty="0"/>
              <a:t>	into address bar</a:t>
            </a:r>
          </a:p>
          <a:p>
            <a:pPr marL="225425" indent="-225425">
              <a:spcBef>
                <a:spcPts val="2400"/>
              </a:spcBef>
              <a:buFont typeface="Arial" pitchFamily="34" charset="0"/>
              <a:buChar char="•"/>
            </a:pPr>
            <a:r>
              <a:rPr lang="en-US" b="0" dirty="0"/>
              <a:t>Google links to HTTP page</a:t>
            </a:r>
          </a:p>
          <a:p>
            <a:pPr>
              <a:spcBef>
                <a:spcPts val="2400"/>
              </a:spcBef>
              <a:buFont typeface="Arial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343400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4114800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4057650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Should be the response</a:t>
            </a:r>
            <a:br>
              <a:rPr lang="en-US" dirty="0"/>
            </a:br>
            <a:r>
              <a:rPr lang="en-US" dirty="0"/>
              <a:t>to every HTTP request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C268E-C92E-914B-BE51-4086F139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943350"/>
            <a:ext cx="6483350" cy="80405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3200400" y="4345379"/>
            <a:ext cx="533400" cy="3429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Common use pattern: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browse site over HTTP;  move to HTTPS for checkout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over HTTP;   move to HTTPS for login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Tricks:    </a:t>
            </a:r>
            <a:r>
              <a:rPr lang="en-US" b="0" dirty="0"/>
              <a:t>drop-in a clever </a:t>
            </a:r>
            <a:r>
              <a:rPr lang="en-US" b="0" dirty="0" err="1"/>
              <a:t>fav</a:t>
            </a:r>
            <a:r>
              <a:rPr lang="en-US" b="0" dirty="0"/>
              <a:t> icon   </a:t>
            </a:r>
            <a:r>
              <a:rPr lang="en-US" sz="2000" b="0" dirty="0"/>
              <a:t>(older browsers)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9230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SSL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92302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SSL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Now deprecated  (because often incorrectly used in practice)</a:t>
            </a:r>
          </a:p>
          <a:p>
            <a:pPr marL="0" indent="0">
              <a:buNone/>
            </a:pPr>
            <a:endParaRPr lang="en-US" b="0" dirty="0"/>
          </a:p>
          <a:p>
            <a:pPr marL="457200" indent="-457200">
              <a:buAutoNum type="arabicPeriod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a signed statement from log (SCT) to certificate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73,  2019)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62000" y="1696915"/>
            <a:ext cx="6562605" cy="533400"/>
            <a:chOff x="0" y="2441634"/>
            <a:chExt cx="3475892" cy="2825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563"/>
            <a:stretch/>
          </p:blipFill>
          <p:spPr>
            <a:xfrm>
              <a:off x="0" y="2441634"/>
              <a:ext cx="2895600" cy="2825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9192" y="2459951"/>
              <a:ext cx="266700" cy="24588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003291" y="2255199"/>
            <a:ext cx="304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(script </a:t>
            </a:r>
            <a:r>
              <a:rPr lang="en-US" dirty="0"/>
              <a:t>is blocked, click </a:t>
            </a:r>
            <a:r>
              <a:rPr lang="en-US"/>
              <a:t>to load)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15200" y="1946031"/>
            <a:ext cx="855784" cy="316523"/>
          </a:xfrm>
          <a:custGeom>
            <a:avLst/>
            <a:gdLst>
              <a:gd name="connsiteX0" fmla="*/ 844062 w 855784"/>
              <a:gd name="connsiteY0" fmla="*/ 316523 h 316523"/>
              <a:gd name="connsiteX1" fmla="*/ 738554 w 855784"/>
              <a:gd name="connsiteY1" fmla="*/ 82061 h 316523"/>
              <a:gd name="connsiteX2" fmla="*/ 0 w 855784"/>
              <a:gd name="connsiteY2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5784" h="316523">
                <a:moveTo>
                  <a:pt x="844062" y="316523"/>
                </a:moveTo>
                <a:cubicBezTo>
                  <a:pt x="861646" y="225669"/>
                  <a:pt x="879231" y="134815"/>
                  <a:pt x="738554" y="82061"/>
                </a:cubicBezTo>
                <a:cubicBezTo>
                  <a:pt x="597877" y="29307"/>
                  <a:pt x="0" y="0"/>
                  <a:pt x="0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21" y="3748454"/>
            <a:ext cx="3814879" cy="485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740" y="4474517"/>
            <a:ext cx="476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loaded, but no HTTPS indicator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SSL: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3000"/>
              </a:spcAft>
            </a:pPr>
            <a:r>
              <a:rPr lang="en-US" b="0" dirty="0"/>
              <a:t>AJAX-rich pages have lots and lots of interactions with the server</a:t>
            </a:r>
          </a:p>
          <a:p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through SSL: 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905006" y="4464391"/>
            <a:ext cx="563878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DHkey</a:t>
            </a:r>
            <a:r>
              <a:rPr lang="en-US" sz="2400" dirty="0"/>
              <a:t>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778787" y="374838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7281542" y="3799355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(2)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PK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(SK,PK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29251" cy="1218008"/>
            <a:chOff x="1218" y="875"/>
            <a:chExt cx="3420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442" y="1602"/>
              <a:ext cx="3063" cy="3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20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632" y="1292"/>
              <a:ext cx="300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6559</TotalTime>
  <Words>1722</Words>
  <Application>Microsoft Macintosh PowerPoint</Application>
  <PresentationFormat>On-screen Show (16:9)</PresentationFormat>
  <Paragraphs>353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DH key exchange</vt:lpstr>
      <vt:lpstr>(2) Certificates</vt:lpstr>
      <vt:lpstr>PowerPoint Presentation</vt:lpstr>
      <vt:lpstr>Certificates on the web</vt:lpstr>
      <vt:lpstr>Certificate Authorities</vt:lpstr>
      <vt:lpstr>TLS 1.3 session setup  (simplified)</vt:lpstr>
      <vt:lpstr>TLS 1.3 session setup: optimization  (and caution)</vt:lpstr>
      <vt:lpstr>Integrating TLS with HTTP:    HTTPS</vt:lpstr>
      <vt:lpstr>HTTPS for all web traffic?</vt:lpstr>
      <vt:lpstr>HTTPS in the Browser</vt:lpstr>
      <vt:lpstr>The lock icon:    TLS indicator</vt:lpstr>
      <vt:lpstr>When is the (basic) lock icon displayed</vt:lpstr>
      <vt:lpstr>The lock UI:   Extended Validation Certs</vt:lpstr>
      <vt:lpstr>A general UI attack:  picture-in-picture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73,  2019)</vt:lpstr>
      <vt:lpstr>4.  Peeking through SSL:  traffic analysis</vt:lpstr>
      <vt:lpstr>Peeking through SSL: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657</cp:revision>
  <cp:lastPrinted>2017-05-11T02:41:31Z</cp:lastPrinted>
  <dcterms:created xsi:type="dcterms:W3CDTF">2010-11-06T18:36:35Z</dcterms:created>
  <dcterms:modified xsi:type="dcterms:W3CDTF">2019-05-02T19:55:13Z</dcterms:modified>
</cp:coreProperties>
</file>