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2" r:id="rId3"/>
  </p:sldMasterIdLst>
  <p:notesMasterIdLst>
    <p:notesMasterId r:id="rId51"/>
  </p:notesMasterIdLst>
  <p:handoutMasterIdLst>
    <p:handoutMasterId r:id="rId52"/>
  </p:handoutMasterIdLst>
  <p:sldIdLst>
    <p:sldId id="429" r:id="rId4"/>
    <p:sldId id="702" r:id="rId5"/>
    <p:sldId id="703" r:id="rId6"/>
    <p:sldId id="709" r:id="rId7"/>
    <p:sldId id="710" r:id="rId8"/>
    <p:sldId id="711" r:id="rId9"/>
    <p:sldId id="724" r:id="rId10"/>
    <p:sldId id="716" r:id="rId11"/>
    <p:sldId id="715" r:id="rId12"/>
    <p:sldId id="1356" r:id="rId13"/>
    <p:sldId id="1368" r:id="rId14"/>
    <p:sldId id="1369" r:id="rId15"/>
    <p:sldId id="1370" r:id="rId16"/>
    <p:sldId id="1371" r:id="rId17"/>
    <p:sldId id="1372" r:id="rId18"/>
    <p:sldId id="1373" r:id="rId19"/>
    <p:sldId id="1358" r:id="rId20"/>
    <p:sldId id="725" r:id="rId21"/>
    <p:sldId id="416" r:id="rId22"/>
    <p:sldId id="417" r:id="rId23"/>
    <p:sldId id="418" r:id="rId24"/>
    <p:sldId id="419" r:id="rId25"/>
    <p:sldId id="420" r:id="rId26"/>
    <p:sldId id="421" r:id="rId27"/>
    <p:sldId id="726" r:id="rId28"/>
    <p:sldId id="727" r:id="rId29"/>
    <p:sldId id="422" r:id="rId30"/>
    <p:sldId id="423" r:id="rId31"/>
    <p:sldId id="728" r:id="rId32"/>
    <p:sldId id="718" r:id="rId33"/>
    <p:sldId id="719" r:id="rId34"/>
    <p:sldId id="720" r:id="rId35"/>
    <p:sldId id="721" r:id="rId36"/>
    <p:sldId id="722" r:id="rId37"/>
    <p:sldId id="723" r:id="rId38"/>
    <p:sldId id="729" r:id="rId39"/>
    <p:sldId id="730" r:id="rId40"/>
    <p:sldId id="1374" r:id="rId41"/>
    <p:sldId id="731" r:id="rId42"/>
    <p:sldId id="732" r:id="rId43"/>
    <p:sldId id="733" r:id="rId44"/>
    <p:sldId id="734" r:id="rId45"/>
    <p:sldId id="735" r:id="rId46"/>
    <p:sldId id="740" r:id="rId47"/>
    <p:sldId id="741" r:id="rId48"/>
    <p:sldId id="742" r:id="rId49"/>
    <p:sldId id="743" r:id="rId50"/>
  </p:sldIdLst>
  <p:sldSz cx="9144000" cy="5143500" type="screen16x9"/>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clrMru>
    <a:srgbClr val="00CC00"/>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41" autoAdjust="0"/>
    <p:restoredTop sz="93056" autoAdjust="0"/>
  </p:normalViewPr>
  <p:slideViewPr>
    <p:cSldViewPr>
      <p:cViewPr varScale="1">
        <p:scale>
          <a:sx n="124" d="100"/>
          <a:sy n="124" d="100"/>
        </p:scale>
        <p:origin x="472" y="1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gs" Target="tags/tag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CA2F7B-37AB-E64A-BDC2-BD96FF957116}" type="datetimeFigureOut">
              <a:rPr lang="en-US" smtClean="0"/>
              <a:t>5/7/19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A5EBE8-F4B4-1840-AEB3-DB83FC3EE933}" type="slidenum">
              <a:rPr lang="en-US" smtClean="0"/>
              <a:t>‹#›</a:t>
            </a:fld>
            <a:endParaRPr lang="en-US"/>
          </a:p>
        </p:txBody>
      </p:sp>
    </p:spTree>
    <p:extLst>
      <p:ext uri="{BB962C8B-B14F-4D97-AF65-F5344CB8AC3E}">
        <p14:creationId xmlns:p14="http://schemas.microsoft.com/office/powerpoint/2010/main" val="9333657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60" units="cm"/>
          <inkml:channel name="Y" type="integer" max="1600" units="cm"/>
        </inkml:traceFormat>
        <inkml:channelProperties>
          <inkml:channelProperty channel="X" name="resolution" value="28.34995" units="1/cm"/>
          <inkml:channelProperty channel="Y" name="resolution" value="28.36879" units="1/cm"/>
        </inkml:channelProperties>
      </inkml:inkSource>
      <inkml:timestamp xml:id="ts0" timeString="2010-11-03T01:15:33.911"/>
    </inkml:context>
    <inkml:brush xml:id="br0">
      <inkml:brushProperty name="width" value="0.05292" units="cm"/>
      <inkml:brushProperty name="height" value="0.05292" units="cm"/>
      <inkml:brushProperty name="color" value="#FF0000"/>
    </inkml:brush>
  </inkml:definitions>
  <inkml:trace contextRef="#ctx0" brushRef="#br0">4723 1509</inkml:trace>
</inkml:ink>
</file>

<file path=ppt/ink/ink2.xml><?xml version="1.0" encoding="utf-8"?>
<inkml:ink xmlns:inkml="http://www.w3.org/2003/InkML">
  <inkml:definitions>
    <inkml:context xml:id="ctx0">
      <inkml:inkSource xml:id="inkSrc0">
        <inkml:traceFormat>
          <inkml:channel name="X" type="integer" max="2560" units="cm"/>
          <inkml:channel name="Y" type="integer" max="1600" units="cm"/>
        </inkml:traceFormat>
        <inkml:channelProperties>
          <inkml:channelProperty channel="X" name="resolution" value="28.34995" units="1/cm"/>
          <inkml:channelProperty channel="Y" name="resolution" value="28.36879" units="1/cm"/>
        </inkml:channelProperties>
      </inkml:inkSource>
      <inkml:timestamp xml:id="ts0" timeString="2010-11-03T01:15:33.911"/>
    </inkml:context>
    <inkml:brush xml:id="br0">
      <inkml:brushProperty name="width" value="0.05292" units="cm"/>
      <inkml:brushProperty name="height" value="0.05292" units="cm"/>
      <inkml:brushProperty name="color" value="#FF0000"/>
    </inkml:brush>
  </inkml:definitions>
  <inkml:trace contextRef="#ctx0" brushRef="#br0">4723 1509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8008F-8C0F-4F63-86DC-E7B67385E4BD}" type="datetimeFigureOut">
              <a:rPr lang="en-US" smtClean="0"/>
              <a:pPr/>
              <a:t>5/7/19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38DAD-5F37-4EA5-A798-26ED1E453939}" type="slidenum">
              <a:rPr lang="en-US" smtClean="0"/>
              <a:pPr/>
              <a:t>‹#›</a:t>
            </a:fld>
            <a:endParaRPr lang="en-US" dirty="0"/>
          </a:p>
        </p:txBody>
      </p:sp>
    </p:spTree>
    <p:extLst>
      <p:ext uri="{BB962C8B-B14F-4D97-AF65-F5344CB8AC3E}">
        <p14:creationId xmlns:p14="http://schemas.microsoft.com/office/powerpoint/2010/main" val="24036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hp.net/manual/en/function.output-add-rewrite-var.php"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1</a:t>
            </a:fld>
            <a:endParaRPr lang="en-US" dirty="0"/>
          </a:p>
        </p:txBody>
      </p:sp>
    </p:spTree>
    <p:extLst>
      <p:ext uri="{BB962C8B-B14F-4D97-AF65-F5344CB8AC3E}">
        <p14:creationId xmlns:p14="http://schemas.microsoft.com/office/powerpoint/2010/main" val="149291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Source is about showing the user where this decision is coming from and what they have to make a decision about.  This dialog uses plain language to explain “there is a problem.”  It notes the problem is with “this website.” </a:t>
            </a:r>
          </a:p>
          <a:p>
            <a:pPr>
              <a:lnSpc>
                <a:spcPct val="90000"/>
              </a:lnSpc>
              <a:spcBef>
                <a:spcPct val="0"/>
              </a:spcBef>
              <a:spcAft>
                <a:spcPts val="252"/>
              </a:spcAft>
            </a:pPr>
            <a:endParaRPr lang="en-US">
              <a:latin typeface="Times New Roman" charset="0"/>
              <a:ea typeface="ＭＳ Ｐゴシック" charset="0"/>
              <a:cs typeface="ＭＳ Ｐゴシック" charset="0"/>
            </a:endParaRPr>
          </a:p>
          <a:p>
            <a:pPr>
              <a:lnSpc>
                <a:spcPct val="90000"/>
              </a:lnSpc>
              <a:spcBef>
                <a:spcPct val="0"/>
              </a:spcBef>
              <a:spcAft>
                <a:spcPts val="252"/>
              </a:spcAft>
            </a:pPr>
            <a:r>
              <a:rPr lang="en-US">
                <a:latin typeface="Times New Roman" charset="0"/>
                <a:ea typeface="ＭＳ Ｐゴシック" charset="0"/>
                <a:cs typeface="ＭＳ Ｐゴシック" charset="0"/>
              </a:rPr>
              <a:t>Process is about providing simple if/then steps any user could follow to usually make the right decision.  Here the steps are, for example, to add “www” to the address if trying to use https; anyone can do that.  The last bit of guidance says if you proceed, don’t share private info with the site; again, this is a simple bit of guidance any user can take to mitigate their risk. Statements like, “if you got this link from someone you don’t know, it’s probably an attempt to fool you, and we recommend you don’t proceed” can be very helpful to users.</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Risk is about showing what bad thing might happen, and that’s plainly stated here with “an attempt to fool you or intercept any data” – concepts pretty much anyone can understand</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Choices is about showing the available options, which here are to close the page or proceed, and showing which the software recommends, usually the safer option; here we make the recommendation clear with the use of green and red shields, as well as the text “(not recommended)” for the less safe option</a:t>
            </a:r>
          </a:p>
          <a:p>
            <a:r>
              <a:rPr lang="en-US">
                <a:latin typeface="Times New Roman" charset="0"/>
                <a:ea typeface="ＭＳ Ｐゴシック" charset="0"/>
                <a:cs typeface="ＭＳ Ｐゴシック" charset="0"/>
              </a:rPr>
              <a:t>Semantics, skipping ahead to the end of CHARGES, is about explaining what will happen when each option is chosen.  Here I think the options are pretty clear, but be careful in cases like the mixed content warning I showed earlier where it wasn’t clear whether “No” would show everything or nothing</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Unique Knowledge User Has and Evidence don’t really apply here, but see the next slides…</a:t>
            </a: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6813DDB0-9696-FA42-89DB-C0A09A443425}" type="slidenum">
              <a:rPr lang="en-US" sz="1200">
                <a:latin typeface="Times New Roman" charset="0"/>
              </a:rPr>
              <a:pPr/>
              <a:t>24</a:t>
            </a:fld>
            <a:endParaRPr lang="en-US" sz="1200">
              <a:latin typeface="Times New Roman" charset="0"/>
            </a:endParaRPr>
          </a:p>
        </p:txBody>
      </p:sp>
    </p:spTree>
    <p:extLst>
      <p:ext uri="{BB962C8B-B14F-4D97-AF65-F5344CB8AC3E}">
        <p14:creationId xmlns:p14="http://schemas.microsoft.com/office/powerpoint/2010/main" val="55582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Attacker created a file on USB called “Open folder to view files”</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EE75153F-C592-8441-92A2-B25DB58166E6}" type="slidenum">
              <a:rPr lang="en-US" sz="1200">
                <a:latin typeface="Times New Roman" charset="0"/>
              </a:rPr>
              <a:pPr/>
              <a:t>27</a:t>
            </a:fld>
            <a:endParaRPr lang="en-US" sz="1200">
              <a:latin typeface="Times New Roman" charset="0"/>
            </a:endParaRPr>
          </a:p>
        </p:txBody>
      </p:sp>
    </p:spTree>
    <p:extLst>
      <p:ext uri="{BB962C8B-B14F-4D97-AF65-F5344CB8AC3E}">
        <p14:creationId xmlns:p14="http://schemas.microsoft.com/office/powerpoint/2010/main" val="288411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29</a:t>
            </a:fld>
            <a:endParaRPr lang="en-US" dirty="0"/>
          </a:p>
        </p:txBody>
      </p:sp>
    </p:spTree>
    <p:extLst>
      <p:ext uri="{BB962C8B-B14F-4D97-AF65-F5344CB8AC3E}">
        <p14:creationId xmlns:p14="http://schemas.microsoft.com/office/powerpoint/2010/main" val="2789930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368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78311811-0FE7-BB47-9DE3-A8EDDA08486F}" type="slidenum">
              <a:rPr lang="en-US" sz="1200">
                <a:latin typeface="Times New Roman" charset="0"/>
              </a:rPr>
              <a:pPr/>
              <a:t>32</a:t>
            </a:fld>
            <a:endParaRPr lang="en-US" sz="1200">
              <a:latin typeface="Times New Roman" charset="0"/>
            </a:endParaRPr>
          </a:p>
        </p:txBody>
      </p:sp>
    </p:spTree>
    <p:extLst>
      <p:ext uri="{BB962C8B-B14F-4D97-AF65-F5344CB8AC3E}">
        <p14:creationId xmlns:p14="http://schemas.microsoft.com/office/powerpoint/2010/main" val="3529606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Validate token:   check that it</a:t>
            </a:r>
            <a:r>
              <a:rPr lang="en-US" baseline="0" dirty="0"/>
              <a:t> belongs to an active session that has not been logged out or timed out.</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33</a:t>
            </a:fld>
            <a:endParaRPr lang="en-US" dirty="0"/>
          </a:p>
        </p:txBody>
      </p:sp>
    </p:spTree>
    <p:extLst>
      <p:ext uri="{BB962C8B-B14F-4D97-AF65-F5344CB8AC3E}">
        <p14:creationId xmlns:p14="http://schemas.microsoft.com/office/powerpoint/2010/main" val="3483712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err="1">
                <a:latin typeface="Times New Roman" charset="0"/>
                <a:ea typeface="ＭＳ Ｐゴシック" charset="0"/>
                <a:cs typeface="ＭＳ Ｐゴシック" charset="0"/>
              </a:rPr>
              <a:t>SameSite</a:t>
            </a:r>
            <a:r>
              <a:rPr lang="en-US" dirty="0">
                <a:latin typeface="Times New Roman" charset="0"/>
                <a:ea typeface="ＭＳ Ｐゴシック" charset="0"/>
                <a:cs typeface="ＭＳ Ｐゴシック" charset="0"/>
              </a:rPr>
              <a:t>:   used by default in PHPSESSION cookie since PHP 7.3  (2018)</a:t>
            </a:r>
          </a:p>
          <a:p>
            <a:r>
              <a:rPr lang="en-US" dirty="0">
                <a:hlinkClick r:id="rId3"/>
              </a:rPr>
              <a:t>output_add_rewrite_var(name, value)</a:t>
            </a:r>
            <a:r>
              <a:rPr lang="en-US" dirty="0"/>
              <a:t>:</a:t>
            </a:r>
            <a:r>
              <a:rPr lang="en-US" sz="1200" b="0" i="0" u="none" strike="noStrike" kern="1200" dirty="0">
                <a:solidFill>
                  <a:schemeClr val="tx1"/>
                </a:solidFill>
                <a:effectLst/>
                <a:latin typeface="+mn-lt"/>
                <a:ea typeface="+mn-ea"/>
                <a:cs typeface="+mn-cs"/>
              </a:rPr>
              <a:t>  adds </a:t>
            </a:r>
            <a:r>
              <a:rPr lang="en-US" sz="1200" b="0" i="0" u="none" strike="noStrike" kern="1200" dirty="0" err="1">
                <a:solidFill>
                  <a:schemeClr val="tx1"/>
                </a:solidFill>
                <a:effectLst/>
                <a:latin typeface="+mn-lt"/>
                <a:ea typeface="+mn-ea"/>
                <a:cs typeface="+mn-cs"/>
              </a:rPr>
              <a:t>var</a:t>
            </a:r>
            <a:r>
              <a:rPr lang="en-US" sz="1200" b="0" i="0" u="none" strike="noStrike" kern="1200" dirty="0">
                <a:solidFill>
                  <a:schemeClr val="tx1"/>
                </a:solidFill>
                <a:effectLst/>
                <a:latin typeface="+mn-lt"/>
                <a:ea typeface="+mn-ea"/>
                <a:cs typeface="+mn-cs"/>
              </a:rPr>
              <a:t> to URL parameters and hidden form fields.  By default, session token only in cookie (PHPSESSION).</a:t>
            </a:r>
          </a:p>
        </p:txBody>
      </p:sp>
      <p:sp>
        <p:nvSpPr>
          <p:cNvPr id="409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EA15180E-522D-6642-AAFB-699DCF4AFD34}" type="slidenum">
              <a:rPr lang="en-US" sz="1200">
                <a:latin typeface="Times New Roman" charset="0"/>
              </a:rPr>
              <a:pPr/>
              <a:t>35</a:t>
            </a:fld>
            <a:endParaRPr lang="en-US" sz="1200">
              <a:latin typeface="Times New Roman" charset="0"/>
            </a:endParaRPr>
          </a:p>
        </p:txBody>
      </p:sp>
    </p:spTree>
    <p:extLst>
      <p:ext uri="{BB962C8B-B14F-4D97-AF65-F5344CB8AC3E}">
        <p14:creationId xmlns:p14="http://schemas.microsoft.com/office/powerpoint/2010/main" val="2602903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39</a:t>
            </a:fld>
            <a:endParaRPr lang="en-US" dirty="0"/>
          </a:p>
        </p:txBody>
      </p:sp>
    </p:spTree>
    <p:extLst>
      <p:ext uri="{BB962C8B-B14F-4D97-AF65-F5344CB8AC3E}">
        <p14:creationId xmlns:p14="http://schemas.microsoft.com/office/powerpoint/2010/main" val="45894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9657AA25-869C-604A-911D-E8BB800C04A7}" type="slidenum">
              <a:rPr lang="en-US" sz="1200">
                <a:latin typeface="Times New Roman" charset="0"/>
              </a:rPr>
              <a:pPr/>
              <a:t>41</a:t>
            </a:fld>
            <a:endParaRPr lang="en-US" sz="1200">
              <a:latin typeface="Times New Roman"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Don</a:t>
            </a:r>
            <a:r>
              <a:rPr lang="ja-JP" altLang="en-US">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t generate your own.   Use built in procedures:   PHP, ASP, Tomcat, </a:t>
            </a:r>
            <a:r>
              <a:rPr lang="en-US" altLang="ja-JP" dirty="0" err="1">
                <a:latin typeface="Times New Roman" charset="0"/>
                <a:ea typeface="ＭＳ Ｐゴシック" charset="0"/>
                <a:cs typeface="ＭＳ Ｐゴシック" charset="0"/>
              </a:rPr>
              <a:t>JServ</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66501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9657AA25-869C-604A-911D-E8BB800C04A7}" type="slidenum">
              <a:rPr lang="en-US" sz="1200">
                <a:latin typeface="Times New Roman" charset="0"/>
              </a:rPr>
              <a:pPr/>
              <a:t>42</a:t>
            </a:fld>
            <a:endParaRPr lang="en-US" sz="1200">
              <a:latin typeface="Times New Roman"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Don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 generate your own.   Use built in procedures:   ASP, Tomcat,  JServ</a:t>
            </a: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75762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also embed agent’s </a:t>
            </a:r>
            <a:r>
              <a:rPr lang="en-US" dirty="0" err="1"/>
              <a:t>timezone</a:t>
            </a:r>
            <a:r>
              <a:rPr lang="en-US" dirty="0"/>
              <a:t>.</a:t>
            </a:r>
          </a:p>
        </p:txBody>
      </p:sp>
      <p:sp>
        <p:nvSpPr>
          <p:cNvPr id="4" name="Slide Number Placeholder 3"/>
          <p:cNvSpPr>
            <a:spLocks noGrp="1"/>
          </p:cNvSpPr>
          <p:nvPr>
            <p:ph type="sldNum" sz="quarter" idx="10"/>
          </p:nvPr>
        </p:nvSpPr>
        <p:spPr/>
        <p:txBody>
          <a:bodyPr/>
          <a:lstStyle/>
          <a:p>
            <a:fld id="{8FF38DAD-5F37-4EA5-A798-26ED1E453939}" type="slidenum">
              <a:rPr lang="en-US" smtClean="0"/>
              <a:pPr/>
              <a:t>44</a:t>
            </a:fld>
            <a:endParaRPr lang="en-US" dirty="0"/>
          </a:p>
        </p:txBody>
      </p:sp>
    </p:spTree>
    <p:extLst>
      <p:ext uri="{BB962C8B-B14F-4D97-AF65-F5344CB8AC3E}">
        <p14:creationId xmlns:p14="http://schemas.microsoft.com/office/powerpoint/2010/main" val="262392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India CCA event:   http://</a:t>
            </a:r>
            <a:r>
              <a:rPr lang="en-US" dirty="0" err="1"/>
              <a:t>googleonlinesecurity.blogspot.com</a:t>
            </a:r>
            <a:r>
              <a:rPr lang="en-US" dirty="0"/>
              <a:t>/2014/07/maintaining-digital-certificate-</a:t>
            </a:r>
            <a:r>
              <a:rPr lang="en-US" dirty="0" err="1"/>
              <a:t>security.html</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CNNIC event:    http://</a:t>
            </a:r>
            <a:r>
              <a:rPr lang="en-US" dirty="0" err="1"/>
              <a:t>googleonlinesecurity.blogspot.com</a:t>
            </a:r>
            <a:r>
              <a:rPr lang="en-US" dirty="0"/>
              <a:t>/2015/03/maintaining-digital-certificate-</a:t>
            </a:r>
            <a:r>
              <a:rPr lang="en-US" dirty="0" err="1"/>
              <a:t>security.html</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17EB13C-F963-D44E-AB67-20FAD2F50C92}" type="slidenum">
              <a:rPr lang="en-US" smtClean="0"/>
              <a:pPr>
                <a:defRPr/>
              </a:pPr>
              <a:t>4</a:t>
            </a:fld>
            <a:endParaRPr lang="en-US"/>
          </a:p>
        </p:txBody>
      </p:sp>
    </p:spTree>
    <p:extLst>
      <p:ext uri="{BB962C8B-B14F-4D97-AF65-F5344CB8AC3E}">
        <p14:creationId xmlns:p14="http://schemas.microsoft.com/office/powerpoint/2010/main" val="1946664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Problems with new SessionToken after every request:     the back button   (but can be dealt with with proper handling of replays)</a:t>
            </a:r>
          </a:p>
        </p:txBody>
      </p:sp>
      <p:sp>
        <p:nvSpPr>
          <p:cNvPr id="8397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877EE1BB-94B2-2442-97FD-DE431D6892DA}" type="slidenum">
              <a:rPr lang="en-US" sz="1200">
                <a:latin typeface="Times New Roman" charset="0"/>
              </a:rPr>
              <a:pPr/>
              <a:t>46</a:t>
            </a:fld>
            <a:endParaRPr lang="en-US" sz="1200">
              <a:latin typeface="Times New Roman" charset="0"/>
            </a:endParaRPr>
          </a:p>
        </p:txBody>
      </p:sp>
    </p:spTree>
    <p:extLst>
      <p:ext uri="{BB962C8B-B14F-4D97-AF65-F5344CB8AC3E}">
        <p14:creationId xmlns:p14="http://schemas.microsoft.com/office/powerpoint/2010/main" val="309404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2400" b="0" dirty="0"/>
              <a:t>SCT:  </a:t>
            </a:r>
            <a:r>
              <a:rPr lang="en-US" sz="1200" b="0" i="0" kern="1200" dirty="0">
                <a:solidFill>
                  <a:schemeClr val="tx1"/>
                </a:solidFill>
                <a:effectLst/>
                <a:latin typeface="+mn-lt"/>
                <a:ea typeface="+mn-ea"/>
                <a:cs typeface="+mn-cs"/>
              </a:rPr>
              <a:t>signed certificate timestamp </a:t>
            </a:r>
            <a:endParaRPr lang="en-US" sz="2400" b="0" dirty="0"/>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2400" b="0" dirty="0"/>
              <a:t>Google stores all certs it sees   </a:t>
            </a:r>
            <a:r>
              <a:rPr lang="en-US" b="0" dirty="0"/>
              <a:t>(stored in google DNS)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84BD22D-C71C-4A5B-A1AA-396BEFD6955F}" type="slidenum">
              <a:rPr lang="en-US" smtClean="0"/>
              <a:pPr>
                <a:defRPr/>
              </a:pPr>
              <a:t>6</a:t>
            </a:fld>
            <a:endParaRPr lang="en-US"/>
          </a:p>
        </p:txBody>
      </p:sp>
    </p:spTree>
    <p:extLst>
      <p:ext uri="{BB962C8B-B14F-4D97-AF65-F5344CB8AC3E}">
        <p14:creationId xmlns:p14="http://schemas.microsoft.com/office/powerpoint/2010/main" val="126147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transparencyreport.google.com</a:t>
            </a:r>
            <a:r>
              <a:rPr lang="en-US" dirty="0"/>
              <a:t>/https/certificates</a:t>
            </a:r>
          </a:p>
        </p:txBody>
      </p:sp>
      <p:sp>
        <p:nvSpPr>
          <p:cNvPr id="4" name="Slide Number Placeholder 3"/>
          <p:cNvSpPr>
            <a:spLocks noGrp="1"/>
          </p:cNvSpPr>
          <p:nvPr>
            <p:ph type="sldNum" sz="quarter" idx="10"/>
          </p:nvPr>
        </p:nvSpPr>
        <p:spPr/>
        <p:txBody>
          <a:bodyPr/>
          <a:lstStyle/>
          <a:p>
            <a:fld id="{8FF38DAD-5F37-4EA5-A798-26ED1E453939}" type="slidenum">
              <a:rPr lang="en-US" smtClean="0"/>
              <a:pPr/>
              <a:t>7</a:t>
            </a:fld>
            <a:endParaRPr lang="en-US" dirty="0"/>
          </a:p>
        </p:txBody>
      </p:sp>
    </p:spTree>
    <p:extLst>
      <p:ext uri="{BB962C8B-B14F-4D97-AF65-F5344CB8AC3E}">
        <p14:creationId xmlns:p14="http://schemas.microsoft.com/office/powerpoint/2010/main" val="101730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a:ln/>
        </p:spPr>
      </p:sp>
      <p:sp>
        <p:nvSpPr>
          <p:cNvPr id="102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
        <p:nvSpPr>
          <p:cNvPr id="102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88AB8489-811E-F548-9310-79C920302D86}" type="slidenum">
              <a:rPr lang="en-US" sz="1200">
                <a:latin typeface="Times New Roman" charset="0"/>
              </a:rPr>
              <a:pPr/>
              <a:t>19</a:t>
            </a:fld>
            <a:endParaRPr lang="en-US" sz="1200">
              <a:latin typeface="Times New Roman" charset="0"/>
            </a:endParaRPr>
          </a:p>
        </p:txBody>
      </p:sp>
    </p:spTree>
    <p:extLst>
      <p:ext uri="{BB962C8B-B14F-4D97-AF65-F5344CB8AC3E}">
        <p14:creationId xmlns:p14="http://schemas.microsoft.com/office/powerpoint/2010/main" val="36143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a:ln/>
        </p:spPr>
      </p:sp>
      <p:sp>
        <p:nvSpPr>
          <p:cNvPr id="1229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This is the “mixed content” warning from IE6.  It’s an example of a challenging decision that might have confronted an IE user.  </a:t>
            </a:r>
          </a:p>
        </p:txBody>
      </p:sp>
      <p:sp>
        <p:nvSpPr>
          <p:cNvPr id="1229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81299A81-2616-7445-B87A-E37820552B22}" type="slidenum">
              <a:rPr lang="en-US" sz="1200">
                <a:latin typeface="Times New Roman" charset="0"/>
              </a:rPr>
              <a:pPr/>
              <a:t>20</a:t>
            </a:fld>
            <a:endParaRPr lang="en-US" sz="1200">
              <a:latin typeface="Times New Roman" charset="0"/>
            </a:endParaRPr>
          </a:p>
        </p:txBody>
      </p:sp>
    </p:spTree>
    <p:extLst>
      <p:ext uri="{BB962C8B-B14F-4D97-AF65-F5344CB8AC3E}">
        <p14:creationId xmlns:p14="http://schemas.microsoft.com/office/powerpoint/2010/main" val="207039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Here’s the mixed content warning for IE8.  Notice what’s changed… the logic has been reversed, so that now “Yes” does the safe thing by default, which is to load the secure content only.  </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Since it’s safe to load some of the content, the best experience from the user’s point of view might be to just load the safe stuff and provide a gold bar experience to get the rest.  If the safe content is all they need, then they don’t even need to be bothered with a security decision.  If they need to see more of the page, they can use the gold bar to load the rest of the page.  This is exactly what was done in IE9, as this talk will show in a few slides.</a:t>
            </a:r>
          </a:p>
          <a:p>
            <a:endParaRPr lang="en-US">
              <a:latin typeface="Times New Roman" charset="0"/>
              <a:ea typeface="ＭＳ Ｐゴシック" charset="0"/>
              <a:cs typeface="ＭＳ Ｐゴシック" charset="0"/>
            </a:endParaRPr>
          </a:p>
        </p:txBody>
      </p:sp>
      <p:sp>
        <p:nvSpPr>
          <p:cNvPr id="143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3B0883D0-088A-614D-9C35-9CFA5DB5CD8F}" type="slidenum">
              <a:rPr lang="en-US" sz="1200">
                <a:latin typeface="Times New Roman" charset="0"/>
              </a:rPr>
              <a:pPr/>
              <a:t>21</a:t>
            </a:fld>
            <a:endParaRPr lang="en-US" sz="1200">
              <a:latin typeface="Times New Roman" charset="0"/>
            </a:endParaRPr>
          </a:p>
        </p:txBody>
      </p:sp>
    </p:spTree>
    <p:extLst>
      <p:ext uri="{BB962C8B-B14F-4D97-AF65-F5344CB8AC3E}">
        <p14:creationId xmlns:p14="http://schemas.microsoft.com/office/powerpoint/2010/main" val="3131540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Examples of unique knowledge:   is the user at an Internet Café or at a known safe location?    User knows, but system does not.</a:t>
            </a:r>
          </a:p>
          <a:p>
            <a:r>
              <a:rPr lang="en-US">
                <a:latin typeface="Times New Roman" charset="0"/>
                <a:ea typeface="ＭＳ Ｐゴシック" charset="0"/>
                <a:cs typeface="ＭＳ Ｐゴシック" charset="0"/>
              </a:rPr>
              <a:t>Is the user doing their taxes or watching an Internet video? </a:t>
            </a: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9456AAAF-B213-E847-ABDA-AE25CE412A9A}" type="slidenum">
              <a:rPr lang="en-US" sz="1200">
                <a:latin typeface="Times New Roman" charset="0"/>
              </a:rPr>
              <a:pPr/>
              <a:t>22</a:t>
            </a:fld>
            <a:endParaRPr lang="en-US" sz="1200">
              <a:latin typeface="Times New Roman" charset="0"/>
            </a:endParaRPr>
          </a:p>
        </p:txBody>
      </p:sp>
    </p:spTree>
    <p:extLst>
      <p:ext uri="{BB962C8B-B14F-4D97-AF65-F5344CB8AC3E}">
        <p14:creationId xmlns:p14="http://schemas.microsoft.com/office/powerpoint/2010/main" val="2626441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875" eaLnBrk="0" hangingPunct="0">
              <a:defRPr sz="1900">
                <a:solidFill>
                  <a:schemeClr val="tx1"/>
                </a:solidFill>
                <a:latin typeface="Tahoma" charset="0"/>
                <a:ea typeface="ＭＳ Ｐゴシック" charset="0"/>
                <a:cs typeface="ＭＳ Ｐゴシック" charset="0"/>
              </a:defRPr>
            </a:lvl1pPr>
            <a:lvl2pPr marL="712415" indent="-274006" defTabSz="914875" eaLnBrk="0" hangingPunct="0">
              <a:defRPr sz="1900">
                <a:solidFill>
                  <a:schemeClr val="tx1"/>
                </a:solidFill>
                <a:latin typeface="Tahoma" charset="0"/>
                <a:ea typeface="ＭＳ Ｐゴシック" charset="0"/>
              </a:defRPr>
            </a:lvl2pPr>
            <a:lvl3pPr marL="1096023" indent="-219205" defTabSz="914875" eaLnBrk="0" hangingPunct="0">
              <a:defRPr sz="1900">
                <a:solidFill>
                  <a:schemeClr val="tx1"/>
                </a:solidFill>
                <a:latin typeface="Tahoma" charset="0"/>
                <a:ea typeface="ＭＳ Ｐゴシック" charset="0"/>
              </a:defRPr>
            </a:lvl3pPr>
            <a:lvl4pPr marL="1534432" indent="-219205" defTabSz="914875" eaLnBrk="0" hangingPunct="0">
              <a:defRPr sz="1900">
                <a:solidFill>
                  <a:schemeClr val="tx1"/>
                </a:solidFill>
                <a:latin typeface="Tahoma" charset="0"/>
                <a:ea typeface="ＭＳ Ｐゴシック" charset="0"/>
              </a:defRPr>
            </a:lvl4pPr>
            <a:lvl5pPr marL="1972841" indent="-219205" defTabSz="914875" eaLnBrk="0" hangingPunct="0">
              <a:defRPr sz="1900">
                <a:solidFill>
                  <a:schemeClr val="tx1"/>
                </a:solidFill>
                <a:latin typeface="Tahoma" charset="0"/>
                <a:ea typeface="ＭＳ Ｐゴシック" charset="0"/>
              </a:defRPr>
            </a:lvl5pPr>
            <a:lvl6pPr marL="2411250" indent="-219205" defTabSz="914875" eaLnBrk="0" fontAlgn="base" hangingPunct="0">
              <a:spcBef>
                <a:spcPct val="0"/>
              </a:spcBef>
              <a:spcAft>
                <a:spcPct val="0"/>
              </a:spcAft>
              <a:defRPr sz="1900">
                <a:solidFill>
                  <a:schemeClr val="tx1"/>
                </a:solidFill>
                <a:latin typeface="Tahoma" charset="0"/>
                <a:ea typeface="ＭＳ Ｐゴシック" charset="0"/>
              </a:defRPr>
            </a:lvl6pPr>
            <a:lvl7pPr marL="2849659" indent="-219205" defTabSz="914875" eaLnBrk="0" fontAlgn="base" hangingPunct="0">
              <a:spcBef>
                <a:spcPct val="0"/>
              </a:spcBef>
              <a:spcAft>
                <a:spcPct val="0"/>
              </a:spcAft>
              <a:defRPr sz="1900">
                <a:solidFill>
                  <a:schemeClr val="tx1"/>
                </a:solidFill>
                <a:latin typeface="Tahoma" charset="0"/>
                <a:ea typeface="ＭＳ Ｐゴシック" charset="0"/>
              </a:defRPr>
            </a:lvl7pPr>
            <a:lvl8pPr marL="3288068" indent="-219205" defTabSz="914875" eaLnBrk="0" fontAlgn="base" hangingPunct="0">
              <a:spcBef>
                <a:spcPct val="0"/>
              </a:spcBef>
              <a:spcAft>
                <a:spcPct val="0"/>
              </a:spcAft>
              <a:defRPr sz="1900">
                <a:solidFill>
                  <a:schemeClr val="tx1"/>
                </a:solidFill>
                <a:latin typeface="Tahoma" charset="0"/>
                <a:ea typeface="ＭＳ Ｐゴシック" charset="0"/>
              </a:defRPr>
            </a:lvl8pPr>
            <a:lvl9pPr marL="3726477" indent="-219205" defTabSz="914875" eaLnBrk="0" fontAlgn="base" hangingPunct="0">
              <a:spcBef>
                <a:spcPct val="0"/>
              </a:spcBef>
              <a:spcAft>
                <a:spcPct val="0"/>
              </a:spcAft>
              <a:defRPr sz="1900">
                <a:solidFill>
                  <a:schemeClr val="tx1"/>
                </a:solidFill>
                <a:latin typeface="Tahoma" charset="0"/>
                <a:ea typeface="ＭＳ Ｐゴシック" charset="0"/>
              </a:defRPr>
            </a:lvl9pPr>
          </a:lstStyle>
          <a:p>
            <a:fld id="{9E3CEAF8-42E7-544F-822C-BC0D360DDE91}" type="slidenum">
              <a:rPr lang="en-US" sz="1200">
                <a:latin typeface="Times New Roman" charset="0"/>
              </a:rPr>
              <a:pPr/>
              <a:t>23</a:t>
            </a:fld>
            <a:endParaRPr lang="en-US" sz="1200">
              <a:latin typeface="Times New Roman" charset="0"/>
            </a:endParaRPr>
          </a:p>
        </p:txBody>
      </p:sp>
    </p:spTree>
    <p:extLst>
      <p:ext uri="{BB962C8B-B14F-4D97-AF65-F5344CB8AC3E}">
        <p14:creationId xmlns:p14="http://schemas.microsoft.com/office/powerpoint/2010/main" val="1463400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3205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4415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306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9306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16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295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8382000" cy="373949"/>
          </a:xfrm>
        </p:spPr>
        <p:txBody>
          <a:bodyPr/>
          <a:lstStyle>
            <a:lvl1pPr>
              <a:defRPr>
                <a:effectLst>
                  <a:outerShdw blurRad="25400" algn="tl" rotWithShape="0">
                    <a:srgbClr val="000000">
                      <a:alpha val="43000"/>
                    </a:srgbClr>
                  </a:outerShdw>
                  <a:reflection blurRad="6350" stA="50000" endPos="40000" dist="12700" dir="5400000" sy="-100000" algn="bl" rotWithShape="0"/>
                </a:effectLst>
              </a:defRPr>
            </a:lvl1pPr>
          </a:lstStyle>
          <a:p>
            <a:r>
              <a:rPr lang="en-US" dirty="0"/>
              <a:t>Click to edit Master title style</a:t>
            </a:r>
          </a:p>
        </p:txBody>
      </p:sp>
      <p:sp>
        <p:nvSpPr>
          <p:cNvPr id="5" name="Text Placeholder 4"/>
          <p:cNvSpPr>
            <a:spLocks noGrp="1"/>
          </p:cNvSpPr>
          <p:nvPr>
            <p:ph type="body" sz="quarter" idx="10"/>
          </p:nvPr>
        </p:nvSpPr>
        <p:spPr>
          <a:xfrm>
            <a:off x="533400" y="1291113"/>
            <a:ext cx="8382000" cy="994888"/>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1"/>
          </p:nvPr>
        </p:nvSpPr>
        <p:spPr>
          <a:xfrm>
            <a:off x="6224588" y="4819650"/>
            <a:ext cx="2895600" cy="273844"/>
          </a:xfrm>
          <a:prstGeom prst="rect">
            <a:avLst/>
          </a:prstGeom>
        </p:spPr>
        <p:txBody>
          <a:bodyPr/>
          <a:lstStyle>
            <a:lvl1pPr>
              <a:defRPr/>
            </a:lvl1pPr>
          </a:lstStyle>
          <a:p>
            <a:pPr>
              <a:defRPr/>
            </a:pPr>
            <a:r>
              <a:rPr lang="en-US"/>
              <a:t>Trustworthy Computing</a:t>
            </a:r>
            <a:endParaRPr lang="en-US" dirty="0"/>
          </a:p>
        </p:txBody>
      </p:sp>
    </p:spTree>
    <p:extLst>
      <p:ext uri="{BB962C8B-B14F-4D97-AF65-F5344CB8AC3E}">
        <p14:creationId xmlns:p14="http://schemas.microsoft.com/office/powerpoint/2010/main" val="378708190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6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770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644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573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8365066" y="481965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7742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131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4615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8319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6451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4144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7246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6080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4019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61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618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1603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3331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383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761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71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1752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423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7083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3959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056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85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75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419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932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33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58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05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47750"/>
            <a:ext cx="8229600" cy="4095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p:nvSpPr>
        <p:spPr>
          <a:xfrm>
            <a:off x="8495978" y="4942417"/>
            <a:ext cx="699230" cy="230832"/>
          </a:xfrm>
          <a:prstGeom prst="rect">
            <a:avLst/>
          </a:prstGeom>
          <a:noFill/>
        </p:spPr>
        <p:txBody>
          <a:bodyPr wrap="none" rtlCol="0">
            <a:spAutoFit/>
          </a:bodyPr>
          <a:lstStyle/>
          <a:p>
            <a:r>
              <a:rPr lang="en-US" sz="900" dirty="0"/>
              <a:t>Dan Boneh</a:t>
            </a:r>
          </a:p>
        </p:txBody>
      </p:sp>
    </p:spTree>
    <p:extLst>
      <p:ext uri="{BB962C8B-B14F-4D97-AF65-F5344CB8AC3E}">
        <p14:creationId xmlns:p14="http://schemas.microsoft.com/office/powerpoint/2010/main" val="1821676339"/>
      </p:ext>
    </p:extLst>
  </p:cSld>
  <p:clrMap bg1="lt1" tx1="dk1" bg2="lt2" tx2="dk2" accent1="accent1" accent2="accent2" accent3="accent3" accent4="accent4" accent5="accent5" accent6="accent6" hlink="hlink" folHlink="folHlink"/>
  <p:sldLayoutIdLst>
    <p:sldLayoutId id="2147483738"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721" r:id="rId13"/>
    <p:sldLayoutId id="2147483736" r:id="rId14"/>
    <p:sldLayoutId id="214748373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p:nvSpPr>
        <p:spPr>
          <a:xfrm>
            <a:off x="9372599" y="666750"/>
            <a:ext cx="1293496" cy="523220"/>
          </a:xfrm>
          <a:prstGeom prst="rect">
            <a:avLst/>
          </a:prstGeom>
          <a:noFill/>
        </p:spPr>
        <p:txBody>
          <a:bodyPr wrap="none" rtlCol="0">
            <a:spAutoFit/>
          </a:bodyPr>
          <a:lstStyle/>
          <a:p>
            <a:r>
              <a:rPr lang="en-US" sz="1400" dirty="0">
                <a:solidFill>
                  <a:prstClr val="black"/>
                </a:solidFill>
              </a:rPr>
              <a:t>Template</a:t>
            </a:r>
          </a:p>
          <a:p>
            <a:r>
              <a:rPr lang="en-US" sz="1400" dirty="0">
                <a:solidFill>
                  <a:prstClr val="black"/>
                </a:solidFill>
              </a:rPr>
              <a:t>vertLeftWhite2</a:t>
            </a:r>
          </a:p>
        </p:txBody>
      </p:sp>
      <p:pic>
        <p:nvPicPr>
          <p:cNvPr id="13"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14400" y="3291840"/>
            <a:ext cx="254471" cy="256032"/>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14400" y="2834640"/>
            <a:ext cx="254471" cy="256032"/>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14400" y="3749040"/>
            <a:ext cx="254471" cy="256032"/>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14400" y="4206240"/>
            <a:ext cx="254471" cy="2560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41485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5/7/19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p:nvSpPr>
        <p:spPr>
          <a:xfrm>
            <a:off x="9372599" y="666750"/>
            <a:ext cx="1370568" cy="1600438"/>
          </a:xfrm>
          <a:prstGeom prst="rect">
            <a:avLst/>
          </a:prstGeom>
          <a:noFill/>
        </p:spPr>
        <p:txBody>
          <a:bodyPr wrap="none" rtlCol="0">
            <a:spAutoFit/>
          </a:bodyPr>
          <a:lstStyle/>
          <a:p>
            <a:r>
              <a:rPr lang="en-US" sz="1400" dirty="0">
                <a:solidFill>
                  <a:prstClr val="black"/>
                </a:solidFill>
              </a:rPr>
              <a:t>Template</a:t>
            </a:r>
          </a:p>
          <a:p>
            <a:r>
              <a:rPr lang="en-US" sz="1400" dirty="0">
                <a:solidFill>
                  <a:prstClr val="black"/>
                </a:solidFill>
              </a:rPr>
              <a:t>block2x2White1</a:t>
            </a:r>
          </a:p>
          <a:p>
            <a:endParaRPr lang="en-US" sz="1400" dirty="0">
              <a:solidFill>
                <a:prstClr val="black"/>
              </a:solidFill>
            </a:endParaRPr>
          </a:p>
          <a:p>
            <a:r>
              <a:rPr lang="en-US" sz="1400" dirty="0">
                <a:solidFill>
                  <a:prstClr val="black"/>
                </a:solidFill>
              </a:rPr>
              <a:t>Ordering of</a:t>
            </a:r>
            <a:r>
              <a:rPr lang="en-US" sz="1400" baseline="0" dirty="0">
                <a:solidFill>
                  <a:prstClr val="black"/>
                </a:solidFill>
              </a:rPr>
              <a:t> </a:t>
            </a:r>
          </a:p>
          <a:p>
            <a:r>
              <a:rPr lang="en-US" sz="1400" baseline="0" dirty="0">
                <a:solidFill>
                  <a:prstClr val="black"/>
                </a:solidFill>
              </a:rPr>
              <a:t>buttons is</a:t>
            </a:r>
            <a:r>
              <a:rPr lang="en-US" sz="1400" dirty="0">
                <a:solidFill>
                  <a:prstClr val="black"/>
                </a:solidFill>
              </a:rPr>
              <a:t>:</a:t>
            </a:r>
          </a:p>
          <a:p>
            <a:r>
              <a:rPr lang="en-US" sz="1400" dirty="0">
                <a:solidFill>
                  <a:prstClr val="black"/>
                </a:solidFill>
              </a:rPr>
              <a:t>13</a:t>
            </a:r>
          </a:p>
          <a:p>
            <a:r>
              <a:rPr lang="en-US" sz="1400" dirty="0">
                <a:solidFill>
                  <a:prstClr val="black"/>
                </a:solidFill>
              </a:rPr>
              <a:t>24</a:t>
            </a:r>
          </a:p>
        </p:txBody>
      </p:sp>
      <p:pic>
        <p:nvPicPr>
          <p:cNvPr id="13"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914400" y="3931920"/>
            <a:ext cx="254471" cy="256032"/>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914400" y="2011680"/>
            <a:ext cx="254471" cy="256032"/>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572000" y="2011680"/>
            <a:ext cx="254471" cy="256032"/>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572000" y="3931920"/>
            <a:ext cx="254471" cy="2560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82304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xml"/><Relationship Id="rId5" Type="http://schemas.openxmlformats.org/officeDocument/2006/relationships/image" Target="../media/image9.tiff"/><Relationship Id="rId4" Type="http://schemas.openxmlformats.org/officeDocument/2006/relationships/image" Target="../media/image8.tiff"/></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xml"/><Relationship Id="rId5" Type="http://schemas.openxmlformats.org/officeDocument/2006/relationships/image" Target="../media/image9.tiff"/><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xml"/><Relationship Id="rId5" Type="http://schemas.openxmlformats.org/officeDocument/2006/relationships/image" Target="../media/image9.tiff"/><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xml"/><Relationship Id="rId5" Type="http://schemas.openxmlformats.org/officeDocument/2006/relationships/image" Target="../media/image9.tiff"/><Relationship Id="rId4" Type="http://schemas.openxmlformats.org/officeDocument/2006/relationships/image" Target="../media/image8.tiff"/></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xml"/><Relationship Id="rId5" Type="http://schemas.openxmlformats.org/officeDocument/2006/relationships/image" Target="../media/image9.tiff"/><Relationship Id="rId4" Type="http://schemas.openxmlformats.org/officeDocument/2006/relationships/image" Target="../media/image8.tiff"/></Relationships>
</file>

<file path=ppt/slides/_rels/slide1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xml"/><Relationship Id="rId5" Type="http://schemas.openxmlformats.org/officeDocument/2006/relationships/image" Target="../media/image9.tiff"/><Relationship Id="rId4" Type="http://schemas.openxmlformats.org/officeDocument/2006/relationships/image" Target="../media/image8.tiff"/></Relationships>
</file>

<file path=ppt/slides/_rels/slide1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xml"/><Relationship Id="rId5" Type="http://schemas.openxmlformats.org/officeDocument/2006/relationships/image" Target="../media/image9.tiff"/><Relationship Id="rId4" Type="http://schemas.openxmlformats.org/officeDocument/2006/relationships/image" Target="../media/image8.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097863" y="971550"/>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chemeClr val="tx1">
                    <a:lumMod val="75000"/>
                    <a:lumOff val="25000"/>
                  </a:schemeClr>
                </a:solidFill>
              </a:rPr>
              <a:t>Web security</a:t>
            </a:r>
          </a:p>
        </p:txBody>
      </p:sp>
      <p:cxnSp>
        <p:nvCxnSpPr>
          <p:cNvPr id="11" name="Straight Connector 10"/>
          <p:cNvCxnSpPr/>
          <p:nvPr/>
        </p:nvCxnSpPr>
        <p:spPr>
          <a:xfrm>
            <a:off x="4224865" y="2190750"/>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ctrTitle"/>
          </p:nvPr>
        </p:nvSpPr>
        <p:spPr>
          <a:xfrm>
            <a:off x="3886200" y="2535772"/>
            <a:ext cx="5029200" cy="1905000"/>
          </a:xfrm>
        </p:spPr>
        <p:txBody>
          <a:bodyPr anchor="t">
            <a:noAutofit/>
          </a:bodyPr>
          <a:lstStyle/>
          <a:p>
            <a:pPr algn="l"/>
            <a:r>
              <a:rPr lang="en-US" sz="3600" dirty="0">
                <a:solidFill>
                  <a:schemeClr val="tx1">
                    <a:lumMod val="75000"/>
                    <a:lumOff val="25000"/>
                  </a:schemeClr>
                </a:solidFill>
              </a:rPr>
              <a:t>Session Management and User Authentication on the Web</a:t>
            </a:r>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1700280" y="543240"/>
              <a:ext cx="360" cy="360"/>
            </p14:xfrm>
          </p:contentPart>
        </mc:Choice>
        <mc:Fallback xmlns="">
          <p:pic>
            <p:nvPicPr>
              <p:cNvPr id="13" name="Ink 12"/>
              <p:cNvPicPr/>
              <p:nvPr/>
            </p:nvPicPr>
            <p:blipFill/>
            <p:spPr/>
          </p:pic>
        </mc:Fallback>
      </mc:AlternateContent>
      <p:pic>
        <p:nvPicPr>
          <p:cNvPr id="14" name="Picture 13" descr="logo.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1201741"/>
            <a:ext cx="3200400" cy="3198809"/>
          </a:xfrm>
          <a:prstGeom prst="rect">
            <a:avLst/>
          </a:prstGeom>
        </p:spPr>
      </p:pic>
    </p:spTree>
    <p:extLst>
      <p:ext uri="{BB962C8B-B14F-4D97-AF65-F5344CB8AC3E}">
        <p14:creationId xmlns:p14="http://schemas.microsoft.com/office/powerpoint/2010/main" val="16181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931"/>
            <a:ext cx="8991600" cy="623097"/>
          </a:xfrm>
        </p:spPr>
        <p:txBody>
          <a:bodyPr>
            <a:noAutofit/>
          </a:bodyPr>
          <a:lstStyle/>
          <a:p>
            <a:r>
              <a:rPr lang="en-US" sz="3600" dirty="0"/>
              <a:t>Even worse:  the CRIME and BREACH attacks</a:t>
            </a:r>
            <a:r>
              <a:rPr lang="en-US" sz="1100" dirty="0"/>
              <a:t>  </a:t>
            </a:r>
          </a:p>
        </p:txBody>
      </p:sp>
      <p:pic>
        <p:nvPicPr>
          <p:cNvPr id="4" name="Picture 3"/>
          <p:cNvPicPr>
            <a:picLocks noChangeAspect="1"/>
          </p:cNvPicPr>
          <p:nvPr/>
        </p:nvPicPr>
        <p:blipFill>
          <a:blip r:embed="rId2"/>
          <a:stretch>
            <a:fillRect/>
          </a:stretch>
        </p:blipFill>
        <p:spPr>
          <a:xfrm>
            <a:off x="6253567" y="1708698"/>
            <a:ext cx="944429" cy="7649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26693" y="1569161"/>
            <a:ext cx="913553" cy="1044060"/>
          </a:xfrm>
          <a:prstGeom prst="rect">
            <a:avLst/>
          </a:prstGeom>
        </p:spPr>
      </p:pic>
      <p:grpSp>
        <p:nvGrpSpPr>
          <p:cNvPr id="22" name="Group 21"/>
          <p:cNvGrpSpPr/>
          <p:nvPr/>
        </p:nvGrpSpPr>
        <p:grpSpPr>
          <a:xfrm>
            <a:off x="2491354" y="1906304"/>
            <a:ext cx="3661474" cy="848846"/>
            <a:chOff x="1797805" y="2541735"/>
            <a:chExt cx="4881965" cy="1131792"/>
          </a:xfrm>
        </p:grpSpPr>
        <p:cxnSp>
          <p:nvCxnSpPr>
            <p:cNvPr id="6" name="Straight Arrow Connector 5"/>
            <p:cNvCxnSpPr/>
            <p:nvPr/>
          </p:nvCxnSpPr>
          <p:spPr>
            <a:xfrm flipV="1">
              <a:off x="1797805" y="2541735"/>
              <a:ext cx="4881965" cy="154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061368" y="2726261"/>
              <a:ext cx="4284677" cy="947266"/>
            </a:xfrm>
            <a:prstGeom prst="rect">
              <a:avLst/>
            </a:prstGeom>
            <a:solidFill>
              <a:schemeClr val="accent3">
                <a:lumMod val="20000"/>
                <a:lumOff val="80000"/>
              </a:schemeClr>
            </a:solidFill>
            <a:ln>
              <a:solidFill>
                <a:schemeClr val="tx1"/>
              </a:solidFill>
            </a:ln>
          </p:spPr>
          <p:txBody>
            <a:bodyPr wrap="none" rtlCol="0">
              <a:spAutoFit/>
            </a:bodyPr>
            <a:lstStyle/>
            <a:p>
              <a:r>
                <a:rPr lang="en-US" dirty="0"/>
                <a:t>POST /</a:t>
              </a:r>
              <a:r>
                <a:rPr lang="en-US" dirty="0" err="1"/>
                <a:t>bank.com</a:t>
              </a:r>
              <a:r>
                <a:rPr lang="en-US" dirty="0"/>
                <a:t>/</a:t>
              </a:r>
              <a:r>
                <a:rPr lang="en-US" dirty="0" err="1"/>
                <a:t>buy?id</a:t>
              </a:r>
              <a:r>
                <a:rPr lang="en-US" dirty="0"/>
                <a:t>=</a:t>
              </a:r>
              <a:r>
                <a:rPr lang="en-US" dirty="0" err="1"/>
                <a:t>aapl</a:t>
              </a:r>
              <a:endParaRPr lang="en-US" dirty="0"/>
            </a:p>
            <a:p>
              <a:pPr>
                <a:spcBef>
                  <a:spcPts val="450"/>
                </a:spcBef>
              </a:pPr>
              <a:r>
                <a:rPr lang="en-US" dirty="0"/>
                <a:t>Cookie: </a:t>
              </a:r>
              <a:r>
                <a:rPr lang="en-US" dirty="0" err="1"/>
                <a:t>uid</a:t>
              </a:r>
              <a:r>
                <a:rPr lang="en-US" dirty="0"/>
                <a:t>=jhPL8g69684rksfsdg</a:t>
              </a:r>
            </a:p>
          </p:txBody>
        </p:sp>
      </p:gr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54731" y="4003929"/>
            <a:ext cx="1257478" cy="1037420"/>
          </a:xfrm>
          <a:prstGeom prst="rect">
            <a:avLst/>
          </a:prstGeom>
        </p:spPr>
      </p:pic>
      <p:cxnSp>
        <p:nvCxnSpPr>
          <p:cNvPr id="11" name="Straight Arrow Connector 10"/>
          <p:cNvCxnSpPr/>
          <p:nvPr/>
        </p:nvCxnSpPr>
        <p:spPr>
          <a:xfrm>
            <a:off x="1724185"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977971"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87617" y="3376246"/>
            <a:ext cx="1094915" cy="369332"/>
          </a:xfrm>
          <a:prstGeom prst="rect">
            <a:avLst/>
          </a:prstGeom>
          <a:noFill/>
        </p:spPr>
        <p:txBody>
          <a:bodyPr wrap="none" rtlCol="0">
            <a:spAutoFit/>
          </a:bodyPr>
          <a:lstStyle/>
          <a:p>
            <a:r>
              <a:rPr lang="en-US" dirty="0" err="1"/>
              <a:t>Javascript</a:t>
            </a:r>
            <a:endParaRPr lang="en-US" dirty="0"/>
          </a:p>
        </p:txBody>
      </p:sp>
      <p:sp>
        <p:nvSpPr>
          <p:cNvPr id="14" name="TextBox 13"/>
          <p:cNvSpPr txBox="1"/>
          <p:nvPr/>
        </p:nvSpPr>
        <p:spPr>
          <a:xfrm>
            <a:off x="2689025" y="985463"/>
            <a:ext cx="3533596" cy="415498"/>
          </a:xfrm>
          <a:prstGeom prst="rect">
            <a:avLst/>
          </a:prstGeom>
          <a:noFill/>
        </p:spPr>
        <p:txBody>
          <a:bodyPr wrap="none" rtlCol="0">
            <a:spAutoFit/>
          </a:bodyPr>
          <a:lstStyle/>
          <a:p>
            <a:r>
              <a:rPr lang="en-US" sz="2100" dirty="0"/>
              <a:t>Goal:   steal user’s bank cookie</a:t>
            </a:r>
          </a:p>
        </p:txBody>
      </p:sp>
      <p:grpSp>
        <p:nvGrpSpPr>
          <p:cNvPr id="19" name="Group 18"/>
          <p:cNvGrpSpPr/>
          <p:nvPr/>
        </p:nvGrpSpPr>
        <p:grpSpPr>
          <a:xfrm>
            <a:off x="1197669" y="1116315"/>
            <a:ext cx="685800" cy="459486"/>
            <a:chOff x="3409627" y="4579154"/>
            <a:chExt cx="914400" cy="612648"/>
          </a:xfrm>
        </p:grpSpPr>
        <p:sp>
          <p:nvSpPr>
            <p:cNvPr id="15" name="Cloud Callout 14"/>
            <p:cNvSpPr/>
            <p:nvPr/>
          </p:nvSpPr>
          <p:spPr>
            <a:xfrm>
              <a:off x="3409627" y="4579154"/>
              <a:ext cx="914400" cy="612648"/>
            </a:xfrm>
            <a:prstGeom prst="cloudCallout">
              <a:avLst>
                <a:gd name="adj1" fmla="val 53743"/>
                <a:gd name="adj2" fmla="val 105506"/>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69216" y="4699516"/>
              <a:ext cx="450817" cy="371924"/>
            </a:xfrm>
            <a:prstGeom prst="rect">
              <a:avLst/>
            </a:prstGeom>
          </p:spPr>
        </p:pic>
      </p:grpSp>
      <p:sp>
        <p:nvSpPr>
          <p:cNvPr id="20" name="TextBox 19"/>
          <p:cNvSpPr txBox="1"/>
          <p:nvPr/>
        </p:nvSpPr>
        <p:spPr>
          <a:xfrm>
            <a:off x="3909446" y="3727863"/>
            <a:ext cx="4834978" cy="830997"/>
          </a:xfrm>
          <a:prstGeom prst="rect">
            <a:avLst/>
          </a:prstGeom>
          <a:noFill/>
          <a:ln>
            <a:solidFill>
              <a:schemeClr val="tx1"/>
            </a:solidFill>
          </a:ln>
        </p:spPr>
        <p:txBody>
          <a:bodyPr wrap="none" rtlCol="0">
            <a:spAutoFit/>
          </a:bodyPr>
          <a:lstStyle/>
          <a:p>
            <a:r>
              <a:rPr lang="en-US" sz="2400" dirty="0" err="1"/>
              <a:t>Javascript</a:t>
            </a:r>
            <a:r>
              <a:rPr lang="en-US" sz="2400" dirty="0"/>
              <a:t> can issue requests to Bank,</a:t>
            </a:r>
          </a:p>
          <a:p>
            <a:r>
              <a:rPr lang="en-US" sz="2400" dirty="0"/>
              <a:t>but cannot read Cookie value</a:t>
            </a:r>
          </a:p>
        </p:txBody>
      </p:sp>
      <p:sp>
        <p:nvSpPr>
          <p:cNvPr id="21" name="TextBox 20"/>
          <p:cNvSpPr txBox="1"/>
          <p:nvPr/>
        </p:nvSpPr>
        <p:spPr>
          <a:xfrm>
            <a:off x="6129345" y="545289"/>
            <a:ext cx="978153" cy="300082"/>
          </a:xfrm>
          <a:prstGeom prst="rect">
            <a:avLst/>
          </a:prstGeom>
          <a:noFill/>
        </p:spPr>
        <p:txBody>
          <a:bodyPr wrap="none" rtlCol="0">
            <a:spAutoFit/>
          </a:bodyPr>
          <a:lstStyle/>
          <a:p>
            <a:r>
              <a:rPr lang="en-US" sz="1350" dirty="0">
                <a:solidFill>
                  <a:schemeClr val="bg1"/>
                </a:solidFill>
              </a:rPr>
              <a:t>(simplified)</a:t>
            </a:r>
          </a:p>
        </p:txBody>
      </p:sp>
    </p:spTree>
    <p:extLst>
      <p:ext uri="{BB962C8B-B14F-4D97-AF65-F5344CB8AC3E}">
        <p14:creationId xmlns:p14="http://schemas.microsoft.com/office/powerpoint/2010/main" val="215236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53567" y="1708698"/>
            <a:ext cx="944429" cy="7649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26693" y="1569161"/>
            <a:ext cx="913553" cy="1044060"/>
          </a:xfrm>
          <a:prstGeom prst="rect">
            <a:avLst/>
          </a:prstGeom>
        </p:spPr>
      </p:pic>
      <p:cxnSp>
        <p:nvCxnSpPr>
          <p:cNvPr id="6" name="Straight Arrow Connector 5"/>
          <p:cNvCxnSpPr/>
          <p:nvPr/>
        </p:nvCxnSpPr>
        <p:spPr>
          <a:xfrm flipV="1">
            <a:off x="2491354" y="1906301"/>
            <a:ext cx="3661474" cy="116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89026" y="2044697"/>
            <a:ext cx="3213508" cy="710451"/>
          </a:xfrm>
          <a:prstGeom prst="rect">
            <a:avLst/>
          </a:prstGeom>
          <a:solidFill>
            <a:schemeClr val="accent3">
              <a:lumMod val="20000"/>
              <a:lumOff val="80000"/>
            </a:schemeClr>
          </a:solidFill>
          <a:ln>
            <a:solidFill>
              <a:schemeClr val="tx1"/>
            </a:solidFill>
          </a:ln>
        </p:spPr>
        <p:txBody>
          <a:bodyPr wrap="none" rtlCol="0">
            <a:spAutoFit/>
          </a:bodyPr>
          <a:lstStyle/>
          <a:p>
            <a:r>
              <a:rPr lang="en-US" dirty="0"/>
              <a:t>POST /</a:t>
            </a:r>
            <a:r>
              <a:rPr lang="en-US" dirty="0" err="1"/>
              <a:t>bank.com</a:t>
            </a:r>
            <a:r>
              <a:rPr lang="en-US" dirty="0"/>
              <a:t>/</a:t>
            </a:r>
            <a:r>
              <a:rPr lang="en-US" dirty="0" err="1"/>
              <a:t>buy?id</a:t>
            </a:r>
            <a:r>
              <a:rPr lang="en-US" dirty="0"/>
              <a:t>=</a:t>
            </a:r>
            <a:r>
              <a:rPr lang="en-US" b="1" dirty="0" err="1">
                <a:solidFill>
                  <a:srgbClr val="FF0000"/>
                </a:solidFill>
              </a:rPr>
              <a:t>uid</a:t>
            </a:r>
            <a:r>
              <a:rPr lang="en-US" b="1" dirty="0">
                <a:solidFill>
                  <a:srgbClr val="FF0000"/>
                </a:solidFill>
              </a:rPr>
              <a:t>=a</a:t>
            </a:r>
          </a:p>
          <a:p>
            <a:pPr>
              <a:spcBef>
                <a:spcPts val="450"/>
              </a:spcBef>
            </a:pPr>
            <a:r>
              <a:rPr lang="en-US" dirty="0"/>
              <a:t>Cookie: </a:t>
            </a:r>
            <a:r>
              <a:rPr lang="en-US" dirty="0" err="1"/>
              <a:t>uid</a:t>
            </a:r>
            <a:r>
              <a:rPr lang="en-US" dirty="0"/>
              <a:t>=jhPL8g69684rksfsdg</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54731" y="4003929"/>
            <a:ext cx="1257478" cy="1037420"/>
          </a:xfrm>
          <a:prstGeom prst="rect">
            <a:avLst/>
          </a:prstGeom>
        </p:spPr>
      </p:pic>
      <p:cxnSp>
        <p:nvCxnSpPr>
          <p:cNvPr id="11" name="Straight Arrow Connector 10"/>
          <p:cNvCxnSpPr/>
          <p:nvPr/>
        </p:nvCxnSpPr>
        <p:spPr>
          <a:xfrm>
            <a:off x="1724185"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977971"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87617" y="3376246"/>
            <a:ext cx="1094915" cy="369332"/>
          </a:xfrm>
          <a:prstGeom prst="rect">
            <a:avLst/>
          </a:prstGeom>
          <a:noFill/>
        </p:spPr>
        <p:txBody>
          <a:bodyPr wrap="none" rtlCol="0">
            <a:spAutoFit/>
          </a:bodyPr>
          <a:lstStyle/>
          <a:p>
            <a:r>
              <a:rPr lang="en-US" dirty="0" err="1"/>
              <a:t>Javascript</a:t>
            </a:r>
            <a:endParaRPr lang="en-US" dirty="0"/>
          </a:p>
        </p:txBody>
      </p:sp>
      <p:sp>
        <p:nvSpPr>
          <p:cNvPr id="14" name="TextBox 13"/>
          <p:cNvSpPr txBox="1"/>
          <p:nvPr/>
        </p:nvSpPr>
        <p:spPr>
          <a:xfrm>
            <a:off x="2689025" y="985463"/>
            <a:ext cx="3533596" cy="415498"/>
          </a:xfrm>
          <a:prstGeom prst="rect">
            <a:avLst/>
          </a:prstGeom>
          <a:noFill/>
        </p:spPr>
        <p:txBody>
          <a:bodyPr wrap="none" rtlCol="0">
            <a:spAutoFit/>
          </a:bodyPr>
          <a:lstStyle/>
          <a:p>
            <a:r>
              <a:rPr lang="en-US" sz="2100" dirty="0"/>
              <a:t>Goal:   steal user’s bank cookie</a:t>
            </a:r>
          </a:p>
        </p:txBody>
      </p:sp>
      <p:grpSp>
        <p:nvGrpSpPr>
          <p:cNvPr id="19" name="Group 18"/>
          <p:cNvGrpSpPr/>
          <p:nvPr/>
        </p:nvGrpSpPr>
        <p:grpSpPr>
          <a:xfrm>
            <a:off x="1197669" y="1116315"/>
            <a:ext cx="685800" cy="459486"/>
            <a:chOff x="3409627" y="4579154"/>
            <a:chExt cx="914400" cy="612648"/>
          </a:xfrm>
        </p:grpSpPr>
        <p:sp>
          <p:nvSpPr>
            <p:cNvPr id="15" name="Cloud Callout 14"/>
            <p:cNvSpPr/>
            <p:nvPr/>
          </p:nvSpPr>
          <p:spPr>
            <a:xfrm>
              <a:off x="3409627" y="4579154"/>
              <a:ext cx="914400" cy="612648"/>
            </a:xfrm>
            <a:prstGeom prst="cloudCallout">
              <a:avLst>
                <a:gd name="adj1" fmla="val 53743"/>
                <a:gd name="adj2" fmla="val 105506"/>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69216" y="4699516"/>
              <a:ext cx="450817" cy="371924"/>
            </a:xfrm>
            <a:prstGeom prst="rect">
              <a:avLst/>
            </a:prstGeom>
          </p:spPr>
        </p:pic>
      </p:grpSp>
      <p:sp>
        <p:nvSpPr>
          <p:cNvPr id="3" name="Freeform 2"/>
          <p:cNvSpPr/>
          <p:nvPr/>
        </p:nvSpPr>
        <p:spPr>
          <a:xfrm>
            <a:off x="2630838" y="2836189"/>
            <a:ext cx="1697065" cy="1757225"/>
          </a:xfrm>
          <a:custGeom>
            <a:avLst/>
            <a:gdLst>
              <a:gd name="connsiteX0" fmla="*/ 0 w 2262753"/>
              <a:gd name="connsiteY0" fmla="*/ 2340245 h 2342966"/>
              <a:gd name="connsiteX1" fmla="*/ 1751309 w 2262753"/>
              <a:gd name="connsiteY1" fmla="*/ 1968285 h 2342966"/>
              <a:gd name="connsiteX2" fmla="*/ 2262753 w 2262753"/>
              <a:gd name="connsiteY2" fmla="*/ 0 h 2342966"/>
            </a:gdLst>
            <a:ahLst/>
            <a:cxnLst>
              <a:cxn ang="0">
                <a:pos x="connsiteX0" y="connsiteY0"/>
              </a:cxn>
              <a:cxn ang="0">
                <a:pos x="connsiteX1" y="connsiteY1"/>
              </a:cxn>
              <a:cxn ang="0">
                <a:pos x="connsiteX2" y="connsiteY2"/>
              </a:cxn>
            </a:cxnLst>
            <a:rect l="l" t="t" r="r" b="b"/>
            <a:pathLst>
              <a:path w="2262753" h="2342966">
                <a:moveTo>
                  <a:pt x="0" y="2340245"/>
                </a:moveTo>
                <a:cubicBezTo>
                  <a:pt x="687092" y="2349285"/>
                  <a:pt x="1374184" y="2358326"/>
                  <a:pt x="1751309" y="1968285"/>
                </a:cubicBezTo>
                <a:cubicBezTo>
                  <a:pt x="2128434" y="1578244"/>
                  <a:pt x="2262753" y="0"/>
                  <a:pt x="2262753" y="0"/>
                </a:cubicBezTo>
              </a:path>
            </a:pathLst>
          </a:custGeom>
          <a:noFill/>
          <a:ln w="5715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p:cNvSpPr txBox="1"/>
          <p:nvPr/>
        </p:nvSpPr>
        <p:spPr>
          <a:xfrm>
            <a:off x="4234912" y="4003929"/>
            <a:ext cx="3049617" cy="461665"/>
          </a:xfrm>
          <a:prstGeom prst="rect">
            <a:avLst/>
          </a:prstGeom>
          <a:noFill/>
        </p:spPr>
        <p:txBody>
          <a:bodyPr wrap="none" rtlCol="0">
            <a:spAutoFit/>
          </a:bodyPr>
          <a:lstStyle/>
          <a:p>
            <a:r>
              <a:rPr lang="en-US" sz="2400" dirty="0"/>
              <a:t>observe </a:t>
            </a:r>
            <a:r>
              <a:rPr lang="en-US" sz="2400" dirty="0" err="1"/>
              <a:t>ciphertext</a:t>
            </a:r>
            <a:r>
              <a:rPr lang="en-US" sz="2400" dirty="0"/>
              <a:t> size</a:t>
            </a:r>
          </a:p>
        </p:txBody>
      </p:sp>
      <p:sp>
        <p:nvSpPr>
          <p:cNvPr id="20" name="Title 1">
            <a:extLst>
              <a:ext uri="{FF2B5EF4-FFF2-40B4-BE49-F238E27FC236}">
                <a16:creationId xmlns:a16="http://schemas.microsoft.com/office/drawing/2014/main" id="{F7FB1325-869D-7D40-BBFA-12EACF73B32D}"/>
              </a:ext>
            </a:extLst>
          </p:cNvPr>
          <p:cNvSpPr txBox="1">
            <a:spLocks/>
          </p:cNvSpPr>
          <p:nvPr/>
        </p:nvSpPr>
        <p:spPr>
          <a:xfrm>
            <a:off x="152400" y="31931"/>
            <a:ext cx="8991600" cy="6230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Even worse:  the CRIME and BREACH attacks</a:t>
            </a:r>
            <a:r>
              <a:rPr lang="en-US" sz="1100" dirty="0"/>
              <a:t>  </a:t>
            </a:r>
          </a:p>
        </p:txBody>
      </p:sp>
    </p:spTree>
    <p:extLst>
      <p:ext uri="{BB962C8B-B14F-4D97-AF65-F5344CB8AC3E}">
        <p14:creationId xmlns:p14="http://schemas.microsoft.com/office/powerpoint/2010/main" val="254909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53567" y="1708698"/>
            <a:ext cx="944429" cy="7649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26693" y="1569161"/>
            <a:ext cx="913553" cy="1044060"/>
          </a:xfrm>
          <a:prstGeom prst="rect">
            <a:avLst/>
          </a:prstGeom>
        </p:spPr>
      </p:pic>
      <p:cxnSp>
        <p:nvCxnSpPr>
          <p:cNvPr id="6" name="Straight Arrow Connector 5"/>
          <p:cNvCxnSpPr/>
          <p:nvPr/>
        </p:nvCxnSpPr>
        <p:spPr>
          <a:xfrm flipV="1">
            <a:off x="2491354" y="1906301"/>
            <a:ext cx="3661474" cy="116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89025" y="2044697"/>
            <a:ext cx="3213508" cy="710451"/>
          </a:xfrm>
          <a:prstGeom prst="rect">
            <a:avLst/>
          </a:prstGeom>
          <a:solidFill>
            <a:schemeClr val="accent3">
              <a:lumMod val="20000"/>
              <a:lumOff val="80000"/>
            </a:schemeClr>
          </a:solidFill>
          <a:ln>
            <a:solidFill>
              <a:schemeClr val="tx1"/>
            </a:solidFill>
          </a:ln>
        </p:spPr>
        <p:txBody>
          <a:bodyPr wrap="none" rtlCol="0">
            <a:spAutoFit/>
          </a:bodyPr>
          <a:lstStyle/>
          <a:p>
            <a:r>
              <a:rPr lang="en-US" dirty="0"/>
              <a:t>POST /</a:t>
            </a:r>
            <a:r>
              <a:rPr lang="en-US" dirty="0" err="1"/>
              <a:t>bank.com</a:t>
            </a:r>
            <a:r>
              <a:rPr lang="en-US" dirty="0"/>
              <a:t>/</a:t>
            </a:r>
            <a:r>
              <a:rPr lang="en-US" dirty="0" err="1"/>
              <a:t>buy?id</a:t>
            </a:r>
            <a:r>
              <a:rPr lang="en-US" dirty="0"/>
              <a:t>=</a:t>
            </a:r>
            <a:r>
              <a:rPr lang="en-US" b="1" dirty="0" err="1">
                <a:solidFill>
                  <a:srgbClr val="FF0000"/>
                </a:solidFill>
              </a:rPr>
              <a:t>uid</a:t>
            </a:r>
            <a:r>
              <a:rPr lang="en-US" b="1" dirty="0">
                <a:solidFill>
                  <a:srgbClr val="FF0000"/>
                </a:solidFill>
              </a:rPr>
              <a:t>=b</a:t>
            </a:r>
          </a:p>
          <a:p>
            <a:pPr>
              <a:spcBef>
                <a:spcPts val="450"/>
              </a:spcBef>
            </a:pPr>
            <a:r>
              <a:rPr lang="en-US" dirty="0"/>
              <a:t>Cookie: </a:t>
            </a:r>
            <a:r>
              <a:rPr lang="en-US" dirty="0" err="1"/>
              <a:t>uid</a:t>
            </a:r>
            <a:r>
              <a:rPr lang="en-US" dirty="0"/>
              <a:t>=jhPL8g69684rksfsdg</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54731" y="4003929"/>
            <a:ext cx="1257478" cy="1037420"/>
          </a:xfrm>
          <a:prstGeom prst="rect">
            <a:avLst/>
          </a:prstGeom>
        </p:spPr>
      </p:pic>
      <p:cxnSp>
        <p:nvCxnSpPr>
          <p:cNvPr id="11" name="Straight Arrow Connector 10"/>
          <p:cNvCxnSpPr/>
          <p:nvPr/>
        </p:nvCxnSpPr>
        <p:spPr>
          <a:xfrm>
            <a:off x="1724185"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977971"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87617" y="3376246"/>
            <a:ext cx="1094915" cy="369332"/>
          </a:xfrm>
          <a:prstGeom prst="rect">
            <a:avLst/>
          </a:prstGeom>
          <a:noFill/>
        </p:spPr>
        <p:txBody>
          <a:bodyPr wrap="none" rtlCol="0">
            <a:spAutoFit/>
          </a:bodyPr>
          <a:lstStyle/>
          <a:p>
            <a:r>
              <a:rPr lang="en-US" dirty="0" err="1"/>
              <a:t>Javascript</a:t>
            </a:r>
            <a:endParaRPr lang="en-US" dirty="0"/>
          </a:p>
        </p:txBody>
      </p:sp>
      <p:sp>
        <p:nvSpPr>
          <p:cNvPr id="14" name="TextBox 13"/>
          <p:cNvSpPr txBox="1"/>
          <p:nvPr/>
        </p:nvSpPr>
        <p:spPr>
          <a:xfrm>
            <a:off x="2689025" y="985463"/>
            <a:ext cx="3533596" cy="415498"/>
          </a:xfrm>
          <a:prstGeom prst="rect">
            <a:avLst/>
          </a:prstGeom>
          <a:noFill/>
        </p:spPr>
        <p:txBody>
          <a:bodyPr wrap="none" rtlCol="0">
            <a:spAutoFit/>
          </a:bodyPr>
          <a:lstStyle/>
          <a:p>
            <a:r>
              <a:rPr lang="en-US" sz="2100" dirty="0"/>
              <a:t>Goal:   steal user’s bank cookie</a:t>
            </a:r>
          </a:p>
        </p:txBody>
      </p:sp>
      <p:grpSp>
        <p:nvGrpSpPr>
          <p:cNvPr id="19" name="Group 18"/>
          <p:cNvGrpSpPr/>
          <p:nvPr/>
        </p:nvGrpSpPr>
        <p:grpSpPr>
          <a:xfrm>
            <a:off x="1197669" y="1116315"/>
            <a:ext cx="685800" cy="459486"/>
            <a:chOff x="3409627" y="4579154"/>
            <a:chExt cx="914400" cy="612648"/>
          </a:xfrm>
        </p:grpSpPr>
        <p:sp>
          <p:nvSpPr>
            <p:cNvPr id="15" name="Cloud Callout 14"/>
            <p:cNvSpPr/>
            <p:nvPr/>
          </p:nvSpPr>
          <p:spPr>
            <a:xfrm>
              <a:off x="3409627" y="4579154"/>
              <a:ext cx="914400" cy="612648"/>
            </a:xfrm>
            <a:prstGeom prst="cloudCallout">
              <a:avLst>
                <a:gd name="adj1" fmla="val 53743"/>
                <a:gd name="adj2" fmla="val 105506"/>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69216" y="4699516"/>
              <a:ext cx="450817" cy="371924"/>
            </a:xfrm>
            <a:prstGeom prst="rect">
              <a:avLst/>
            </a:prstGeom>
          </p:spPr>
        </p:pic>
      </p:grpSp>
      <p:sp>
        <p:nvSpPr>
          <p:cNvPr id="3" name="Freeform 2"/>
          <p:cNvSpPr/>
          <p:nvPr/>
        </p:nvSpPr>
        <p:spPr>
          <a:xfrm>
            <a:off x="2630838" y="2836189"/>
            <a:ext cx="1697065" cy="1757225"/>
          </a:xfrm>
          <a:custGeom>
            <a:avLst/>
            <a:gdLst>
              <a:gd name="connsiteX0" fmla="*/ 0 w 2262753"/>
              <a:gd name="connsiteY0" fmla="*/ 2340245 h 2342966"/>
              <a:gd name="connsiteX1" fmla="*/ 1751309 w 2262753"/>
              <a:gd name="connsiteY1" fmla="*/ 1968285 h 2342966"/>
              <a:gd name="connsiteX2" fmla="*/ 2262753 w 2262753"/>
              <a:gd name="connsiteY2" fmla="*/ 0 h 2342966"/>
            </a:gdLst>
            <a:ahLst/>
            <a:cxnLst>
              <a:cxn ang="0">
                <a:pos x="connsiteX0" y="connsiteY0"/>
              </a:cxn>
              <a:cxn ang="0">
                <a:pos x="connsiteX1" y="connsiteY1"/>
              </a:cxn>
              <a:cxn ang="0">
                <a:pos x="connsiteX2" y="connsiteY2"/>
              </a:cxn>
            </a:cxnLst>
            <a:rect l="l" t="t" r="r" b="b"/>
            <a:pathLst>
              <a:path w="2262753" h="2342966">
                <a:moveTo>
                  <a:pt x="0" y="2340245"/>
                </a:moveTo>
                <a:cubicBezTo>
                  <a:pt x="687092" y="2349285"/>
                  <a:pt x="1374184" y="2358326"/>
                  <a:pt x="1751309" y="1968285"/>
                </a:cubicBezTo>
                <a:cubicBezTo>
                  <a:pt x="2128434" y="1578244"/>
                  <a:pt x="2262753" y="0"/>
                  <a:pt x="2262753" y="0"/>
                </a:cubicBezTo>
              </a:path>
            </a:pathLst>
          </a:custGeom>
          <a:noFill/>
          <a:ln w="5715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p:cNvSpPr txBox="1"/>
          <p:nvPr/>
        </p:nvSpPr>
        <p:spPr>
          <a:xfrm>
            <a:off x="4234912" y="4003929"/>
            <a:ext cx="3049617" cy="461665"/>
          </a:xfrm>
          <a:prstGeom prst="rect">
            <a:avLst/>
          </a:prstGeom>
          <a:noFill/>
        </p:spPr>
        <p:txBody>
          <a:bodyPr wrap="none" rtlCol="0">
            <a:spAutoFit/>
          </a:bodyPr>
          <a:lstStyle/>
          <a:p>
            <a:r>
              <a:rPr lang="en-US" sz="2400" dirty="0"/>
              <a:t>observe ciphertext size</a:t>
            </a:r>
          </a:p>
        </p:txBody>
      </p:sp>
      <p:sp>
        <p:nvSpPr>
          <p:cNvPr id="20" name="Title 1">
            <a:extLst>
              <a:ext uri="{FF2B5EF4-FFF2-40B4-BE49-F238E27FC236}">
                <a16:creationId xmlns:a16="http://schemas.microsoft.com/office/drawing/2014/main" id="{9E4F3E90-FF2B-C547-818B-943F8FC4EAC6}"/>
              </a:ext>
            </a:extLst>
          </p:cNvPr>
          <p:cNvSpPr txBox="1">
            <a:spLocks/>
          </p:cNvSpPr>
          <p:nvPr/>
        </p:nvSpPr>
        <p:spPr>
          <a:xfrm>
            <a:off x="152400" y="31931"/>
            <a:ext cx="8991600" cy="6230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Even worse:  the CRIME and BREACH attacks</a:t>
            </a:r>
            <a:r>
              <a:rPr lang="en-US" sz="1100" dirty="0"/>
              <a:t>  </a:t>
            </a:r>
          </a:p>
        </p:txBody>
      </p:sp>
    </p:spTree>
    <p:extLst>
      <p:ext uri="{BB962C8B-B14F-4D97-AF65-F5344CB8AC3E}">
        <p14:creationId xmlns:p14="http://schemas.microsoft.com/office/powerpoint/2010/main" val="377407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53567" y="1708698"/>
            <a:ext cx="944429" cy="7649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26693" y="1569161"/>
            <a:ext cx="913553" cy="1044060"/>
          </a:xfrm>
          <a:prstGeom prst="rect">
            <a:avLst/>
          </a:prstGeom>
        </p:spPr>
      </p:pic>
      <p:cxnSp>
        <p:nvCxnSpPr>
          <p:cNvPr id="6" name="Straight Arrow Connector 5"/>
          <p:cNvCxnSpPr/>
          <p:nvPr/>
        </p:nvCxnSpPr>
        <p:spPr>
          <a:xfrm flipV="1">
            <a:off x="2491354" y="1906301"/>
            <a:ext cx="3661474" cy="116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89026" y="2044697"/>
            <a:ext cx="3224729" cy="710451"/>
          </a:xfrm>
          <a:prstGeom prst="rect">
            <a:avLst/>
          </a:prstGeom>
          <a:solidFill>
            <a:schemeClr val="accent3">
              <a:lumMod val="20000"/>
              <a:lumOff val="80000"/>
            </a:schemeClr>
          </a:solidFill>
          <a:ln>
            <a:solidFill>
              <a:schemeClr val="tx1"/>
            </a:solidFill>
          </a:ln>
        </p:spPr>
        <p:txBody>
          <a:bodyPr wrap="none" rtlCol="0">
            <a:spAutoFit/>
          </a:bodyPr>
          <a:lstStyle/>
          <a:p>
            <a:r>
              <a:rPr lang="en-US" dirty="0"/>
              <a:t>POST /</a:t>
            </a:r>
            <a:r>
              <a:rPr lang="en-US" dirty="0" err="1"/>
              <a:t>bank.com</a:t>
            </a:r>
            <a:r>
              <a:rPr lang="en-US" dirty="0"/>
              <a:t>/</a:t>
            </a:r>
            <a:r>
              <a:rPr lang="en-US" dirty="0" err="1"/>
              <a:t>buy?id</a:t>
            </a:r>
            <a:r>
              <a:rPr lang="en-US" dirty="0"/>
              <a:t>=</a:t>
            </a:r>
            <a:r>
              <a:rPr lang="en-US" b="1" dirty="0" err="1">
                <a:solidFill>
                  <a:srgbClr val="FF0000"/>
                </a:solidFill>
              </a:rPr>
              <a:t>uid</a:t>
            </a:r>
            <a:r>
              <a:rPr lang="en-US" b="1" dirty="0">
                <a:solidFill>
                  <a:srgbClr val="FF0000"/>
                </a:solidFill>
              </a:rPr>
              <a:t>=j</a:t>
            </a:r>
          </a:p>
          <a:p>
            <a:pPr>
              <a:spcBef>
                <a:spcPts val="450"/>
              </a:spcBef>
            </a:pPr>
            <a:r>
              <a:rPr lang="en-US" dirty="0"/>
              <a:t>Cookie: </a:t>
            </a:r>
            <a:r>
              <a:rPr lang="en-US" b="1" dirty="0" err="1">
                <a:solidFill>
                  <a:srgbClr val="FF0000"/>
                </a:solidFill>
              </a:rPr>
              <a:t>uid</a:t>
            </a:r>
            <a:r>
              <a:rPr lang="en-US" b="1" dirty="0">
                <a:solidFill>
                  <a:srgbClr val="FF0000"/>
                </a:solidFill>
              </a:rPr>
              <a:t>=j</a:t>
            </a:r>
            <a:r>
              <a:rPr lang="en-US" dirty="0"/>
              <a:t>hPL8g69684rksfsdg</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54731" y="4003929"/>
            <a:ext cx="1257478" cy="1037420"/>
          </a:xfrm>
          <a:prstGeom prst="rect">
            <a:avLst/>
          </a:prstGeom>
        </p:spPr>
      </p:pic>
      <p:cxnSp>
        <p:nvCxnSpPr>
          <p:cNvPr id="11" name="Straight Arrow Connector 10"/>
          <p:cNvCxnSpPr/>
          <p:nvPr/>
        </p:nvCxnSpPr>
        <p:spPr>
          <a:xfrm>
            <a:off x="1724185"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977971"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87617" y="3376246"/>
            <a:ext cx="1094915" cy="369332"/>
          </a:xfrm>
          <a:prstGeom prst="rect">
            <a:avLst/>
          </a:prstGeom>
          <a:noFill/>
        </p:spPr>
        <p:txBody>
          <a:bodyPr wrap="none" rtlCol="0">
            <a:spAutoFit/>
          </a:bodyPr>
          <a:lstStyle/>
          <a:p>
            <a:r>
              <a:rPr lang="en-US" dirty="0" err="1"/>
              <a:t>Javascript</a:t>
            </a:r>
            <a:endParaRPr lang="en-US" dirty="0"/>
          </a:p>
        </p:txBody>
      </p:sp>
      <p:sp>
        <p:nvSpPr>
          <p:cNvPr id="14" name="TextBox 13"/>
          <p:cNvSpPr txBox="1"/>
          <p:nvPr/>
        </p:nvSpPr>
        <p:spPr>
          <a:xfrm>
            <a:off x="2689025" y="985463"/>
            <a:ext cx="3533596" cy="415498"/>
          </a:xfrm>
          <a:prstGeom prst="rect">
            <a:avLst/>
          </a:prstGeom>
          <a:noFill/>
        </p:spPr>
        <p:txBody>
          <a:bodyPr wrap="none" rtlCol="0">
            <a:spAutoFit/>
          </a:bodyPr>
          <a:lstStyle/>
          <a:p>
            <a:r>
              <a:rPr lang="en-US" sz="2100" dirty="0"/>
              <a:t>Goal:   steal user’s bank cookie</a:t>
            </a:r>
          </a:p>
        </p:txBody>
      </p:sp>
      <p:grpSp>
        <p:nvGrpSpPr>
          <p:cNvPr id="19" name="Group 18"/>
          <p:cNvGrpSpPr/>
          <p:nvPr/>
        </p:nvGrpSpPr>
        <p:grpSpPr>
          <a:xfrm>
            <a:off x="1197669" y="1116315"/>
            <a:ext cx="685800" cy="459486"/>
            <a:chOff x="3409627" y="4579154"/>
            <a:chExt cx="914400" cy="612648"/>
          </a:xfrm>
        </p:grpSpPr>
        <p:sp>
          <p:nvSpPr>
            <p:cNvPr id="15" name="Cloud Callout 14"/>
            <p:cNvSpPr/>
            <p:nvPr/>
          </p:nvSpPr>
          <p:spPr>
            <a:xfrm>
              <a:off x="3409627" y="4579154"/>
              <a:ext cx="914400" cy="612648"/>
            </a:xfrm>
            <a:prstGeom prst="cloudCallout">
              <a:avLst>
                <a:gd name="adj1" fmla="val 53743"/>
                <a:gd name="adj2" fmla="val 105506"/>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69216" y="4699516"/>
              <a:ext cx="450817" cy="371924"/>
            </a:xfrm>
            <a:prstGeom prst="rect">
              <a:avLst/>
            </a:prstGeom>
          </p:spPr>
        </p:pic>
      </p:grpSp>
      <p:sp>
        <p:nvSpPr>
          <p:cNvPr id="3" name="Freeform 2"/>
          <p:cNvSpPr/>
          <p:nvPr/>
        </p:nvSpPr>
        <p:spPr>
          <a:xfrm>
            <a:off x="2630838" y="2836189"/>
            <a:ext cx="1697065" cy="1757225"/>
          </a:xfrm>
          <a:custGeom>
            <a:avLst/>
            <a:gdLst>
              <a:gd name="connsiteX0" fmla="*/ 0 w 2262753"/>
              <a:gd name="connsiteY0" fmla="*/ 2340245 h 2342966"/>
              <a:gd name="connsiteX1" fmla="*/ 1751309 w 2262753"/>
              <a:gd name="connsiteY1" fmla="*/ 1968285 h 2342966"/>
              <a:gd name="connsiteX2" fmla="*/ 2262753 w 2262753"/>
              <a:gd name="connsiteY2" fmla="*/ 0 h 2342966"/>
            </a:gdLst>
            <a:ahLst/>
            <a:cxnLst>
              <a:cxn ang="0">
                <a:pos x="connsiteX0" y="connsiteY0"/>
              </a:cxn>
              <a:cxn ang="0">
                <a:pos x="connsiteX1" y="connsiteY1"/>
              </a:cxn>
              <a:cxn ang="0">
                <a:pos x="connsiteX2" y="connsiteY2"/>
              </a:cxn>
            </a:cxnLst>
            <a:rect l="l" t="t" r="r" b="b"/>
            <a:pathLst>
              <a:path w="2262753" h="2342966">
                <a:moveTo>
                  <a:pt x="0" y="2340245"/>
                </a:moveTo>
                <a:cubicBezTo>
                  <a:pt x="687092" y="2349285"/>
                  <a:pt x="1374184" y="2358326"/>
                  <a:pt x="1751309" y="1968285"/>
                </a:cubicBezTo>
                <a:cubicBezTo>
                  <a:pt x="2128434" y="1578244"/>
                  <a:pt x="2262753" y="0"/>
                  <a:pt x="2262753" y="0"/>
                </a:cubicBezTo>
              </a:path>
            </a:pathLst>
          </a:custGeom>
          <a:noFill/>
          <a:ln w="5715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p:cNvSpPr txBox="1"/>
          <p:nvPr/>
        </p:nvSpPr>
        <p:spPr>
          <a:xfrm>
            <a:off x="4188418" y="4003930"/>
            <a:ext cx="4574714" cy="830997"/>
          </a:xfrm>
          <a:prstGeom prst="rect">
            <a:avLst/>
          </a:prstGeom>
          <a:noFill/>
        </p:spPr>
        <p:txBody>
          <a:bodyPr wrap="none" rtlCol="0">
            <a:spAutoFit/>
          </a:bodyPr>
          <a:lstStyle/>
          <a:p>
            <a:r>
              <a:rPr lang="en-US" sz="2400" dirty="0" err="1"/>
              <a:t>ciphertext</a:t>
            </a:r>
            <a:r>
              <a:rPr lang="en-US" sz="2400" dirty="0"/>
              <a:t> slightly shorter</a:t>
            </a:r>
          </a:p>
          <a:p>
            <a:r>
              <a:rPr lang="en-US" sz="2400" dirty="0"/>
              <a:t>    ⇒   first character of Cookie is “j”</a:t>
            </a:r>
          </a:p>
        </p:txBody>
      </p:sp>
      <p:sp>
        <p:nvSpPr>
          <p:cNvPr id="20" name="Title 1">
            <a:extLst>
              <a:ext uri="{FF2B5EF4-FFF2-40B4-BE49-F238E27FC236}">
                <a16:creationId xmlns:a16="http://schemas.microsoft.com/office/drawing/2014/main" id="{88FA8E66-6FE5-DF4C-B113-889836AE189D}"/>
              </a:ext>
            </a:extLst>
          </p:cNvPr>
          <p:cNvSpPr txBox="1">
            <a:spLocks/>
          </p:cNvSpPr>
          <p:nvPr/>
        </p:nvSpPr>
        <p:spPr>
          <a:xfrm>
            <a:off x="152400" y="31931"/>
            <a:ext cx="8991600" cy="6230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Even worse:  the CRIME and BREACH attacks</a:t>
            </a:r>
            <a:r>
              <a:rPr lang="en-US" sz="1100" dirty="0"/>
              <a:t>  </a:t>
            </a:r>
          </a:p>
        </p:txBody>
      </p:sp>
    </p:spTree>
    <p:extLst>
      <p:ext uri="{BB962C8B-B14F-4D97-AF65-F5344CB8AC3E}">
        <p14:creationId xmlns:p14="http://schemas.microsoft.com/office/powerpoint/2010/main" val="7113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53567" y="1708698"/>
            <a:ext cx="944429" cy="7649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26693" y="1569161"/>
            <a:ext cx="913553" cy="1044060"/>
          </a:xfrm>
          <a:prstGeom prst="rect">
            <a:avLst/>
          </a:prstGeom>
        </p:spPr>
      </p:pic>
      <p:cxnSp>
        <p:nvCxnSpPr>
          <p:cNvPr id="6" name="Straight Arrow Connector 5"/>
          <p:cNvCxnSpPr/>
          <p:nvPr/>
        </p:nvCxnSpPr>
        <p:spPr>
          <a:xfrm flipV="1">
            <a:off x="2491354" y="1906301"/>
            <a:ext cx="3661474" cy="116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89025" y="2044697"/>
            <a:ext cx="3213508" cy="710451"/>
          </a:xfrm>
          <a:prstGeom prst="rect">
            <a:avLst/>
          </a:prstGeom>
          <a:solidFill>
            <a:schemeClr val="accent3">
              <a:lumMod val="20000"/>
              <a:lumOff val="80000"/>
            </a:schemeClr>
          </a:solidFill>
          <a:ln>
            <a:solidFill>
              <a:schemeClr val="tx1"/>
            </a:solidFill>
          </a:ln>
        </p:spPr>
        <p:txBody>
          <a:bodyPr wrap="none" rtlCol="0">
            <a:spAutoFit/>
          </a:bodyPr>
          <a:lstStyle/>
          <a:p>
            <a:r>
              <a:rPr lang="en-US" dirty="0"/>
              <a:t>POST /</a:t>
            </a:r>
            <a:r>
              <a:rPr lang="en-US" dirty="0" err="1"/>
              <a:t>bank.com</a:t>
            </a:r>
            <a:r>
              <a:rPr lang="en-US" dirty="0"/>
              <a:t>/</a:t>
            </a:r>
            <a:r>
              <a:rPr lang="en-US" dirty="0" err="1"/>
              <a:t>buy?id</a:t>
            </a:r>
            <a:r>
              <a:rPr lang="en-US" dirty="0"/>
              <a:t>=</a:t>
            </a:r>
            <a:r>
              <a:rPr lang="en-US" b="1" dirty="0" err="1">
                <a:solidFill>
                  <a:srgbClr val="FF0000"/>
                </a:solidFill>
              </a:rPr>
              <a:t>uid</a:t>
            </a:r>
            <a:r>
              <a:rPr lang="en-US" b="1" dirty="0">
                <a:solidFill>
                  <a:srgbClr val="FF0000"/>
                </a:solidFill>
              </a:rPr>
              <a:t>=ja</a:t>
            </a:r>
          </a:p>
          <a:p>
            <a:pPr>
              <a:spcBef>
                <a:spcPts val="450"/>
              </a:spcBef>
            </a:pPr>
            <a:r>
              <a:rPr lang="en-US" dirty="0"/>
              <a:t>Cookie: </a:t>
            </a:r>
            <a:r>
              <a:rPr lang="en-US" dirty="0" err="1"/>
              <a:t>uid</a:t>
            </a:r>
            <a:r>
              <a:rPr lang="en-US" dirty="0"/>
              <a:t>=jhPL8g69684rksfsdg</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54731" y="4003929"/>
            <a:ext cx="1257478" cy="1037420"/>
          </a:xfrm>
          <a:prstGeom prst="rect">
            <a:avLst/>
          </a:prstGeom>
        </p:spPr>
      </p:pic>
      <p:cxnSp>
        <p:nvCxnSpPr>
          <p:cNvPr id="11" name="Straight Arrow Connector 10"/>
          <p:cNvCxnSpPr/>
          <p:nvPr/>
        </p:nvCxnSpPr>
        <p:spPr>
          <a:xfrm>
            <a:off x="1724185"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977971"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87617" y="3376246"/>
            <a:ext cx="1094915" cy="369332"/>
          </a:xfrm>
          <a:prstGeom prst="rect">
            <a:avLst/>
          </a:prstGeom>
          <a:noFill/>
        </p:spPr>
        <p:txBody>
          <a:bodyPr wrap="none" rtlCol="0">
            <a:spAutoFit/>
          </a:bodyPr>
          <a:lstStyle/>
          <a:p>
            <a:r>
              <a:rPr lang="en-US" dirty="0" err="1"/>
              <a:t>Javascript</a:t>
            </a:r>
            <a:endParaRPr lang="en-US" dirty="0"/>
          </a:p>
        </p:txBody>
      </p:sp>
      <p:sp>
        <p:nvSpPr>
          <p:cNvPr id="14" name="TextBox 13"/>
          <p:cNvSpPr txBox="1"/>
          <p:nvPr/>
        </p:nvSpPr>
        <p:spPr>
          <a:xfrm>
            <a:off x="2689025" y="985463"/>
            <a:ext cx="3533596" cy="415498"/>
          </a:xfrm>
          <a:prstGeom prst="rect">
            <a:avLst/>
          </a:prstGeom>
          <a:noFill/>
        </p:spPr>
        <p:txBody>
          <a:bodyPr wrap="none" rtlCol="0">
            <a:spAutoFit/>
          </a:bodyPr>
          <a:lstStyle/>
          <a:p>
            <a:r>
              <a:rPr lang="en-US" sz="2100" dirty="0"/>
              <a:t>Goal:   steal user’s bank cookie</a:t>
            </a:r>
          </a:p>
        </p:txBody>
      </p:sp>
      <p:grpSp>
        <p:nvGrpSpPr>
          <p:cNvPr id="19" name="Group 18"/>
          <p:cNvGrpSpPr/>
          <p:nvPr/>
        </p:nvGrpSpPr>
        <p:grpSpPr>
          <a:xfrm>
            <a:off x="1197669" y="1116315"/>
            <a:ext cx="685800" cy="459486"/>
            <a:chOff x="3409627" y="4579154"/>
            <a:chExt cx="914400" cy="612648"/>
          </a:xfrm>
        </p:grpSpPr>
        <p:sp>
          <p:nvSpPr>
            <p:cNvPr id="15" name="Cloud Callout 14"/>
            <p:cNvSpPr/>
            <p:nvPr/>
          </p:nvSpPr>
          <p:spPr>
            <a:xfrm>
              <a:off x="3409627" y="4579154"/>
              <a:ext cx="914400" cy="612648"/>
            </a:xfrm>
            <a:prstGeom prst="cloudCallout">
              <a:avLst>
                <a:gd name="adj1" fmla="val 53743"/>
                <a:gd name="adj2" fmla="val 105506"/>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69216" y="4699516"/>
              <a:ext cx="450817" cy="371924"/>
            </a:xfrm>
            <a:prstGeom prst="rect">
              <a:avLst/>
            </a:prstGeom>
          </p:spPr>
        </p:pic>
      </p:grpSp>
      <p:sp>
        <p:nvSpPr>
          <p:cNvPr id="3" name="Freeform 2"/>
          <p:cNvSpPr/>
          <p:nvPr/>
        </p:nvSpPr>
        <p:spPr>
          <a:xfrm>
            <a:off x="2630838" y="2836189"/>
            <a:ext cx="1697065" cy="1757225"/>
          </a:xfrm>
          <a:custGeom>
            <a:avLst/>
            <a:gdLst>
              <a:gd name="connsiteX0" fmla="*/ 0 w 2262753"/>
              <a:gd name="connsiteY0" fmla="*/ 2340245 h 2342966"/>
              <a:gd name="connsiteX1" fmla="*/ 1751309 w 2262753"/>
              <a:gd name="connsiteY1" fmla="*/ 1968285 h 2342966"/>
              <a:gd name="connsiteX2" fmla="*/ 2262753 w 2262753"/>
              <a:gd name="connsiteY2" fmla="*/ 0 h 2342966"/>
            </a:gdLst>
            <a:ahLst/>
            <a:cxnLst>
              <a:cxn ang="0">
                <a:pos x="connsiteX0" y="connsiteY0"/>
              </a:cxn>
              <a:cxn ang="0">
                <a:pos x="connsiteX1" y="connsiteY1"/>
              </a:cxn>
              <a:cxn ang="0">
                <a:pos x="connsiteX2" y="connsiteY2"/>
              </a:cxn>
            </a:cxnLst>
            <a:rect l="l" t="t" r="r" b="b"/>
            <a:pathLst>
              <a:path w="2262753" h="2342966">
                <a:moveTo>
                  <a:pt x="0" y="2340245"/>
                </a:moveTo>
                <a:cubicBezTo>
                  <a:pt x="687092" y="2349285"/>
                  <a:pt x="1374184" y="2358326"/>
                  <a:pt x="1751309" y="1968285"/>
                </a:cubicBezTo>
                <a:cubicBezTo>
                  <a:pt x="2128434" y="1578244"/>
                  <a:pt x="2262753" y="0"/>
                  <a:pt x="2262753" y="0"/>
                </a:cubicBezTo>
              </a:path>
            </a:pathLst>
          </a:custGeom>
          <a:noFill/>
          <a:ln w="5715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p:cNvSpPr txBox="1"/>
          <p:nvPr/>
        </p:nvSpPr>
        <p:spPr>
          <a:xfrm>
            <a:off x="4234912" y="4003929"/>
            <a:ext cx="3049617" cy="461665"/>
          </a:xfrm>
          <a:prstGeom prst="rect">
            <a:avLst/>
          </a:prstGeom>
          <a:noFill/>
        </p:spPr>
        <p:txBody>
          <a:bodyPr wrap="none" rtlCol="0">
            <a:spAutoFit/>
          </a:bodyPr>
          <a:lstStyle/>
          <a:p>
            <a:r>
              <a:rPr lang="en-US" sz="2400" dirty="0"/>
              <a:t>observe </a:t>
            </a:r>
            <a:r>
              <a:rPr lang="en-US" sz="2400" dirty="0" err="1"/>
              <a:t>ciphertext</a:t>
            </a:r>
            <a:r>
              <a:rPr lang="en-US" sz="2400" dirty="0"/>
              <a:t> size</a:t>
            </a:r>
          </a:p>
        </p:txBody>
      </p:sp>
      <p:sp>
        <p:nvSpPr>
          <p:cNvPr id="20" name="Title 1">
            <a:extLst>
              <a:ext uri="{FF2B5EF4-FFF2-40B4-BE49-F238E27FC236}">
                <a16:creationId xmlns:a16="http://schemas.microsoft.com/office/drawing/2014/main" id="{0F7C11D4-5156-8F47-A697-A6030FC194B6}"/>
              </a:ext>
            </a:extLst>
          </p:cNvPr>
          <p:cNvSpPr txBox="1">
            <a:spLocks/>
          </p:cNvSpPr>
          <p:nvPr/>
        </p:nvSpPr>
        <p:spPr>
          <a:xfrm>
            <a:off x="152400" y="31931"/>
            <a:ext cx="8991600" cy="6230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Even worse:  the CRIME and BREACH attacks</a:t>
            </a:r>
            <a:r>
              <a:rPr lang="en-US" sz="1100" dirty="0"/>
              <a:t>  </a:t>
            </a:r>
          </a:p>
        </p:txBody>
      </p:sp>
    </p:spTree>
    <p:extLst>
      <p:ext uri="{BB962C8B-B14F-4D97-AF65-F5344CB8AC3E}">
        <p14:creationId xmlns:p14="http://schemas.microsoft.com/office/powerpoint/2010/main" val="266910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53567" y="1708698"/>
            <a:ext cx="944429" cy="7649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26693" y="1569161"/>
            <a:ext cx="913553" cy="1044060"/>
          </a:xfrm>
          <a:prstGeom prst="rect">
            <a:avLst/>
          </a:prstGeom>
        </p:spPr>
      </p:pic>
      <p:cxnSp>
        <p:nvCxnSpPr>
          <p:cNvPr id="6" name="Straight Arrow Connector 5"/>
          <p:cNvCxnSpPr/>
          <p:nvPr/>
        </p:nvCxnSpPr>
        <p:spPr>
          <a:xfrm flipV="1">
            <a:off x="2491354" y="1906301"/>
            <a:ext cx="3661474" cy="116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89026" y="2044697"/>
            <a:ext cx="3226332" cy="710451"/>
          </a:xfrm>
          <a:prstGeom prst="rect">
            <a:avLst/>
          </a:prstGeom>
          <a:solidFill>
            <a:schemeClr val="accent3">
              <a:lumMod val="20000"/>
              <a:lumOff val="80000"/>
            </a:schemeClr>
          </a:solidFill>
          <a:ln>
            <a:solidFill>
              <a:schemeClr val="tx1"/>
            </a:solidFill>
          </a:ln>
        </p:spPr>
        <p:txBody>
          <a:bodyPr wrap="none" rtlCol="0">
            <a:spAutoFit/>
          </a:bodyPr>
          <a:lstStyle/>
          <a:p>
            <a:r>
              <a:rPr lang="en-US" dirty="0"/>
              <a:t>POST /</a:t>
            </a:r>
            <a:r>
              <a:rPr lang="en-US" dirty="0" err="1"/>
              <a:t>bank.com</a:t>
            </a:r>
            <a:r>
              <a:rPr lang="en-US" dirty="0"/>
              <a:t>/</a:t>
            </a:r>
            <a:r>
              <a:rPr lang="en-US" dirty="0" err="1"/>
              <a:t>buy?id</a:t>
            </a:r>
            <a:r>
              <a:rPr lang="en-US" dirty="0"/>
              <a:t>=</a:t>
            </a:r>
            <a:r>
              <a:rPr lang="en-US" b="1" dirty="0" err="1">
                <a:solidFill>
                  <a:srgbClr val="FF0000"/>
                </a:solidFill>
              </a:rPr>
              <a:t>uid</a:t>
            </a:r>
            <a:r>
              <a:rPr lang="en-US" b="1" dirty="0">
                <a:solidFill>
                  <a:srgbClr val="FF0000"/>
                </a:solidFill>
              </a:rPr>
              <a:t>=</a:t>
            </a:r>
            <a:r>
              <a:rPr lang="en-US" b="1" dirty="0" err="1">
                <a:solidFill>
                  <a:srgbClr val="FF0000"/>
                </a:solidFill>
              </a:rPr>
              <a:t>jh</a:t>
            </a:r>
            <a:endParaRPr lang="en-US" b="1" dirty="0">
              <a:solidFill>
                <a:srgbClr val="FF0000"/>
              </a:solidFill>
            </a:endParaRPr>
          </a:p>
          <a:p>
            <a:pPr>
              <a:spcBef>
                <a:spcPts val="450"/>
              </a:spcBef>
            </a:pPr>
            <a:r>
              <a:rPr lang="en-US" dirty="0"/>
              <a:t>Cookie: </a:t>
            </a:r>
            <a:r>
              <a:rPr lang="en-US" b="1" dirty="0" err="1">
                <a:solidFill>
                  <a:srgbClr val="FF0000"/>
                </a:solidFill>
              </a:rPr>
              <a:t>uid</a:t>
            </a:r>
            <a:r>
              <a:rPr lang="en-US" b="1" dirty="0">
                <a:solidFill>
                  <a:srgbClr val="FF0000"/>
                </a:solidFill>
              </a:rPr>
              <a:t>=jh</a:t>
            </a:r>
            <a:r>
              <a:rPr lang="en-US" dirty="0"/>
              <a:t>PL8g69684rksfsdg</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54731" y="4003929"/>
            <a:ext cx="1257478" cy="1037420"/>
          </a:xfrm>
          <a:prstGeom prst="rect">
            <a:avLst/>
          </a:prstGeom>
        </p:spPr>
      </p:pic>
      <p:cxnSp>
        <p:nvCxnSpPr>
          <p:cNvPr id="11" name="Straight Arrow Connector 10"/>
          <p:cNvCxnSpPr/>
          <p:nvPr/>
        </p:nvCxnSpPr>
        <p:spPr>
          <a:xfrm>
            <a:off x="1724185"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977971"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87617" y="3376246"/>
            <a:ext cx="1094915" cy="369332"/>
          </a:xfrm>
          <a:prstGeom prst="rect">
            <a:avLst/>
          </a:prstGeom>
          <a:noFill/>
        </p:spPr>
        <p:txBody>
          <a:bodyPr wrap="none" rtlCol="0">
            <a:spAutoFit/>
          </a:bodyPr>
          <a:lstStyle/>
          <a:p>
            <a:r>
              <a:rPr lang="en-US" dirty="0" err="1"/>
              <a:t>Javascript</a:t>
            </a:r>
            <a:endParaRPr lang="en-US" dirty="0"/>
          </a:p>
        </p:txBody>
      </p:sp>
      <p:sp>
        <p:nvSpPr>
          <p:cNvPr id="14" name="TextBox 13"/>
          <p:cNvSpPr txBox="1"/>
          <p:nvPr/>
        </p:nvSpPr>
        <p:spPr>
          <a:xfrm>
            <a:off x="2689025" y="985463"/>
            <a:ext cx="3533596" cy="415498"/>
          </a:xfrm>
          <a:prstGeom prst="rect">
            <a:avLst/>
          </a:prstGeom>
          <a:noFill/>
        </p:spPr>
        <p:txBody>
          <a:bodyPr wrap="none" rtlCol="0">
            <a:spAutoFit/>
          </a:bodyPr>
          <a:lstStyle/>
          <a:p>
            <a:r>
              <a:rPr lang="en-US" sz="2100" dirty="0"/>
              <a:t>Goal:   steal user’s bank cookie</a:t>
            </a:r>
          </a:p>
        </p:txBody>
      </p:sp>
      <p:grpSp>
        <p:nvGrpSpPr>
          <p:cNvPr id="19" name="Group 18"/>
          <p:cNvGrpSpPr/>
          <p:nvPr/>
        </p:nvGrpSpPr>
        <p:grpSpPr>
          <a:xfrm>
            <a:off x="1197669" y="1116315"/>
            <a:ext cx="685800" cy="459486"/>
            <a:chOff x="3409627" y="4579154"/>
            <a:chExt cx="914400" cy="612648"/>
          </a:xfrm>
        </p:grpSpPr>
        <p:sp>
          <p:nvSpPr>
            <p:cNvPr id="15" name="Cloud Callout 14"/>
            <p:cNvSpPr/>
            <p:nvPr/>
          </p:nvSpPr>
          <p:spPr>
            <a:xfrm>
              <a:off x="3409627" y="4579154"/>
              <a:ext cx="914400" cy="612648"/>
            </a:xfrm>
            <a:prstGeom prst="cloudCallout">
              <a:avLst>
                <a:gd name="adj1" fmla="val 53743"/>
                <a:gd name="adj2" fmla="val 105506"/>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69216" y="4699516"/>
              <a:ext cx="450817" cy="371924"/>
            </a:xfrm>
            <a:prstGeom prst="rect">
              <a:avLst/>
            </a:prstGeom>
          </p:spPr>
        </p:pic>
      </p:grpSp>
      <p:sp>
        <p:nvSpPr>
          <p:cNvPr id="3" name="Freeform 2"/>
          <p:cNvSpPr/>
          <p:nvPr/>
        </p:nvSpPr>
        <p:spPr>
          <a:xfrm>
            <a:off x="2630838" y="2836189"/>
            <a:ext cx="1697065" cy="1757225"/>
          </a:xfrm>
          <a:custGeom>
            <a:avLst/>
            <a:gdLst>
              <a:gd name="connsiteX0" fmla="*/ 0 w 2262753"/>
              <a:gd name="connsiteY0" fmla="*/ 2340245 h 2342966"/>
              <a:gd name="connsiteX1" fmla="*/ 1751309 w 2262753"/>
              <a:gd name="connsiteY1" fmla="*/ 1968285 h 2342966"/>
              <a:gd name="connsiteX2" fmla="*/ 2262753 w 2262753"/>
              <a:gd name="connsiteY2" fmla="*/ 0 h 2342966"/>
            </a:gdLst>
            <a:ahLst/>
            <a:cxnLst>
              <a:cxn ang="0">
                <a:pos x="connsiteX0" y="connsiteY0"/>
              </a:cxn>
              <a:cxn ang="0">
                <a:pos x="connsiteX1" y="connsiteY1"/>
              </a:cxn>
              <a:cxn ang="0">
                <a:pos x="connsiteX2" y="connsiteY2"/>
              </a:cxn>
            </a:cxnLst>
            <a:rect l="l" t="t" r="r" b="b"/>
            <a:pathLst>
              <a:path w="2262753" h="2342966">
                <a:moveTo>
                  <a:pt x="0" y="2340245"/>
                </a:moveTo>
                <a:cubicBezTo>
                  <a:pt x="687092" y="2349285"/>
                  <a:pt x="1374184" y="2358326"/>
                  <a:pt x="1751309" y="1968285"/>
                </a:cubicBezTo>
                <a:cubicBezTo>
                  <a:pt x="2128434" y="1578244"/>
                  <a:pt x="2262753" y="0"/>
                  <a:pt x="2262753" y="0"/>
                </a:cubicBezTo>
              </a:path>
            </a:pathLst>
          </a:custGeom>
          <a:noFill/>
          <a:ln w="5715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p:cNvSpPr txBox="1"/>
          <p:nvPr/>
        </p:nvSpPr>
        <p:spPr>
          <a:xfrm>
            <a:off x="4234912" y="4003930"/>
            <a:ext cx="4543231" cy="830997"/>
          </a:xfrm>
          <a:prstGeom prst="rect">
            <a:avLst/>
          </a:prstGeom>
          <a:noFill/>
        </p:spPr>
        <p:txBody>
          <a:bodyPr wrap="none" rtlCol="0">
            <a:spAutoFit/>
          </a:bodyPr>
          <a:lstStyle/>
          <a:p>
            <a:r>
              <a:rPr lang="en-US" sz="2400" dirty="0" err="1"/>
              <a:t>ciphertext</a:t>
            </a:r>
            <a:r>
              <a:rPr lang="en-US" sz="2400" dirty="0"/>
              <a:t> slightly shorter</a:t>
            </a:r>
          </a:p>
          <a:p>
            <a:r>
              <a:rPr lang="en-US" sz="2400" dirty="0"/>
              <a:t>    ⇒   2</a:t>
            </a:r>
            <a:r>
              <a:rPr lang="en-US" sz="2400" baseline="30000" dirty="0"/>
              <a:t>nd</a:t>
            </a:r>
            <a:r>
              <a:rPr lang="en-US" sz="2400" dirty="0"/>
              <a:t> character of Cookie is “h”</a:t>
            </a:r>
          </a:p>
        </p:txBody>
      </p:sp>
      <p:sp>
        <p:nvSpPr>
          <p:cNvPr id="20" name="Title 1">
            <a:extLst>
              <a:ext uri="{FF2B5EF4-FFF2-40B4-BE49-F238E27FC236}">
                <a16:creationId xmlns:a16="http://schemas.microsoft.com/office/drawing/2014/main" id="{DDD19F0C-5EEF-804D-ABA5-F1DF88EA83C0}"/>
              </a:ext>
            </a:extLst>
          </p:cNvPr>
          <p:cNvSpPr txBox="1">
            <a:spLocks/>
          </p:cNvSpPr>
          <p:nvPr/>
        </p:nvSpPr>
        <p:spPr>
          <a:xfrm>
            <a:off x="152400" y="31931"/>
            <a:ext cx="8991600" cy="6230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Even worse:  the CRIME and BREACH attacks</a:t>
            </a:r>
            <a:r>
              <a:rPr lang="en-US" sz="1100" dirty="0"/>
              <a:t>  </a:t>
            </a:r>
          </a:p>
        </p:txBody>
      </p:sp>
    </p:spTree>
    <p:extLst>
      <p:ext uri="{BB962C8B-B14F-4D97-AF65-F5344CB8AC3E}">
        <p14:creationId xmlns:p14="http://schemas.microsoft.com/office/powerpoint/2010/main" val="917409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53567" y="1708698"/>
            <a:ext cx="944429" cy="7649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26693" y="1569161"/>
            <a:ext cx="913553" cy="1044060"/>
          </a:xfrm>
          <a:prstGeom prst="rect">
            <a:avLst/>
          </a:prstGeom>
        </p:spPr>
      </p:pic>
      <p:cxnSp>
        <p:nvCxnSpPr>
          <p:cNvPr id="6" name="Straight Arrow Connector 5"/>
          <p:cNvCxnSpPr/>
          <p:nvPr/>
        </p:nvCxnSpPr>
        <p:spPr>
          <a:xfrm flipV="1">
            <a:off x="2491354" y="1906301"/>
            <a:ext cx="3661474" cy="116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89026" y="2044697"/>
            <a:ext cx="3226332" cy="710451"/>
          </a:xfrm>
          <a:prstGeom prst="rect">
            <a:avLst/>
          </a:prstGeom>
          <a:solidFill>
            <a:schemeClr val="accent3">
              <a:lumMod val="20000"/>
              <a:lumOff val="80000"/>
            </a:schemeClr>
          </a:solidFill>
          <a:ln>
            <a:solidFill>
              <a:schemeClr val="tx1"/>
            </a:solidFill>
          </a:ln>
        </p:spPr>
        <p:txBody>
          <a:bodyPr wrap="none" rtlCol="0">
            <a:spAutoFit/>
          </a:bodyPr>
          <a:lstStyle/>
          <a:p>
            <a:r>
              <a:rPr lang="en-US" dirty="0"/>
              <a:t>POST /</a:t>
            </a:r>
            <a:r>
              <a:rPr lang="en-US" dirty="0" err="1"/>
              <a:t>bank.com</a:t>
            </a:r>
            <a:r>
              <a:rPr lang="en-US" dirty="0"/>
              <a:t>/</a:t>
            </a:r>
            <a:r>
              <a:rPr lang="en-US" dirty="0" err="1"/>
              <a:t>buy?id</a:t>
            </a:r>
            <a:r>
              <a:rPr lang="en-US" dirty="0"/>
              <a:t>=</a:t>
            </a:r>
            <a:r>
              <a:rPr lang="en-US" b="1" dirty="0" err="1">
                <a:solidFill>
                  <a:srgbClr val="FF0000"/>
                </a:solidFill>
              </a:rPr>
              <a:t>uid</a:t>
            </a:r>
            <a:r>
              <a:rPr lang="en-US" b="1" dirty="0">
                <a:solidFill>
                  <a:srgbClr val="FF0000"/>
                </a:solidFill>
              </a:rPr>
              <a:t>=</a:t>
            </a:r>
            <a:r>
              <a:rPr lang="en-US" b="1" dirty="0" err="1">
                <a:solidFill>
                  <a:srgbClr val="FF0000"/>
                </a:solidFill>
              </a:rPr>
              <a:t>jh</a:t>
            </a:r>
            <a:endParaRPr lang="en-US" b="1" dirty="0">
              <a:solidFill>
                <a:srgbClr val="FF0000"/>
              </a:solidFill>
            </a:endParaRPr>
          </a:p>
          <a:p>
            <a:pPr>
              <a:spcBef>
                <a:spcPts val="450"/>
              </a:spcBef>
            </a:pPr>
            <a:r>
              <a:rPr lang="en-US" dirty="0"/>
              <a:t>Cookie: </a:t>
            </a:r>
            <a:r>
              <a:rPr lang="en-US" b="1" dirty="0" err="1">
                <a:solidFill>
                  <a:srgbClr val="FF0000"/>
                </a:solidFill>
              </a:rPr>
              <a:t>uid</a:t>
            </a:r>
            <a:r>
              <a:rPr lang="en-US" b="1" dirty="0">
                <a:solidFill>
                  <a:srgbClr val="FF0000"/>
                </a:solidFill>
              </a:rPr>
              <a:t>=jh</a:t>
            </a:r>
            <a:r>
              <a:rPr lang="en-US" dirty="0"/>
              <a:t>PL8g69684rksfsdg</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54731" y="4003929"/>
            <a:ext cx="1257478" cy="1037420"/>
          </a:xfrm>
          <a:prstGeom prst="rect">
            <a:avLst/>
          </a:prstGeom>
        </p:spPr>
      </p:pic>
      <p:cxnSp>
        <p:nvCxnSpPr>
          <p:cNvPr id="11" name="Straight Arrow Connector 10"/>
          <p:cNvCxnSpPr/>
          <p:nvPr/>
        </p:nvCxnSpPr>
        <p:spPr>
          <a:xfrm>
            <a:off x="1724185"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977971" y="2613220"/>
            <a:ext cx="0" cy="1390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87617" y="3376246"/>
            <a:ext cx="1094915" cy="369332"/>
          </a:xfrm>
          <a:prstGeom prst="rect">
            <a:avLst/>
          </a:prstGeom>
          <a:noFill/>
        </p:spPr>
        <p:txBody>
          <a:bodyPr wrap="none" rtlCol="0">
            <a:spAutoFit/>
          </a:bodyPr>
          <a:lstStyle/>
          <a:p>
            <a:r>
              <a:rPr lang="en-US" dirty="0" err="1"/>
              <a:t>Javascript</a:t>
            </a:r>
            <a:endParaRPr lang="en-US" dirty="0"/>
          </a:p>
        </p:txBody>
      </p:sp>
      <p:sp>
        <p:nvSpPr>
          <p:cNvPr id="14" name="TextBox 13"/>
          <p:cNvSpPr txBox="1"/>
          <p:nvPr/>
        </p:nvSpPr>
        <p:spPr>
          <a:xfrm>
            <a:off x="2689025" y="985463"/>
            <a:ext cx="3533596" cy="415498"/>
          </a:xfrm>
          <a:prstGeom prst="rect">
            <a:avLst/>
          </a:prstGeom>
          <a:noFill/>
        </p:spPr>
        <p:txBody>
          <a:bodyPr wrap="none" rtlCol="0">
            <a:spAutoFit/>
          </a:bodyPr>
          <a:lstStyle/>
          <a:p>
            <a:r>
              <a:rPr lang="en-US" sz="2100" dirty="0"/>
              <a:t>Goal:   steal user’s bank cookie</a:t>
            </a:r>
          </a:p>
        </p:txBody>
      </p:sp>
      <p:grpSp>
        <p:nvGrpSpPr>
          <p:cNvPr id="19" name="Group 18"/>
          <p:cNvGrpSpPr/>
          <p:nvPr/>
        </p:nvGrpSpPr>
        <p:grpSpPr>
          <a:xfrm>
            <a:off x="1197669" y="1116315"/>
            <a:ext cx="685800" cy="459486"/>
            <a:chOff x="3409627" y="4579154"/>
            <a:chExt cx="914400" cy="612648"/>
          </a:xfrm>
        </p:grpSpPr>
        <p:sp>
          <p:nvSpPr>
            <p:cNvPr id="15" name="Cloud Callout 14"/>
            <p:cNvSpPr/>
            <p:nvPr/>
          </p:nvSpPr>
          <p:spPr>
            <a:xfrm>
              <a:off x="3409627" y="4579154"/>
              <a:ext cx="914400" cy="612648"/>
            </a:xfrm>
            <a:prstGeom prst="cloudCallout">
              <a:avLst>
                <a:gd name="adj1" fmla="val 53743"/>
                <a:gd name="adj2" fmla="val 105506"/>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69216" y="4699516"/>
              <a:ext cx="450817" cy="371924"/>
            </a:xfrm>
            <a:prstGeom prst="rect">
              <a:avLst/>
            </a:prstGeom>
          </p:spPr>
        </p:pic>
      </p:grpSp>
      <p:sp>
        <p:nvSpPr>
          <p:cNvPr id="9" name="TextBox 8"/>
          <p:cNvSpPr txBox="1"/>
          <p:nvPr/>
        </p:nvSpPr>
        <p:spPr>
          <a:xfrm>
            <a:off x="3862277" y="3288090"/>
            <a:ext cx="4753224" cy="1569660"/>
          </a:xfrm>
          <a:prstGeom prst="rect">
            <a:avLst/>
          </a:prstGeom>
          <a:noFill/>
        </p:spPr>
        <p:txBody>
          <a:bodyPr wrap="none" rtlCol="0">
            <a:spAutoFit/>
          </a:bodyPr>
          <a:lstStyle/>
          <a:p>
            <a:r>
              <a:rPr lang="en-US" sz="2400" dirty="0"/>
              <a:t>Recover entire cookie after</a:t>
            </a:r>
            <a:br>
              <a:rPr lang="en-US" sz="2400" dirty="0"/>
            </a:br>
            <a:r>
              <a:rPr lang="en-US" sz="2400" dirty="0"/>
              <a:t>		256 × |Cookie|    tries</a:t>
            </a:r>
          </a:p>
          <a:p>
            <a:endParaRPr lang="en-US" sz="2400" dirty="0"/>
          </a:p>
          <a:p>
            <a:r>
              <a:rPr lang="en-US" sz="2400" dirty="0"/>
              <a:t>Takes several minutes (simplified) </a:t>
            </a:r>
          </a:p>
        </p:txBody>
      </p:sp>
      <p:sp>
        <p:nvSpPr>
          <p:cNvPr id="17" name="Rectangle 16"/>
          <p:cNvSpPr/>
          <p:nvPr/>
        </p:nvSpPr>
        <p:spPr>
          <a:xfrm>
            <a:off x="3733800" y="3326289"/>
            <a:ext cx="5262961" cy="1470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Title 1">
            <a:extLst>
              <a:ext uri="{FF2B5EF4-FFF2-40B4-BE49-F238E27FC236}">
                <a16:creationId xmlns:a16="http://schemas.microsoft.com/office/drawing/2014/main" id="{7B34B8A6-6F93-8E4D-9069-4CEA9006939D}"/>
              </a:ext>
            </a:extLst>
          </p:cNvPr>
          <p:cNvSpPr txBox="1">
            <a:spLocks/>
          </p:cNvSpPr>
          <p:nvPr/>
        </p:nvSpPr>
        <p:spPr>
          <a:xfrm>
            <a:off x="152400" y="31931"/>
            <a:ext cx="8991600" cy="6230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Even worse:  the CRIME and BREACH attacks</a:t>
            </a:r>
            <a:r>
              <a:rPr lang="en-US" sz="1100" dirty="0"/>
              <a:t>  </a:t>
            </a:r>
          </a:p>
        </p:txBody>
      </p:sp>
    </p:spTree>
    <p:extLst>
      <p:ext uri="{BB962C8B-B14F-4D97-AF65-F5344CB8AC3E}">
        <p14:creationId xmlns:p14="http://schemas.microsoft.com/office/powerpoint/2010/main" val="174565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a:bodyPr>
          <a:lstStyle/>
          <a:p>
            <a:r>
              <a:rPr lang="en-US" dirty="0"/>
              <a:t>Disable compression</a:t>
            </a:r>
          </a:p>
          <a:p>
            <a:endParaRPr lang="en-US" dirty="0"/>
          </a:p>
          <a:p>
            <a:r>
              <a:rPr lang="en-US" dirty="0"/>
              <a:t>Use a different LZW dictionary for parts under </a:t>
            </a:r>
            <a:r>
              <a:rPr lang="en-US" dirty="0" err="1"/>
              <a:t>Javascript</a:t>
            </a:r>
            <a:r>
              <a:rPr lang="en-US" dirty="0"/>
              <a:t> control and parts that are not</a:t>
            </a:r>
          </a:p>
          <a:p>
            <a:endParaRPr lang="en-US" dirty="0"/>
          </a:p>
          <a:p>
            <a:r>
              <a:rPr lang="en-US" dirty="0"/>
              <a:t>Change secret (Cookie) after every request</a:t>
            </a:r>
          </a:p>
          <a:p>
            <a:endParaRPr lang="en-US" dirty="0"/>
          </a:p>
          <a:p>
            <a:endParaRPr lang="en-US" dirty="0"/>
          </a:p>
          <a:p>
            <a:endParaRPr lang="en-US" dirty="0"/>
          </a:p>
        </p:txBody>
      </p:sp>
      <p:grpSp>
        <p:nvGrpSpPr>
          <p:cNvPr id="7" name="Group 6"/>
          <p:cNvGrpSpPr/>
          <p:nvPr/>
        </p:nvGrpSpPr>
        <p:grpSpPr>
          <a:xfrm>
            <a:off x="2743200" y="2038350"/>
            <a:ext cx="6112832" cy="2847975"/>
            <a:chOff x="637151" y="2727702"/>
            <a:chExt cx="8150443" cy="3797300"/>
          </a:xfrm>
        </p:grpSpPr>
        <p:sp>
          <p:nvSpPr>
            <p:cNvPr id="4" name="TextBox 3"/>
            <p:cNvSpPr txBox="1"/>
            <p:nvPr/>
          </p:nvSpPr>
          <p:spPr>
            <a:xfrm>
              <a:off x="637151" y="5991522"/>
              <a:ext cx="6850851" cy="533480"/>
            </a:xfrm>
            <a:prstGeom prst="rect">
              <a:avLst/>
            </a:prstGeom>
            <a:noFill/>
          </p:spPr>
          <p:txBody>
            <a:bodyPr wrap="none" rtlCol="0">
              <a:spAutoFit/>
            </a:bodyPr>
            <a:lstStyle/>
            <a:p>
              <a:r>
                <a:rPr lang="en-US" sz="2000" dirty="0"/>
                <a:t>Does not solve info leakage due to compression</a:t>
              </a:r>
            </a:p>
          </p:txBody>
        </p:sp>
        <p:sp>
          <p:nvSpPr>
            <p:cNvPr id="5" name="Right Brace 4"/>
            <p:cNvSpPr/>
            <p:nvPr/>
          </p:nvSpPr>
          <p:spPr>
            <a:xfrm>
              <a:off x="7647551" y="2727702"/>
              <a:ext cx="303080" cy="2032000"/>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 name="Freeform 5"/>
            <p:cNvSpPr/>
            <p:nvPr/>
          </p:nvSpPr>
          <p:spPr>
            <a:xfrm>
              <a:off x="7342751" y="3793705"/>
              <a:ext cx="1444843" cy="2388397"/>
            </a:xfrm>
            <a:custGeom>
              <a:avLst/>
              <a:gdLst>
                <a:gd name="connsiteX0" fmla="*/ 0 w 1348408"/>
                <a:gd name="connsiteY0" fmla="*/ 2388397 h 2388397"/>
                <a:gd name="connsiteX1" fmla="*/ 991892 w 1348408"/>
                <a:gd name="connsiteY1" fmla="*/ 1412004 h 2388397"/>
                <a:gd name="connsiteX2" fmla="*/ 1332855 w 1348408"/>
                <a:gd name="connsiteY2" fmla="*/ 203136 h 2388397"/>
                <a:gd name="connsiteX3" fmla="*/ 557939 w 1348408"/>
                <a:gd name="connsiteY3" fmla="*/ 1658 h 2388397"/>
              </a:gdLst>
              <a:ahLst/>
              <a:cxnLst>
                <a:cxn ang="0">
                  <a:pos x="connsiteX0" y="connsiteY0"/>
                </a:cxn>
                <a:cxn ang="0">
                  <a:pos x="connsiteX1" y="connsiteY1"/>
                </a:cxn>
                <a:cxn ang="0">
                  <a:pos x="connsiteX2" y="connsiteY2"/>
                </a:cxn>
                <a:cxn ang="0">
                  <a:pos x="connsiteX3" y="connsiteY3"/>
                </a:cxn>
              </a:cxnLst>
              <a:rect l="l" t="t" r="r" b="b"/>
              <a:pathLst>
                <a:path w="1348408" h="2388397">
                  <a:moveTo>
                    <a:pt x="0" y="2388397"/>
                  </a:moveTo>
                  <a:cubicBezTo>
                    <a:pt x="384874" y="2082305"/>
                    <a:pt x="769749" y="1776214"/>
                    <a:pt x="991892" y="1412004"/>
                  </a:cubicBezTo>
                  <a:cubicBezTo>
                    <a:pt x="1214035" y="1047794"/>
                    <a:pt x="1405180" y="438194"/>
                    <a:pt x="1332855" y="203136"/>
                  </a:cubicBezTo>
                  <a:cubicBezTo>
                    <a:pt x="1260530" y="-31922"/>
                    <a:pt x="557939" y="1658"/>
                    <a:pt x="557939" y="1658"/>
                  </a:cubicBezTo>
                </a:path>
              </a:pathLst>
            </a:custGeom>
            <a:noFill/>
            <a:ln w="38100">
              <a:solidFill>
                <a:schemeClr val="tx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76317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AD89D6-0477-8D48-9E8E-A4DC524D61AF}"/>
              </a:ext>
            </a:extLst>
          </p:cNvPr>
          <p:cNvSpPr>
            <a:spLocks noGrp="1"/>
          </p:cNvSpPr>
          <p:nvPr>
            <p:ph type="ctrTitle"/>
          </p:nvPr>
        </p:nvSpPr>
        <p:spPr>
          <a:xfrm>
            <a:off x="3733800" y="1597819"/>
            <a:ext cx="4724400" cy="1102519"/>
          </a:xfrm>
        </p:spPr>
        <p:txBody>
          <a:bodyPr>
            <a:normAutofit fontScale="90000"/>
          </a:bodyPr>
          <a:lstStyle/>
          <a:p>
            <a:r>
              <a:rPr lang="en-US" dirty="0"/>
              <a:t>Interlude: Designing </a:t>
            </a:r>
            <a:br>
              <a:rPr lang="en-US" dirty="0"/>
            </a:br>
            <a:r>
              <a:rPr lang="en-US" dirty="0"/>
              <a:t>Security Prompts</a:t>
            </a:r>
          </a:p>
        </p:txBody>
      </p:sp>
      <p:pic>
        <p:nvPicPr>
          <p:cNvPr id="6" name="Picture 5" descr="logo.jpg">
            <a:extLst>
              <a:ext uri="{FF2B5EF4-FFF2-40B4-BE49-F238E27FC236}">
                <a16:creationId xmlns:a16="http://schemas.microsoft.com/office/drawing/2014/main" id="{D6F292BD-8E92-C94A-A50D-DFEF543FA92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1201741"/>
            <a:ext cx="3200400" cy="3198809"/>
          </a:xfrm>
          <a:prstGeom prst="rect">
            <a:avLst/>
          </a:prstGeom>
        </p:spPr>
      </p:pic>
    </p:spTree>
    <p:extLst>
      <p:ext uri="{BB962C8B-B14F-4D97-AF65-F5344CB8AC3E}">
        <p14:creationId xmlns:p14="http://schemas.microsoft.com/office/powerpoint/2010/main" val="257436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5"/>
          <p:cNvSpPr>
            <a:spLocks noGrp="1"/>
          </p:cNvSpPr>
          <p:nvPr>
            <p:ph type="title"/>
          </p:nvPr>
        </p:nvSpPr>
        <p:spPr>
          <a:xfrm>
            <a:off x="388939" y="171450"/>
            <a:ext cx="8364537" cy="664369"/>
          </a:xfrm>
        </p:spPr>
        <p:txBody>
          <a:bodyPr>
            <a:normAutofit fontScale="90000"/>
          </a:bodyPr>
          <a:lstStyle/>
          <a:p>
            <a:r>
              <a:rPr lang="en-US" sz="3200">
                <a:latin typeface="Tahoma" charset="0"/>
                <a:ea typeface="ＭＳ Ｐゴシック" charset="0"/>
                <a:cs typeface="ＭＳ Ｐゴシック" charset="0"/>
              </a:rPr>
              <a:t>Users are faced with a lot of challenging trust-related decisions</a:t>
            </a:r>
          </a:p>
        </p:txBody>
      </p:sp>
      <p:grpSp>
        <p:nvGrpSpPr>
          <p:cNvPr id="9218" name="Group 7"/>
          <p:cNvGrpSpPr>
            <a:grpSpLocks/>
          </p:cNvGrpSpPr>
          <p:nvPr/>
        </p:nvGrpSpPr>
        <p:grpSpPr bwMode="auto">
          <a:xfrm>
            <a:off x="1536700" y="1515667"/>
            <a:ext cx="6235700" cy="2669381"/>
            <a:chOff x="1057058" y="1168563"/>
            <a:chExt cx="6235948" cy="3559700"/>
          </a:xfrm>
        </p:grpSpPr>
        <p:pic>
          <p:nvPicPr>
            <p:cNvPr id="9219" name="Picture 8" descr="E:\TUXexamples\doYouTrustThisPrin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711" y="1168563"/>
              <a:ext cx="3448616" cy="1235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9" descr="C:\Users\roreeder\Documents\Projects\TUXexamples\IE8phishingAndMalwareWarningUnsafeOptionHidden.png"/>
            <p:cNvPicPr>
              <a:picLocks noChangeAspect="1" noChangeArrowheads="1"/>
            </p:cNvPicPr>
            <p:nvPr/>
          </p:nvPicPr>
          <p:blipFill>
            <a:blip r:embed="rId4">
              <a:extLst>
                <a:ext uri="{28A0092B-C50C-407E-A947-70E740481C1C}">
                  <a14:useLocalDpi xmlns:a14="http://schemas.microsoft.com/office/drawing/2010/main" val="0"/>
                </a:ext>
              </a:extLst>
            </a:blip>
            <a:srcRect l="9227" t="22890" r="9526" b="31331"/>
            <a:stretch>
              <a:fillRect/>
            </a:stretch>
          </p:blipFill>
          <p:spPr bwMode="auto">
            <a:xfrm>
              <a:off x="1057058" y="1627879"/>
              <a:ext cx="3782220" cy="1894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10" descr="E:\TUXexamples\runAprogramThatDidNotComeWithWindow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441" y="2029781"/>
              <a:ext cx="3135565" cy="2009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11" descr="C:\Users\roreeder\Documents\Projects\TUXexamples\ieSecurityRiskDialo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7867" y="3292900"/>
              <a:ext cx="3465813" cy="143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3" name="Picture 3" descr="C:\Users\roreeder\Documents\Projects\TUXexamples\ieYouAreAboutToOpe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9302" y="2926215"/>
              <a:ext cx="2476001" cy="1772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4584217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 but first, finishing up HTTPS</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040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2"/>
          <p:cNvSpPr>
            <a:spLocks noGrp="1"/>
          </p:cNvSpPr>
          <p:nvPr>
            <p:ph type="title"/>
          </p:nvPr>
        </p:nvSpPr>
        <p:spPr>
          <a:xfrm>
            <a:off x="388939" y="171450"/>
            <a:ext cx="8364537" cy="332185"/>
          </a:xfrm>
        </p:spPr>
        <p:txBody>
          <a:bodyPr>
            <a:normAutofit fontScale="90000"/>
          </a:bodyPr>
          <a:lstStyle/>
          <a:p>
            <a:r>
              <a:rPr lang="en-US" sz="3200">
                <a:latin typeface="Tahoma" charset="0"/>
                <a:ea typeface="ＭＳ Ｐゴシック" charset="0"/>
                <a:cs typeface="ＭＳ Ｐゴシック" charset="0"/>
              </a:rPr>
              <a:t>An example problem:   IE6 mixed context</a:t>
            </a:r>
          </a:p>
        </p:txBody>
      </p:sp>
      <p:pic>
        <p:nvPicPr>
          <p:cNvPr id="11266" name="Picture 3" descr="C:\Users\roreeder\Documents\Projects\TUXexamples\ieSecurityRiskDia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771650"/>
            <a:ext cx="5867400" cy="18228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9"/>
          <p:cNvGrpSpPr>
            <a:grpSpLocks/>
          </p:cNvGrpSpPr>
          <p:nvPr/>
        </p:nvGrpSpPr>
        <p:grpSpPr bwMode="auto">
          <a:xfrm>
            <a:off x="3914776" y="2382442"/>
            <a:ext cx="5381625" cy="1380611"/>
            <a:chOff x="2279137" y="3157867"/>
            <a:chExt cx="5381626" cy="1840108"/>
          </a:xfrm>
        </p:grpSpPr>
        <p:sp>
          <p:nvSpPr>
            <p:cNvPr id="6" name="Oval 5"/>
            <p:cNvSpPr/>
            <p:nvPr/>
          </p:nvSpPr>
          <p:spPr>
            <a:xfrm>
              <a:off x="2279137" y="3157867"/>
              <a:ext cx="1304925" cy="3475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1" name="TextBox 6"/>
            <p:cNvSpPr txBox="1">
              <a:spLocks noChangeArrowheads="1"/>
            </p:cNvSpPr>
            <p:nvPr/>
          </p:nvSpPr>
          <p:spPr bwMode="auto">
            <a:xfrm>
              <a:off x="5755763" y="3234067"/>
              <a:ext cx="1905000" cy="1763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Vague threat.  What’s the risk?  What could happen?</a:t>
              </a:r>
            </a:p>
          </p:txBody>
        </p:sp>
        <p:cxnSp>
          <p:nvCxnSpPr>
            <p:cNvPr id="8" name="Straight Connector 7"/>
            <p:cNvCxnSpPr>
              <a:stCxn id="11271" idx="1"/>
              <a:endCxn id="6" idx="6"/>
            </p:cNvCxnSpPr>
            <p:nvPr/>
          </p:nvCxnSpPr>
          <p:spPr>
            <a:xfrm flipH="1" flipV="1">
              <a:off x="3584062" y="3331631"/>
              <a:ext cx="2171700" cy="7843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a:spLocks noChangeArrowheads="1"/>
          </p:cNvSpPr>
          <p:nvPr/>
        </p:nvSpPr>
        <p:spPr bwMode="auto">
          <a:xfrm>
            <a:off x="5334000" y="3906441"/>
            <a:ext cx="3352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How should the user make this decision?  No clear steps for user to follow.</a:t>
            </a:r>
          </a:p>
        </p:txBody>
      </p:sp>
      <p:sp>
        <p:nvSpPr>
          <p:cNvPr id="10" name="TextBox 9"/>
          <p:cNvSpPr txBox="1">
            <a:spLocks noChangeArrowheads="1"/>
          </p:cNvSpPr>
          <p:nvPr/>
        </p:nvSpPr>
        <p:spPr bwMode="auto">
          <a:xfrm>
            <a:off x="1066801" y="4058841"/>
            <a:ext cx="32480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“Yes”, the possibly less safe option, is the default</a:t>
            </a:r>
          </a:p>
        </p:txBody>
      </p:sp>
    </p:spTree>
    <p:extLst>
      <p:ext uri="{BB962C8B-B14F-4D97-AF65-F5344CB8AC3E}">
        <p14:creationId xmlns:p14="http://schemas.microsoft.com/office/powerpoint/2010/main" val="30551053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
          <p:cNvSpPr>
            <a:spLocks noGrp="1"/>
          </p:cNvSpPr>
          <p:nvPr>
            <p:ph type="title"/>
          </p:nvPr>
        </p:nvSpPr>
        <p:spPr>
          <a:xfrm>
            <a:off x="388939" y="171450"/>
            <a:ext cx="8364537" cy="332185"/>
          </a:xfrm>
        </p:spPr>
        <p:txBody>
          <a:bodyPr>
            <a:normAutofit fontScale="90000"/>
          </a:bodyPr>
          <a:lstStyle/>
          <a:p>
            <a:r>
              <a:rPr lang="en-US" sz="3200">
                <a:latin typeface="Tahoma" charset="0"/>
                <a:ea typeface="ＭＳ Ｐゴシック" charset="0"/>
                <a:cs typeface="ＭＳ Ｐゴシック" charset="0"/>
              </a:rPr>
              <a:t>Better</a:t>
            </a:r>
          </a:p>
        </p:txBody>
      </p:sp>
      <p:sp>
        <p:nvSpPr>
          <p:cNvPr id="9" name="TextBox 8"/>
          <p:cNvSpPr txBox="1">
            <a:spLocks noChangeArrowheads="1"/>
          </p:cNvSpPr>
          <p:nvPr/>
        </p:nvSpPr>
        <p:spPr bwMode="auto">
          <a:xfrm>
            <a:off x="838201" y="3486150"/>
            <a:ext cx="70961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Even better:   load the safe content, and use the address bar to enable the rest</a:t>
            </a:r>
          </a:p>
        </p:txBody>
      </p:sp>
      <p:pic>
        <p:nvPicPr>
          <p:cNvPr id="13315" name="Picture 2" descr="C:\Users\roreeder\Documents\Projects\TUXexamples\ie8httpsWar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1047750"/>
            <a:ext cx="6772275" cy="1907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550" y="4357686"/>
            <a:ext cx="7759700"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1314450" y="4433887"/>
            <a:ext cx="6286500" cy="2667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8153400" y="1638299"/>
            <a:ext cx="755135" cy="461665"/>
          </a:xfrm>
          <a:prstGeom prst="rect">
            <a:avLst/>
          </a:prstGeom>
          <a:noFill/>
        </p:spPr>
        <p:txBody>
          <a:bodyPr wrap="none" rtlCol="0">
            <a:spAutoFit/>
          </a:bodyPr>
          <a:lstStyle/>
          <a:p>
            <a:r>
              <a:rPr lang="en-US" sz="2400" dirty="0"/>
              <a:t>(IE8)</a:t>
            </a:r>
          </a:p>
        </p:txBody>
      </p:sp>
      <p:sp>
        <p:nvSpPr>
          <p:cNvPr id="8" name="TextBox 7"/>
          <p:cNvSpPr txBox="1"/>
          <p:nvPr/>
        </p:nvSpPr>
        <p:spPr>
          <a:xfrm>
            <a:off x="8229600" y="3752849"/>
            <a:ext cx="755135" cy="461665"/>
          </a:xfrm>
          <a:prstGeom prst="rect">
            <a:avLst/>
          </a:prstGeom>
          <a:noFill/>
        </p:spPr>
        <p:txBody>
          <a:bodyPr wrap="none" rtlCol="0">
            <a:spAutoFit/>
          </a:bodyPr>
          <a:lstStyle/>
          <a:p>
            <a:r>
              <a:rPr lang="en-US" sz="2400" dirty="0"/>
              <a:t>(IE9)</a:t>
            </a:r>
          </a:p>
        </p:txBody>
      </p:sp>
    </p:spTree>
    <p:extLst>
      <p:ext uri="{BB962C8B-B14F-4D97-AF65-F5344CB8AC3E}">
        <p14:creationId xmlns:p14="http://schemas.microsoft.com/office/powerpoint/2010/main" val="26364259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8939" y="171450"/>
            <a:ext cx="8364537" cy="332185"/>
          </a:xfrm>
        </p:spPr>
        <p:txBody>
          <a:bodyPr>
            <a:normAutofit fontScale="90000"/>
          </a:bodyPr>
          <a:lstStyle/>
          <a:p>
            <a:pPr>
              <a:defRPr/>
            </a:pPr>
            <a:r>
              <a:rPr lang="en-US" sz="3200" dirty="0"/>
              <a:t>Guidelines</a:t>
            </a:r>
          </a:p>
        </p:txBody>
      </p:sp>
      <p:sp>
        <p:nvSpPr>
          <p:cNvPr id="5" name="Content Placeholder 4" descr="Rectangle: Click to edit Master text styles&#10;Second level&#10;Third level&#10;Fourth level&#10;Fifth level"/>
          <p:cNvSpPr>
            <a:spLocks noGrp="1"/>
          </p:cNvSpPr>
          <p:nvPr>
            <p:ph type="body" sz="quarter" idx="10"/>
          </p:nvPr>
        </p:nvSpPr>
        <p:spPr>
          <a:xfrm>
            <a:off x="388938" y="590550"/>
            <a:ext cx="8602662" cy="4552950"/>
          </a:xfrm>
        </p:spPr>
        <p:txBody>
          <a:bodyPr>
            <a:normAutofit fontScale="92500" lnSpcReduction="10000"/>
          </a:bodyPr>
          <a:lstStyle/>
          <a:p>
            <a:pPr>
              <a:defRPr/>
            </a:pPr>
            <a:r>
              <a:rPr lang="en-US" sz="2200" dirty="0"/>
              <a:t>Philosophy: </a:t>
            </a:r>
          </a:p>
          <a:p>
            <a:pPr lvl="1">
              <a:defRPr/>
            </a:pPr>
            <a:r>
              <a:rPr lang="en-US" sz="2000" dirty="0"/>
              <a:t>Does the user have unique knowledge the system doesn’t?</a:t>
            </a:r>
          </a:p>
          <a:p>
            <a:pPr lvl="1">
              <a:defRPr/>
            </a:pPr>
            <a:r>
              <a:rPr lang="en-US" sz="2000" dirty="0"/>
              <a:t>Don’t involve user if you don’t have to</a:t>
            </a:r>
          </a:p>
          <a:p>
            <a:pPr lvl="1">
              <a:defRPr/>
            </a:pPr>
            <a:r>
              <a:rPr lang="en-US" sz="2000" dirty="0"/>
              <a:t>If you involve the user, enable them to make the right decision</a:t>
            </a:r>
          </a:p>
          <a:p>
            <a:pPr>
              <a:defRPr/>
            </a:pPr>
            <a:endParaRPr lang="en-US" sz="2200" dirty="0"/>
          </a:p>
          <a:p>
            <a:pPr>
              <a:defRPr/>
            </a:pPr>
            <a:r>
              <a:rPr lang="en-US" sz="2200" dirty="0"/>
              <a:t>Make sure your security dialogs are NEAT:  </a:t>
            </a:r>
          </a:p>
          <a:p>
            <a:pPr lvl="1">
              <a:spcBef>
                <a:spcPts val="1224"/>
              </a:spcBef>
              <a:tabLst>
                <a:tab pos="2057400" algn="l"/>
              </a:tabLst>
              <a:defRPr/>
            </a:pPr>
            <a:r>
              <a:rPr lang="en-US" sz="2000" b="1" i="1" dirty="0"/>
              <a:t>Necessary</a:t>
            </a:r>
            <a:r>
              <a:rPr lang="en-US" sz="2000" i="1" dirty="0"/>
              <a:t>:   </a:t>
            </a:r>
            <a:r>
              <a:rPr lang="en-US" sz="2000" dirty="0"/>
              <a:t> Can the system take action without the user?</a:t>
            </a:r>
          </a:p>
          <a:p>
            <a:pPr marL="457200" lvl="1" indent="0">
              <a:buFont typeface="Wingdings" charset="0"/>
              <a:buNone/>
              <a:tabLst>
                <a:tab pos="2057400" algn="l"/>
              </a:tabLst>
              <a:defRPr/>
            </a:pPr>
            <a:r>
              <a:rPr lang="en-US" sz="2000" i="1" dirty="0"/>
              <a:t>	</a:t>
            </a:r>
            <a:r>
              <a:rPr lang="en-US" sz="2000" dirty="0"/>
              <a:t>If the user has no unique knowledge, redesign system.</a:t>
            </a:r>
            <a:r>
              <a:rPr lang="en-US" sz="2000" i="1" dirty="0"/>
              <a:t>	</a:t>
            </a:r>
          </a:p>
          <a:p>
            <a:pPr lvl="1">
              <a:spcBef>
                <a:spcPts val="1200"/>
              </a:spcBef>
              <a:tabLst>
                <a:tab pos="2057400" algn="l"/>
              </a:tabLst>
              <a:defRPr/>
            </a:pPr>
            <a:r>
              <a:rPr lang="en-US" sz="2000" b="1" i="1" dirty="0"/>
              <a:t>Explained</a:t>
            </a:r>
            <a:r>
              <a:rPr lang="en-US" sz="2000" i="1" dirty="0"/>
              <a:t>:     see next slides</a:t>
            </a:r>
          </a:p>
          <a:p>
            <a:pPr lvl="1">
              <a:spcBef>
                <a:spcPts val="1200"/>
              </a:spcBef>
              <a:tabLst>
                <a:tab pos="2057400" algn="l"/>
              </a:tabLst>
              <a:defRPr/>
            </a:pPr>
            <a:r>
              <a:rPr lang="en-US" sz="2000" b="1" i="1" dirty="0"/>
              <a:t>Actionable</a:t>
            </a:r>
            <a:r>
              <a:rPr lang="en-US" sz="2000" i="1" dirty="0"/>
              <a:t>:  </a:t>
            </a:r>
            <a:r>
              <a:rPr lang="en-US" sz="2000" dirty="0"/>
              <a:t> Can users make good decisions with your UI in both 			malicious and benign situations? </a:t>
            </a:r>
            <a:endParaRPr lang="en-US" sz="2000" i="1" dirty="0"/>
          </a:p>
          <a:p>
            <a:pPr lvl="1">
              <a:spcBef>
                <a:spcPts val="1200"/>
              </a:spcBef>
              <a:tabLst>
                <a:tab pos="2057400" algn="l"/>
              </a:tabLst>
              <a:defRPr/>
            </a:pPr>
            <a:r>
              <a:rPr lang="en-US" sz="2000" b="1" i="1" dirty="0"/>
              <a:t>Tested</a:t>
            </a:r>
            <a:r>
              <a:rPr lang="en-US" sz="2000" i="1" dirty="0"/>
              <a:t>:    </a:t>
            </a:r>
            <a:r>
              <a:rPr lang="en-US" sz="2000" dirty="0"/>
              <a:t>Test your dialog on a few people who haven’t used the</a:t>
            </a:r>
            <a:br>
              <a:rPr lang="en-US" sz="2000" dirty="0"/>
            </a:br>
            <a:r>
              <a:rPr lang="en-US" sz="2000" dirty="0"/>
              <a:t>                  system before -- both malicious and benign situations.</a:t>
            </a:r>
            <a:endParaRPr lang="en-US" sz="2000" i="1" dirty="0"/>
          </a:p>
          <a:p>
            <a:pPr>
              <a:tabLst>
                <a:tab pos="2057400" algn="l"/>
              </a:tabLst>
              <a:defRPr/>
            </a:pPr>
            <a:endParaRPr lang="en-US" dirty="0"/>
          </a:p>
        </p:txBody>
      </p:sp>
    </p:spTree>
    <p:extLst>
      <p:ext uri="{BB962C8B-B14F-4D97-AF65-F5344CB8AC3E}">
        <p14:creationId xmlns:p14="http://schemas.microsoft.com/office/powerpoint/2010/main" val="74200591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939" y="171450"/>
            <a:ext cx="8574087" cy="500063"/>
          </a:xfrm>
        </p:spPr>
        <p:txBody>
          <a:bodyPr>
            <a:normAutofit fontScale="90000"/>
          </a:bodyPr>
          <a:lstStyle/>
          <a:p>
            <a:pPr>
              <a:defRPr/>
            </a:pPr>
            <a:r>
              <a:rPr lang="en-US" dirty="0"/>
              <a:t>Example 1:  bad explanation</a:t>
            </a:r>
          </a:p>
        </p:txBody>
      </p:sp>
      <p:sp>
        <p:nvSpPr>
          <p:cNvPr id="17410" name="TextBox 6"/>
          <p:cNvSpPr txBox="1">
            <a:spLocks noChangeArrowheads="1"/>
          </p:cNvSpPr>
          <p:nvPr/>
        </p:nvSpPr>
        <p:spPr bwMode="auto">
          <a:xfrm>
            <a:off x="533400" y="3843337"/>
            <a:ext cx="82296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a:t>Most users will not understand “revocation information” .</a:t>
            </a:r>
          </a:p>
          <a:p>
            <a:pPr eaLnBrk="1" hangingPunct="1"/>
            <a:endParaRPr lang="en-US" sz="2400"/>
          </a:p>
          <a:p>
            <a:pPr eaLnBrk="1" hangingPunct="1"/>
            <a:r>
              <a:rPr lang="en-US" sz="2400"/>
              <a:t>Choices are unclear,   consequence is unclear.</a:t>
            </a:r>
          </a:p>
        </p:txBody>
      </p:sp>
      <p:grpSp>
        <p:nvGrpSpPr>
          <p:cNvPr id="17411" name="Group 9"/>
          <p:cNvGrpSpPr>
            <a:grpSpLocks/>
          </p:cNvGrpSpPr>
          <p:nvPr/>
        </p:nvGrpSpPr>
        <p:grpSpPr bwMode="auto">
          <a:xfrm>
            <a:off x="5546725" y="2501504"/>
            <a:ext cx="738188" cy="506015"/>
            <a:chOff x="8001000" y="5486400"/>
            <a:chExt cx="738115" cy="674050"/>
          </a:xfrm>
        </p:grpSpPr>
        <p:pic>
          <p:nvPicPr>
            <p:cNvPr id="11" name="Picture 7" descr="C:\Users\roreeder\AppData\Local\Microsoft\Windows\Temporary Internet Files\Content.IE5\H42JTG30\MC900434741[1].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09860" y="5513969"/>
              <a:ext cx="642937" cy="64293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ounded Rectangle 11"/>
            <p:cNvSpPr/>
            <p:nvPr/>
          </p:nvSpPr>
          <p:spPr>
            <a:xfrm>
              <a:off x="8001000" y="5486400"/>
              <a:ext cx="738115" cy="67405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7412" name="Picture 2" descr="C:\Users\roreeder\Documents\Projects\TUXexamples\revocationInformationUnavailab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738" y="1714500"/>
            <a:ext cx="6621462" cy="1635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TextBox 1"/>
          <p:cNvSpPr txBox="1">
            <a:spLocks noChangeArrowheads="1"/>
          </p:cNvSpPr>
          <p:nvPr/>
        </p:nvSpPr>
        <p:spPr bwMode="auto">
          <a:xfrm>
            <a:off x="2182813" y="1371600"/>
            <a:ext cx="399517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IE6  CRL check failure notification</a:t>
            </a:r>
          </a:p>
        </p:txBody>
      </p:sp>
    </p:spTree>
    <p:extLst>
      <p:ext uri="{BB962C8B-B14F-4D97-AF65-F5344CB8AC3E}">
        <p14:creationId xmlns:p14="http://schemas.microsoft.com/office/powerpoint/2010/main" val="34392356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8939" y="171450"/>
            <a:ext cx="8364537" cy="332185"/>
          </a:xfrm>
        </p:spPr>
        <p:txBody>
          <a:bodyPr>
            <a:normAutofit fontScale="90000"/>
          </a:bodyPr>
          <a:lstStyle/>
          <a:p>
            <a:r>
              <a:rPr lang="en-US" sz="3200">
                <a:latin typeface="Tahoma" charset="0"/>
                <a:ea typeface="ＭＳ Ｐゴシック" charset="0"/>
                <a:cs typeface="ＭＳ Ｐゴシック" charset="0"/>
              </a:rPr>
              <a:t>Better explanation</a:t>
            </a:r>
          </a:p>
        </p:txBody>
      </p:sp>
      <p:pic>
        <p:nvPicPr>
          <p:cNvPr id="19458" name="Picture 5" descr="C:\Users\roreeder\Documents\Projects\TUXexamples\ie8certWarningExpanded.png"/>
          <p:cNvPicPr>
            <a:picLocks noChangeAspect="1" noChangeArrowheads="1"/>
          </p:cNvPicPr>
          <p:nvPr/>
        </p:nvPicPr>
        <p:blipFill>
          <a:blip r:embed="rId3">
            <a:extLst>
              <a:ext uri="{28A0092B-C50C-407E-A947-70E740481C1C}">
                <a14:useLocalDpi xmlns:a14="http://schemas.microsoft.com/office/drawing/2010/main" val="0"/>
              </a:ext>
            </a:extLst>
          </a:blip>
          <a:srcRect l="3232" t="22652" r="4298" b="9691"/>
          <a:stretch>
            <a:fillRect/>
          </a:stretch>
        </p:blipFill>
        <p:spPr bwMode="auto">
          <a:xfrm>
            <a:off x="1295401" y="1120378"/>
            <a:ext cx="7712075" cy="3737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1890714" y="3764757"/>
            <a:ext cx="6981825" cy="80367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882775" y="1120379"/>
            <a:ext cx="4889500" cy="40243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854200" y="2055019"/>
            <a:ext cx="6818313" cy="40124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905001" y="2788444"/>
            <a:ext cx="3357563" cy="5715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3" name="TextBox 10"/>
          <p:cNvSpPr txBox="1">
            <a:spLocks noChangeArrowheads="1"/>
          </p:cNvSpPr>
          <p:nvPr/>
        </p:nvSpPr>
        <p:spPr bwMode="auto">
          <a:xfrm>
            <a:off x="19050" y="1213247"/>
            <a:ext cx="1276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a:t>Source</a:t>
            </a:r>
          </a:p>
        </p:txBody>
      </p:sp>
      <p:sp>
        <p:nvSpPr>
          <p:cNvPr id="19464" name="TextBox 11"/>
          <p:cNvSpPr txBox="1">
            <a:spLocks noChangeArrowheads="1"/>
          </p:cNvSpPr>
          <p:nvPr/>
        </p:nvSpPr>
        <p:spPr bwMode="auto">
          <a:xfrm>
            <a:off x="76200" y="2065735"/>
            <a:ext cx="1276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a:t>Risk</a:t>
            </a:r>
          </a:p>
        </p:txBody>
      </p:sp>
      <p:sp>
        <p:nvSpPr>
          <p:cNvPr id="19465" name="TextBox 12"/>
          <p:cNvSpPr txBox="1">
            <a:spLocks noChangeArrowheads="1"/>
          </p:cNvSpPr>
          <p:nvPr/>
        </p:nvSpPr>
        <p:spPr bwMode="auto">
          <a:xfrm>
            <a:off x="19051" y="2800351"/>
            <a:ext cx="25511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Choices</a:t>
            </a:r>
          </a:p>
        </p:txBody>
      </p:sp>
      <p:sp>
        <p:nvSpPr>
          <p:cNvPr id="19466" name="TextBox 13"/>
          <p:cNvSpPr txBox="1">
            <a:spLocks noChangeArrowheads="1"/>
          </p:cNvSpPr>
          <p:nvPr/>
        </p:nvSpPr>
        <p:spPr bwMode="auto">
          <a:xfrm>
            <a:off x="76201" y="4000501"/>
            <a:ext cx="25511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Process</a:t>
            </a:r>
          </a:p>
        </p:txBody>
      </p:sp>
    </p:spTree>
    <p:extLst>
      <p:ext uri="{BB962C8B-B14F-4D97-AF65-F5344CB8AC3E}">
        <p14:creationId xmlns:p14="http://schemas.microsoft.com/office/powerpoint/2010/main" val="142529501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9B0C-09A7-DC4B-8F76-E273B8275BD9}"/>
              </a:ext>
            </a:extLst>
          </p:cNvPr>
          <p:cNvSpPr>
            <a:spLocks noGrp="1"/>
          </p:cNvSpPr>
          <p:nvPr>
            <p:ph type="title"/>
          </p:nvPr>
        </p:nvSpPr>
        <p:spPr/>
        <p:txBody>
          <a:bodyPr/>
          <a:lstStyle/>
          <a:p>
            <a:r>
              <a:rPr lang="en-US" dirty="0"/>
              <a:t>In Chrome </a:t>
            </a:r>
            <a:r>
              <a:rPr lang="en-US" sz="3200" dirty="0"/>
              <a:t>(2019)</a:t>
            </a:r>
            <a:endParaRPr lang="en-US" dirty="0"/>
          </a:p>
        </p:txBody>
      </p:sp>
      <p:pic>
        <p:nvPicPr>
          <p:cNvPr id="3" name="Picture 2">
            <a:extLst>
              <a:ext uri="{FF2B5EF4-FFF2-40B4-BE49-F238E27FC236}">
                <a16:creationId xmlns:a16="http://schemas.microsoft.com/office/drawing/2014/main" id="{06A557A7-E9D2-3849-AC67-214B08431F12}"/>
              </a:ext>
            </a:extLst>
          </p:cNvPr>
          <p:cNvPicPr>
            <a:picLocks noChangeAspect="1"/>
          </p:cNvPicPr>
          <p:nvPr/>
        </p:nvPicPr>
        <p:blipFill>
          <a:blip r:embed="rId2"/>
          <a:stretch>
            <a:fillRect/>
          </a:stretch>
        </p:blipFill>
        <p:spPr>
          <a:xfrm>
            <a:off x="2286000" y="838200"/>
            <a:ext cx="6005875" cy="4095750"/>
          </a:xfrm>
          <a:prstGeom prst="rect">
            <a:avLst/>
          </a:prstGeom>
          <a:ln>
            <a:solidFill>
              <a:schemeClr val="accent1"/>
            </a:solidFill>
          </a:ln>
        </p:spPr>
      </p:pic>
      <p:sp>
        <p:nvSpPr>
          <p:cNvPr id="4" name="TextBox 11">
            <a:extLst>
              <a:ext uri="{FF2B5EF4-FFF2-40B4-BE49-F238E27FC236}">
                <a16:creationId xmlns:a16="http://schemas.microsoft.com/office/drawing/2014/main" id="{21DA41B0-7DE1-B34A-9CC4-222C30D89A61}"/>
              </a:ext>
            </a:extLst>
          </p:cNvPr>
          <p:cNvSpPr txBox="1">
            <a:spLocks noChangeArrowheads="1"/>
          </p:cNvSpPr>
          <p:nvPr/>
        </p:nvSpPr>
        <p:spPr bwMode="auto">
          <a:xfrm>
            <a:off x="800207" y="1733550"/>
            <a:ext cx="1276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Risk</a:t>
            </a:r>
          </a:p>
        </p:txBody>
      </p:sp>
      <p:sp>
        <p:nvSpPr>
          <p:cNvPr id="5" name="TextBox 12">
            <a:extLst>
              <a:ext uri="{FF2B5EF4-FFF2-40B4-BE49-F238E27FC236}">
                <a16:creationId xmlns:a16="http://schemas.microsoft.com/office/drawing/2014/main" id="{F9397AC0-5216-DF4B-985E-8EAC63741AC1}"/>
              </a:ext>
            </a:extLst>
          </p:cNvPr>
          <p:cNvSpPr txBox="1">
            <a:spLocks noChangeArrowheads="1"/>
          </p:cNvSpPr>
          <p:nvPr/>
        </p:nvSpPr>
        <p:spPr bwMode="auto">
          <a:xfrm>
            <a:off x="749693" y="4171950"/>
            <a:ext cx="173354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Choices</a:t>
            </a:r>
          </a:p>
        </p:txBody>
      </p:sp>
      <p:sp>
        <p:nvSpPr>
          <p:cNvPr id="6" name="TextBox 11">
            <a:extLst>
              <a:ext uri="{FF2B5EF4-FFF2-40B4-BE49-F238E27FC236}">
                <a16:creationId xmlns:a16="http://schemas.microsoft.com/office/drawing/2014/main" id="{E7D9214C-E1AE-9449-9575-6E7EE073F56E}"/>
              </a:ext>
            </a:extLst>
          </p:cNvPr>
          <p:cNvSpPr txBox="1">
            <a:spLocks noChangeArrowheads="1"/>
          </p:cNvSpPr>
          <p:nvPr/>
        </p:nvSpPr>
        <p:spPr bwMode="auto">
          <a:xfrm>
            <a:off x="288213" y="2414885"/>
            <a:ext cx="17883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Explanation</a:t>
            </a:r>
          </a:p>
        </p:txBody>
      </p:sp>
    </p:spTree>
    <p:extLst>
      <p:ext uri="{BB962C8B-B14F-4D97-AF65-F5344CB8AC3E}">
        <p14:creationId xmlns:p14="http://schemas.microsoft.com/office/powerpoint/2010/main" val="3776496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9B0C-09A7-DC4B-8F76-E273B8275BD9}"/>
              </a:ext>
            </a:extLst>
          </p:cNvPr>
          <p:cNvSpPr>
            <a:spLocks noGrp="1"/>
          </p:cNvSpPr>
          <p:nvPr>
            <p:ph type="title"/>
          </p:nvPr>
        </p:nvSpPr>
        <p:spPr/>
        <p:txBody>
          <a:bodyPr/>
          <a:lstStyle/>
          <a:p>
            <a:r>
              <a:rPr lang="en-US" dirty="0"/>
              <a:t>In Chrome </a:t>
            </a:r>
            <a:r>
              <a:rPr lang="en-US" sz="3200" dirty="0"/>
              <a:t>(2019)</a:t>
            </a:r>
            <a:endParaRPr lang="en-US" dirty="0"/>
          </a:p>
        </p:txBody>
      </p:sp>
      <p:pic>
        <p:nvPicPr>
          <p:cNvPr id="4" name="Picture 3">
            <a:extLst>
              <a:ext uri="{FF2B5EF4-FFF2-40B4-BE49-F238E27FC236}">
                <a16:creationId xmlns:a16="http://schemas.microsoft.com/office/drawing/2014/main" id="{3D97A803-A313-7447-92A7-E9BD7FCA153D}"/>
              </a:ext>
            </a:extLst>
          </p:cNvPr>
          <p:cNvPicPr>
            <a:picLocks noChangeAspect="1"/>
          </p:cNvPicPr>
          <p:nvPr/>
        </p:nvPicPr>
        <p:blipFill rotWithShape="1">
          <a:blip r:embed="rId2"/>
          <a:srcRect b="3542"/>
          <a:stretch/>
        </p:blipFill>
        <p:spPr>
          <a:xfrm>
            <a:off x="1752600" y="1047750"/>
            <a:ext cx="6665579" cy="3509665"/>
          </a:xfrm>
          <a:prstGeom prst="rect">
            <a:avLst/>
          </a:prstGeom>
          <a:ln>
            <a:solidFill>
              <a:schemeClr val="accent1"/>
            </a:solidFill>
          </a:ln>
        </p:spPr>
      </p:pic>
      <p:sp>
        <p:nvSpPr>
          <p:cNvPr id="6" name="TextBox 12">
            <a:extLst>
              <a:ext uri="{FF2B5EF4-FFF2-40B4-BE49-F238E27FC236}">
                <a16:creationId xmlns:a16="http://schemas.microsoft.com/office/drawing/2014/main" id="{5F2DE6BA-EC60-5A42-8A1A-43B72FE14B6B}"/>
              </a:ext>
            </a:extLst>
          </p:cNvPr>
          <p:cNvSpPr txBox="1">
            <a:spLocks noChangeArrowheads="1"/>
          </p:cNvSpPr>
          <p:nvPr/>
        </p:nvSpPr>
        <p:spPr bwMode="auto">
          <a:xfrm>
            <a:off x="381000" y="4095750"/>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Choice</a:t>
            </a:r>
          </a:p>
        </p:txBody>
      </p:sp>
      <p:sp>
        <p:nvSpPr>
          <p:cNvPr id="7" name="TextBox 13">
            <a:extLst>
              <a:ext uri="{FF2B5EF4-FFF2-40B4-BE49-F238E27FC236}">
                <a16:creationId xmlns:a16="http://schemas.microsoft.com/office/drawing/2014/main" id="{70FD854A-BFE7-2D4D-8249-5F0C58137628}"/>
              </a:ext>
            </a:extLst>
          </p:cNvPr>
          <p:cNvSpPr txBox="1">
            <a:spLocks noChangeArrowheads="1"/>
          </p:cNvSpPr>
          <p:nvPr/>
        </p:nvSpPr>
        <p:spPr bwMode="auto">
          <a:xfrm>
            <a:off x="303946" y="2867025"/>
            <a:ext cx="15239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t>Process</a:t>
            </a:r>
          </a:p>
        </p:txBody>
      </p:sp>
      <p:sp>
        <p:nvSpPr>
          <p:cNvPr id="8" name="TextBox 7">
            <a:extLst>
              <a:ext uri="{FF2B5EF4-FFF2-40B4-BE49-F238E27FC236}">
                <a16:creationId xmlns:a16="http://schemas.microsoft.com/office/drawing/2014/main" id="{24E70874-0825-4449-9449-58A510CD78BC}"/>
              </a:ext>
            </a:extLst>
          </p:cNvPr>
          <p:cNvSpPr txBox="1"/>
          <p:nvPr/>
        </p:nvSpPr>
        <p:spPr>
          <a:xfrm>
            <a:off x="5181600" y="4564618"/>
            <a:ext cx="2019912" cy="369332"/>
          </a:xfrm>
          <a:prstGeom prst="rect">
            <a:avLst/>
          </a:prstGeom>
          <a:noFill/>
        </p:spPr>
        <p:txBody>
          <a:bodyPr wrap="none" rtlCol="0">
            <a:spAutoFit/>
          </a:bodyPr>
          <a:lstStyle/>
          <a:p>
            <a:r>
              <a:rPr lang="en-US" dirty="0"/>
              <a:t>(expired certificate)</a:t>
            </a:r>
          </a:p>
        </p:txBody>
      </p:sp>
    </p:spTree>
    <p:extLst>
      <p:ext uri="{BB962C8B-B14F-4D97-AF65-F5344CB8AC3E}">
        <p14:creationId xmlns:p14="http://schemas.microsoft.com/office/powerpoint/2010/main" val="1127489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388939" y="57150"/>
            <a:ext cx="8364537" cy="332185"/>
          </a:xfrm>
        </p:spPr>
        <p:txBody>
          <a:bodyPr>
            <a:normAutofit fontScale="90000"/>
          </a:bodyPr>
          <a:lstStyle/>
          <a:p>
            <a:r>
              <a:rPr lang="en-US" sz="3200" dirty="0">
                <a:latin typeface="Tahoma" charset="0"/>
                <a:ea typeface="ＭＳ Ｐゴシック" charset="0"/>
                <a:cs typeface="ＭＳ Ｐゴシック" charset="0"/>
              </a:rPr>
              <a:t>Example 2:  bad explanation</a:t>
            </a:r>
          </a:p>
        </p:txBody>
      </p:sp>
      <p:sp>
        <p:nvSpPr>
          <p:cNvPr id="21506" name="TextBox 45"/>
          <p:cNvSpPr txBox="1">
            <a:spLocks noChangeArrowheads="1"/>
          </p:cNvSpPr>
          <p:nvPr/>
        </p:nvSpPr>
        <p:spPr bwMode="auto">
          <a:xfrm>
            <a:off x="533401" y="3731418"/>
            <a:ext cx="8220075"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a:t>Attacker can abuse explanation causing bad user decisions.</a:t>
            </a:r>
          </a:p>
          <a:p>
            <a:pPr eaLnBrk="1" hangingPunct="1"/>
            <a:endParaRPr lang="en-US" sz="2400" b="1"/>
          </a:p>
          <a:p>
            <a:pPr eaLnBrk="1" hangingPunct="1"/>
            <a:r>
              <a:rPr lang="en-US" sz="2400"/>
              <a:t>Used by Conficker spread through USB drives.</a:t>
            </a:r>
          </a:p>
        </p:txBody>
      </p:sp>
      <p:pic>
        <p:nvPicPr>
          <p:cNvPr id="21507"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738" y="1303734"/>
            <a:ext cx="3065462" cy="224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TextBox 2"/>
          <p:cNvSpPr txBox="1">
            <a:spLocks noChangeArrowheads="1"/>
          </p:cNvSpPr>
          <p:nvPr/>
        </p:nvSpPr>
        <p:spPr bwMode="auto">
          <a:xfrm>
            <a:off x="2733676" y="895350"/>
            <a:ext cx="282912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AutoPlay dialog in Vista</a:t>
            </a:r>
          </a:p>
        </p:txBody>
      </p:sp>
    </p:spTree>
    <p:extLst>
      <p:ext uri="{BB962C8B-B14F-4D97-AF65-F5344CB8AC3E}">
        <p14:creationId xmlns:p14="http://schemas.microsoft.com/office/powerpoint/2010/main" val="195240770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88939" y="190500"/>
            <a:ext cx="8364537" cy="332185"/>
          </a:xfrm>
        </p:spPr>
        <p:txBody>
          <a:bodyPr>
            <a:normAutofit fontScale="90000"/>
          </a:bodyPr>
          <a:lstStyle/>
          <a:p>
            <a:r>
              <a:rPr lang="en-US" sz="3200">
                <a:latin typeface="Tahoma" charset="0"/>
                <a:ea typeface="ＭＳ Ｐゴシック" charset="0"/>
                <a:cs typeface="ＭＳ Ｐゴシック" charset="0"/>
              </a:rPr>
              <a:t>A better design</a:t>
            </a:r>
          </a:p>
        </p:txBody>
      </p:sp>
      <p:sp>
        <p:nvSpPr>
          <p:cNvPr id="23554" name="TextBox 45"/>
          <p:cNvSpPr txBox="1">
            <a:spLocks noChangeArrowheads="1"/>
          </p:cNvSpPr>
          <p:nvPr/>
        </p:nvSpPr>
        <p:spPr bwMode="auto">
          <a:xfrm>
            <a:off x="1704976" y="4329112"/>
            <a:ext cx="64246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t>Windows 7 AutoPlay removed the auto-run option </a:t>
            </a:r>
            <a:endParaRPr lang="en-US" b="1"/>
          </a:p>
        </p:txBody>
      </p:sp>
      <p:pic>
        <p:nvPicPr>
          <p:cNvPr id="23555" name="Picture 8"/>
          <p:cNvPicPr>
            <a:picLocks noChangeAspect="1"/>
          </p:cNvPicPr>
          <p:nvPr/>
        </p:nvPicPr>
        <p:blipFill>
          <a:blip r:embed="rId2">
            <a:extLst>
              <a:ext uri="{28A0092B-C50C-407E-A947-70E740481C1C}">
                <a14:useLocalDpi xmlns:a14="http://schemas.microsoft.com/office/drawing/2010/main" val="0"/>
              </a:ext>
            </a:extLst>
          </a:blip>
          <a:srcRect l="4474" t="6583" r="6480" b="7861"/>
          <a:stretch>
            <a:fillRect/>
          </a:stretch>
        </p:blipFill>
        <p:spPr bwMode="auto">
          <a:xfrm>
            <a:off x="2819400" y="1359694"/>
            <a:ext cx="4191000" cy="2226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871121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657600" y="971550"/>
            <a:ext cx="5393263"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chemeClr val="tx1">
                    <a:lumMod val="75000"/>
                    <a:lumOff val="25000"/>
                  </a:schemeClr>
                </a:solidFill>
              </a:rPr>
              <a:t>… back to Web security</a:t>
            </a:r>
          </a:p>
        </p:txBody>
      </p:sp>
      <p:cxnSp>
        <p:nvCxnSpPr>
          <p:cNvPr id="11" name="Straight Connector 10"/>
          <p:cNvCxnSpPr/>
          <p:nvPr/>
        </p:nvCxnSpPr>
        <p:spPr>
          <a:xfrm>
            <a:off x="4224865" y="2190750"/>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ctrTitle"/>
          </p:nvPr>
        </p:nvSpPr>
        <p:spPr>
          <a:xfrm>
            <a:off x="3886200" y="2535772"/>
            <a:ext cx="5029200" cy="1905000"/>
          </a:xfrm>
        </p:spPr>
        <p:txBody>
          <a:bodyPr anchor="t">
            <a:noAutofit/>
          </a:bodyPr>
          <a:lstStyle/>
          <a:p>
            <a:pPr algn="l"/>
            <a:r>
              <a:rPr lang="en-US" sz="3600" dirty="0">
                <a:solidFill>
                  <a:schemeClr val="tx1">
                    <a:lumMod val="75000"/>
                    <a:lumOff val="25000"/>
                  </a:schemeClr>
                </a:solidFill>
              </a:rPr>
              <a:t>Session Management and User Authentication on the Web</a:t>
            </a:r>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1700280" y="543240"/>
              <a:ext cx="360" cy="360"/>
            </p14:xfrm>
          </p:contentPart>
        </mc:Choice>
        <mc:Fallback xmlns="">
          <p:pic>
            <p:nvPicPr>
              <p:cNvPr id="13" name="Ink 12"/>
              <p:cNvPicPr/>
              <p:nvPr/>
            </p:nvPicPr>
            <p:blipFill/>
            <p:spPr/>
          </p:pic>
        </mc:Fallback>
      </mc:AlternateContent>
      <p:pic>
        <p:nvPicPr>
          <p:cNvPr id="14" name="Picture 13" descr="logo.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1201741"/>
            <a:ext cx="3200400" cy="3198809"/>
          </a:xfrm>
          <a:prstGeom prst="rect">
            <a:avLst/>
          </a:prstGeom>
        </p:spPr>
      </p:pic>
    </p:spTree>
    <p:extLst>
      <p:ext uri="{BB962C8B-B14F-4D97-AF65-F5344CB8AC3E}">
        <p14:creationId xmlns:p14="http://schemas.microsoft.com/office/powerpoint/2010/main" val="38132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
            <a:ext cx="8686800" cy="857250"/>
          </a:xfrm>
        </p:spPr>
        <p:txBody>
          <a:bodyPr>
            <a:normAutofit fontScale="90000"/>
          </a:bodyPr>
          <a:lstStyle/>
          <a:p>
            <a:r>
              <a:rPr lang="en-US" dirty="0"/>
              <a:t>Problems with HTTPS and the Lock Icon</a:t>
            </a:r>
          </a:p>
        </p:txBody>
      </p:sp>
      <p:sp>
        <p:nvSpPr>
          <p:cNvPr id="3" name="Content Placeholder 2"/>
          <p:cNvSpPr>
            <a:spLocks noGrp="1"/>
          </p:cNvSpPr>
          <p:nvPr>
            <p:ph idx="1"/>
          </p:nvPr>
        </p:nvSpPr>
        <p:spPr>
          <a:xfrm>
            <a:off x="533400" y="1123950"/>
            <a:ext cx="8153400" cy="3505200"/>
          </a:xfrm>
        </p:spPr>
        <p:txBody>
          <a:bodyPr>
            <a:normAutofit/>
          </a:bodyPr>
          <a:lstStyle/>
          <a:p>
            <a:pPr marL="457200" indent="-457200">
              <a:spcBef>
                <a:spcPts val="2000"/>
              </a:spcBef>
              <a:buAutoNum type="arabicPeriod"/>
            </a:pPr>
            <a:r>
              <a:rPr lang="en-US" dirty="0"/>
              <a:t>Upgrade from HTTP to HTTPS</a:t>
            </a:r>
          </a:p>
          <a:p>
            <a:pPr marL="457200" indent="-457200">
              <a:spcBef>
                <a:spcPts val="2600"/>
              </a:spcBef>
              <a:buAutoNum type="arabicPeriod"/>
            </a:pPr>
            <a:r>
              <a:rPr lang="en-US" dirty="0"/>
              <a:t>Forged certs</a:t>
            </a:r>
          </a:p>
          <a:p>
            <a:pPr marL="457200" indent="-457200">
              <a:spcBef>
                <a:spcPts val="2600"/>
              </a:spcBef>
              <a:buAutoNum type="arabicPeriod"/>
            </a:pPr>
            <a:r>
              <a:rPr lang="en-US" dirty="0"/>
              <a:t>Mixed content:    </a:t>
            </a:r>
            <a:r>
              <a:rPr lang="en-US" sz="2000" dirty="0"/>
              <a:t>HTTP and HTTPS on the same page</a:t>
            </a:r>
          </a:p>
          <a:p>
            <a:pPr marL="460375" indent="-460375">
              <a:spcBef>
                <a:spcPts val="2600"/>
              </a:spcBef>
              <a:buFont typeface="+mj-lt"/>
              <a:buAutoNum type="arabicPeriod"/>
            </a:pPr>
            <a:r>
              <a:rPr lang="en-US" dirty="0"/>
              <a:t>Does HTTPS hide web traffic?  </a:t>
            </a:r>
          </a:p>
          <a:p>
            <a:pPr marL="914400" lvl="1" indent="-514350">
              <a:lnSpc>
                <a:spcPct val="110000"/>
              </a:lnSpc>
              <a:spcBef>
                <a:spcPts val="1200"/>
              </a:spcBef>
            </a:pPr>
            <a:r>
              <a:rPr lang="en-US" dirty="0"/>
              <a:t>Problems:    traffic analysis,   compression attacks</a:t>
            </a:r>
            <a:endParaRPr lang="en-US" sz="2000" dirty="0"/>
          </a:p>
        </p:txBody>
      </p:sp>
    </p:spTree>
    <p:extLst>
      <p:ext uri="{BB962C8B-B14F-4D97-AF65-F5344CB8AC3E}">
        <p14:creationId xmlns:p14="http://schemas.microsoft.com/office/powerpoint/2010/main" val="3889735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Tahoma" charset="0"/>
                <a:ea typeface="ＭＳ Ｐゴシック" charset="0"/>
                <a:cs typeface="ＭＳ Ｐゴシック" charset="0"/>
              </a:rPr>
              <a:t>Sessions</a:t>
            </a:r>
          </a:p>
        </p:txBody>
      </p:sp>
      <p:sp>
        <p:nvSpPr>
          <p:cNvPr id="33794" name="Content Placeholder 2" descr="Rectangle: Click to edit Master text styles&#10;Second level&#10;Third level&#10;Fourth level&#10;Fifth level"/>
          <p:cNvSpPr>
            <a:spLocks noGrp="1"/>
          </p:cNvSpPr>
          <p:nvPr>
            <p:ph idx="1"/>
          </p:nvPr>
        </p:nvSpPr>
        <p:spPr/>
        <p:txBody>
          <a:bodyPr>
            <a:normAutofit/>
          </a:bodyPr>
          <a:lstStyle/>
          <a:p>
            <a:pPr marL="0" indent="0">
              <a:buNone/>
            </a:pPr>
            <a:r>
              <a:rPr lang="en-US" dirty="0">
                <a:ea typeface="ＭＳ Ｐゴシック" charset="0"/>
                <a:cs typeface="ＭＳ Ｐゴシック" charset="0"/>
              </a:rPr>
              <a:t>A sequence of requests and responses from one browser </a:t>
            </a:r>
            <a:br>
              <a:rPr lang="en-US" dirty="0">
                <a:ea typeface="ＭＳ Ｐゴシック" charset="0"/>
                <a:cs typeface="ＭＳ Ｐゴシック" charset="0"/>
              </a:rPr>
            </a:br>
            <a:r>
              <a:rPr lang="en-US" dirty="0">
                <a:ea typeface="ＭＳ Ｐゴシック" charset="0"/>
                <a:cs typeface="ＭＳ Ｐゴシック" charset="0"/>
              </a:rPr>
              <a:t>to one (or more) sites</a:t>
            </a:r>
          </a:p>
          <a:p>
            <a:pPr lvl="1"/>
            <a:r>
              <a:rPr lang="en-US" dirty="0">
                <a:ea typeface="ＭＳ Ｐゴシック" charset="0"/>
              </a:rPr>
              <a:t>Session can be long  (e.g. Gmail) or short</a:t>
            </a:r>
          </a:p>
          <a:p>
            <a:pPr lvl="1">
              <a:spcBef>
                <a:spcPts val="800"/>
              </a:spcBef>
            </a:pPr>
            <a:r>
              <a:rPr lang="en-US" dirty="0">
                <a:ea typeface="ＭＳ Ｐゴシック" charset="0"/>
              </a:rPr>
              <a:t>without session </a:t>
            </a:r>
            <a:r>
              <a:rPr lang="en-US" dirty="0" err="1">
                <a:ea typeface="ＭＳ Ｐゴシック" charset="0"/>
              </a:rPr>
              <a:t>mgmt</a:t>
            </a:r>
            <a:r>
              <a:rPr lang="en-US" dirty="0">
                <a:ea typeface="ＭＳ Ｐゴシック" charset="0"/>
              </a:rPr>
              <a:t>:</a:t>
            </a:r>
            <a:br>
              <a:rPr lang="en-US" dirty="0">
                <a:ea typeface="ＭＳ Ｐゴシック" charset="0"/>
              </a:rPr>
            </a:br>
            <a:r>
              <a:rPr lang="en-US" dirty="0">
                <a:ea typeface="ＭＳ Ｐゴシック" charset="0"/>
              </a:rPr>
              <a:t>	 	users would have to constantly re-authenticate</a:t>
            </a:r>
          </a:p>
          <a:p>
            <a:endParaRPr lang="en-US" dirty="0">
              <a:ea typeface="ＭＳ Ｐゴシック" charset="0"/>
              <a:cs typeface="ＭＳ Ｐゴシック" charset="0"/>
            </a:endParaRPr>
          </a:p>
          <a:p>
            <a:pPr marL="0" indent="0">
              <a:buNone/>
            </a:pPr>
            <a:r>
              <a:rPr lang="en-US" dirty="0">
                <a:ea typeface="ＭＳ Ｐゴシック" charset="0"/>
                <a:cs typeface="ＭＳ Ｐゴシック" charset="0"/>
              </a:rPr>
              <a:t>Session </a:t>
            </a:r>
            <a:r>
              <a:rPr lang="en-US" dirty="0" err="1">
                <a:ea typeface="ＭＳ Ｐゴシック" charset="0"/>
                <a:cs typeface="ＭＳ Ｐゴシック" charset="0"/>
              </a:rPr>
              <a:t>mgmt</a:t>
            </a:r>
            <a:r>
              <a:rPr lang="en-US" dirty="0">
                <a:ea typeface="ＭＳ Ｐゴシック" charset="0"/>
                <a:cs typeface="ＭＳ Ｐゴシック" charset="0"/>
              </a:rPr>
              <a:t>:    </a:t>
            </a:r>
            <a:r>
              <a:rPr lang="en-US" dirty="0">
                <a:ea typeface="ＭＳ Ｐゴシック" charset="0"/>
              </a:rPr>
              <a:t>authorize user once;</a:t>
            </a:r>
          </a:p>
          <a:p>
            <a:pPr lvl="1"/>
            <a:r>
              <a:rPr lang="en-US" dirty="0">
                <a:ea typeface="ＭＳ Ｐゴシック" charset="0"/>
              </a:rPr>
              <a:t>All subsequent requests are tied to user</a:t>
            </a:r>
          </a:p>
          <a:p>
            <a:pPr lvl="1"/>
            <a:endParaRPr lang="en-US" dirty="0">
              <a:ea typeface="ＭＳ Ｐゴシック" charset="0"/>
            </a:endParaRPr>
          </a:p>
        </p:txBody>
      </p:sp>
    </p:spTree>
    <p:extLst>
      <p:ext uri="{BB962C8B-B14F-4D97-AF65-F5344CB8AC3E}">
        <p14:creationId xmlns:p14="http://schemas.microsoft.com/office/powerpoint/2010/main" val="2943491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Tahoma" charset="0"/>
                <a:ea typeface="ＭＳ Ｐゴシック" charset="0"/>
                <a:cs typeface="ＭＳ Ｐゴシック" charset="0"/>
              </a:rPr>
              <a:t>Pre-history:   HTTP auth</a:t>
            </a:r>
          </a:p>
        </p:txBody>
      </p:sp>
      <p:sp>
        <p:nvSpPr>
          <p:cNvPr id="7172" name="TextBox 4"/>
          <p:cNvSpPr txBox="1">
            <a:spLocks noChangeArrowheads="1"/>
          </p:cNvSpPr>
          <p:nvPr/>
        </p:nvSpPr>
        <p:spPr bwMode="auto">
          <a:xfrm>
            <a:off x="457200" y="971550"/>
            <a:ext cx="8229600"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1939925" algn="l"/>
              </a:tabLst>
              <a:defRPr sz="2000">
                <a:solidFill>
                  <a:schemeClr val="tx1"/>
                </a:solidFill>
                <a:latin typeface="Tahoma" charset="0"/>
                <a:ea typeface="ＭＳ Ｐゴシック" charset="0"/>
                <a:cs typeface="ＭＳ Ｐゴシック" charset="0"/>
              </a:defRPr>
            </a:lvl1pPr>
            <a:lvl2pPr marL="742950" indent="-285750" eaLnBrk="0" hangingPunct="0">
              <a:tabLst>
                <a:tab pos="1939925" algn="l"/>
              </a:tabLst>
              <a:defRPr sz="2000">
                <a:solidFill>
                  <a:schemeClr val="tx1"/>
                </a:solidFill>
                <a:latin typeface="Tahoma" charset="0"/>
                <a:ea typeface="ＭＳ Ｐゴシック" charset="0"/>
              </a:defRPr>
            </a:lvl2pPr>
            <a:lvl3pPr marL="1143000" indent="-228600" eaLnBrk="0" hangingPunct="0">
              <a:tabLst>
                <a:tab pos="1939925" algn="l"/>
              </a:tabLst>
              <a:defRPr sz="2000">
                <a:solidFill>
                  <a:schemeClr val="tx1"/>
                </a:solidFill>
                <a:latin typeface="Tahoma" charset="0"/>
                <a:ea typeface="ＭＳ Ｐゴシック" charset="0"/>
              </a:defRPr>
            </a:lvl3pPr>
            <a:lvl4pPr marL="1600200" indent="-228600" eaLnBrk="0" hangingPunct="0">
              <a:tabLst>
                <a:tab pos="1939925" algn="l"/>
              </a:tabLst>
              <a:defRPr sz="2000">
                <a:solidFill>
                  <a:schemeClr val="tx1"/>
                </a:solidFill>
                <a:latin typeface="Tahoma" charset="0"/>
                <a:ea typeface="ＭＳ Ｐゴシック" charset="0"/>
              </a:defRPr>
            </a:lvl4pPr>
            <a:lvl5pPr marL="2057400" indent="-228600" eaLnBrk="0" hangingPunct="0">
              <a:tabLst>
                <a:tab pos="1939925" algn="l"/>
              </a:tabLst>
              <a:defRPr sz="2000">
                <a:solidFill>
                  <a:schemeClr val="tx1"/>
                </a:solidFill>
                <a:latin typeface="Tahoma" charset="0"/>
                <a:ea typeface="ＭＳ Ｐゴシック" charset="0"/>
              </a:defRPr>
            </a:lvl5pPr>
            <a:lvl6pPr marL="2514600" indent="-228600" eaLnBrk="0" fontAlgn="base" hangingPunct="0">
              <a:spcBef>
                <a:spcPct val="0"/>
              </a:spcBef>
              <a:spcAft>
                <a:spcPct val="0"/>
              </a:spcAft>
              <a:tabLst>
                <a:tab pos="1939925" algn="l"/>
              </a:tabLst>
              <a:defRPr sz="2000">
                <a:solidFill>
                  <a:schemeClr val="tx1"/>
                </a:solidFill>
                <a:latin typeface="Tahoma" charset="0"/>
                <a:ea typeface="ＭＳ Ｐゴシック" charset="0"/>
              </a:defRPr>
            </a:lvl6pPr>
            <a:lvl7pPr marL="2971800" indent="-228600" eaLnBrk="0" fontAlgn="base" hangingPunct="0">
              <a:spcBef>
                <a:spcPct val="0"/>
              </a:spcBef>
              <a:spcAft>
                <a:spcPct val="0"/>
              </a:spcAft>
              <a:tabLst>
                <a:tab pos="1939925" algn="l"/>
              </a:tabLst>
              <a:defRPr sz="2000">
                <a:solidFill>
                  <a:schemeClr val="tx1"/>
                </a:solidFill>
                <a:latin typeface="Tahoma" charset="0"/>
                <a:ea typeface="ＭＳ Ｐゴシック" charset="0"/>
              </a:defRPr>
            </a:lvl7pPr>
            <a:lvl8pPr marL="3429000" indent="-228600" eaLnBrk="0" fontAlgn="base" hangingPunct="0">
              <a:spcBef>
                <a:spcPct val="0"/>
              </a:spcBef>
              <a:spcAft>
                <a:spcPct val="0"/>
              </a:spcAft>
              <a:tabLst>
                <a:tab pos="1939925" algn="l"/>
              </a:tabLst>
              <a:defRPr sz="2000">
                <a:solidFill>
                  <a:schemeClr val="tx1"/>
                </a:solidFill>
                <a:latin typeface="Tahoma" charset="0"/>
                <a:ea typeface="ＭＳ Ｐゴシック" charset="0"/>
              </a:defRPr>
            </a:lvl8pPr>
            <a:lvl9pPr marL="3886200" indent="-228600" eaLnBrk="0" fontAlgn="base" hangingPunct="0">
              <a:spcBef>
                <a:spcPct val="0"/>
              </a:spcBef>
              <a:spcAft>
                <a:spcPct val="0"/>
              </a:spcAft>
              <a:tabLst>
                <a:tab pos="1939925" algn="l"/>
              </a:tabLst>
              <a:defRPr sz="2000">
                <a:solidFill>
                  <a:schemeClr val="tx1"/>
                </a:solidFill>
                <a:latin typeface="Tahoma" charset="0"/>
                <a:ea typeface="ＭＳ Ｐゴシック" charset="0"/>
              </a:defRPr>
            </a:lvl9pPr>
          </a:lstStyle>
          <a:p>
            <a:pPr eaLnBrk="1" hangingPunct="1"/>
            <a:r>
              <a:rPr lang="en-US" dirty="0"/>
              <a:t>HTTP request:	</a:t>
            </a:r>
            <a:r>
              <a:rPr lang="en-US" dirty="0">
                <a:solidFill>
                  <a:srgbClr val="002060"/>
                </a:solidFill>
              </a:rPr>
              <a:t>GET   /</a:t>
            </a:r>
            <a:r>
              <a:rPr lang="en-US" dirty="0" err="1">
                <a:solidFill>
                  <a:srgbClr val="002060"/>
                </a:solidFill>
              </a:rPr>
              <a:t>index.html</a:t>
            </a:r>
            <a:endParaRPr lang="en-US" dirty="0">
              <a:solidFill>
                <a:srgbClr val="002060"/>
              </a:solidFill>
            </a:endParaRPr>
          </a:p>
          <a:p>
            <a:pPr eaLnBrk="1" hangingPunct="1">
              <a:spcBef>
                <a:spcPts val="1200"/>
              </a:spcBef>
            </a:pPr>
            <a:r>
              <a:rPr lang="en-US" dirty="0"/>
              <a:t>HTTP response contains:</a:t>
            </a:r>
          </a:p>
          <a:p>
            <a:pPr eaLnBrk="1" hangingPunct="1">
              <a:spcBef>
                <a:spcPts val="600"/>
              </a:spcBef>
            </a:pPr>
            <a:r>
              <a:rPr lang="en-US" dirty="0"/>
              <a:t>       </a:t>
            </a:r>
            <a:r>
              <a:rPr lang="en-US" b="1" dirty="0">
                <a:solidFill>
                  <a:srgbClr val="002060"/>
                </a:solidFill>
              </a:rPr>
              <a:t>WWW-Authenticate:  Basic realm="Password Required</a:t>
            </a:r>
            <a:r>
              <a:rPr lang="ja-JP" altLang="en-US" b="1" dirty="0">
                <a:solidFill>
                  <a:srgbClr val="002060"/>
                </a:solidFill>
              </a:rPr>
              <a:t>“</a:t>
            </a:r>
            <a:endParaRPr lang="en-US" altLang="ja-JP" b="1" dirty="0">
              <a:solidFill>
                <a:srgbClr val="002060"/>
              </a:solidFill>
            </a:endParaRP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Browsers sends hashed password on all subsequent HTTP requests:</a:t>
            </a:r>
          </a:p>
          <a:p>
            <a:pPr eaLnBrk="1" hangingPunct="1">
              <a:spcBef>
                <a:spcPts val="600"/>
              </a:spcBef>
            </a:pPr>
            <a:r>
              <a:rPr lang="en-US" dirty="0"/>
              <a:t>       </a:t>
            </a:r>
            <a:r>
              <a:rPr lang="en-US" b="1" dirty="0">
                <a:solidFill>
                  <a:srgbClr val="002060"/>
                </a:solidFill>
              </a:rPr>
              <a:t>Authorization:  Basic ZGFddfibzsdfgkjheczI1NXRleHQ=</a:t>
            </a:r>
          </a:p>
        </p:txBody>
      </p:sp>
      <p:pic>
        <p:nvPicPr>
          <p:cNvPr id="2" name="Picture 1">
            <a:extLst>
              <a:ext uri="{FF2B5EF4-FFF2-40B4-BE49-F238E27FC236}">
                <a16:creationId xmlns:a16="http://schemas.microsoft.com/office/drawing/2014/main" id="{C0062385-1256-DF4E-9B79-120A458DD6F7}"/>
              </a:ext>
            </a:extLst>
          </p:cNvPr>
          <p:cNvPicPr>
            <a:picLocks noChangeAspect="1"/>
          </p:cNvPicPr>
          <p:nvPr/>
        </p:nvPicPr>
        <p:blipFill>
          <a:blip r:embed="rId2"/>
          <a:stretch>
            <a:fillRect/>
          </a:stretch>
        </p:blipFill>
        <p:spPr>
          <a:xfrm>
            <a:off x="2438400" y="2331877"/>
            <a:ext cx="3416300" cy="1821023"/>
          </a:xfrm>
          <a:prstGeom prst="rect">
            <a:avLst/>
          </a:prstGeom>
        </p:spPr>
      </p:pic>
    </p:spTree>
    <p:extLst>
      <p:ext uri="{BB962C8B-B14F-4D97-AF65-F5344CB8AC3E}">
        <p14:creationId xmlns:p14="http://schemas.microsoft.com/office/powerpoint/2010/main" val="2870555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Tahoma" charset="0"/>
                <a:ea typeface="ＭＳ Ｐゴシック" charset="0"/>
                <a:cs typeface="ＭＳ Ｐゴシック" charset="0"/>
              </a:rPr>
              <a:t>HTTP auth problems</a:t>
            </a:r>
          </a:p>
        </p:txBody>
      </p:sp>
      <p:sp>
        <p:nvSpPr>
          <p:cNvPr id="35842" name="Content Placeholder 2" descr="Rectangle: Click to edit Master text styles&#10;Second level&#10;Third level&#10;Fourth level&#10;Fifth level"/>
          <p:cNvSpPr>
            <a:spLocks noGrp="1"/>
          </p:cNvSpPr>
          <p:nvPr>
            <p:ph idx="1"/>
          </p:nvPr>
        </p:nvSpPr>
        <p:spPr>
          <a:xfrm>
            <a:off x="228600" y="971550"/>
            <a:ext cx="8915400" cy="3886200"/>
          </a:xfrm>
        </p:spPr>
        <p:txBody>
          <a:bodyPr>
            <a:normAutofit lnSpcReduction="10000"/>
          </a:bodyPr>
          <a:lstStyle/>
          <a:p>
            <a:pPr marL="0" indent="0">
              <a:buNone/>
            </a:pPr>
            <a:r>
              <a:rPr lang="en-US" dirty="0">
                <a:ea typeface="ＭＳ Ｐゴシック" charset="0"/>
                <a:cs typeface="ＭＳ Ｐゴシック" charset="0"/>
              </a:rPr>
              <a:t>Hardly used in commercial sites:</a:t>
            </a:r>
          </a:p>
          <a:p>
            <a:pPr>
              <a:spcBef>
                <a:spcPts val="2400"/>
              </a:spcBef>
            </a:pPr>
            <a:r>
              <a:rPr lang="en-US" dirty="0">
                <a:ea typeface="ＭＳ Ｐゴシック" charset="0"/>
              </a:rPr>
              <a:t>User cannot log out other than by closing browser</a:t>
            </a:r>
          </a:p>
          <a:p>
            <a:pPr lvl="1">
              <a:spcBef>
                <a:spcPts val="600"/>
              </a:spcBef>
            </a:pPr>
            <a:r>
              <a:rPr lang="en-US" dirty="0">
                <a:ea typeface="ＭＳ Ｐゴシック" charset="0"/>
              </a:rPr>
              <a:t>What if user has multiple accounts?  </a:t>
            </a:r>
            <a:br>
              <a:rPr lang="en-US" dirty="0">
                <a:ea typeface="ＭＳ Ｐゴシック" charset="0"/>
              </a:rPr>
            </a:br>
            <a:r>
              <a:rPr lang="en-US" dirty="0">
                <a:ea typeface="ＭＳ Ｐゴシック" charset="0"/>
              </a:rPr>
              <a:t>multiple users on same machine?</a:t>
            </a:r>
          </a:p>
          <a:p>
            <a:pPr>
              <a:spcBef>
                <a:spcPts val="2400"/>
              </a:spcBef>
            </a:pPr>
            <a:r>
              <a:rPr lang="en-US" dirty="0">
                <a:ea typeface="ＭＳ Ｐゴシック" charset="0"/>
              </a:rPr>
              <a:t>Site cannot customize password dialog</a:t>
            </a:r>
          </a:p>
          <a:p>
            <a:pPr>
              <a:spcBef>
                <a:spcPts val="2400"/>
              </a:spcBef>
            </a:pPr>
            <a:r>
              <a:rPr lang="en-US" dirty="0">
                <a:ea typeface="ＭＳ Ｐゴシック" charset="0"/>
              </a:rPr>
              <a:t>Confusing dialog to users </a:t>
            </a:r>
          </a:p>
          <a:p>
            <a:pPr>
              <a:spcBef>
                <a:spcPts val="2400"/>
              </a:spcBef>
            </a:pPr>
            <a:r>
              <a:rPr lang="en-US" dirty="0">
                <a:ea typeface="ＭＳ Ｐゴシック" charset="0"/>
              </a:rPr>
              <a:t>Easily spoofed</a:t>
            </a:r>
          </a:p>
        </p:txBody>
      </p:sp>
      <p:sp>
        <p:nvSpPr>
          <p:cNvPr id="2" name="TextBox 1">
            <a:extLst>
              <a:ext uri="{FF2B5EF4-FFF2-40B4-BE49-F238E27FC236}">
                <a16:creationId xmlns:a16="http://schemas.microsoft.com/office/drawing/2014/main" id="{01854A32-FEFF-2241-BDA3-B45122DB56DD}"/>
              </a:ext>
            </a:extLst>
          </p:cNvPr>
          <p:cNvSpPr txBox="1"/>
          <p:nvPr/>
        </p:nvSpPr>
        <p:spPr>
          <a:xfrm>
            <a:off x="6019800" y="4095750"/>
            <a:ext cx="2095445" cy="523220"/>
          </a:xfrm>
          <a:prstGeom prst="rect">
            <a:avLst/>
          </a:prstGeom>
          <a:noFill/>
        </p:spPr>
        <p:txBody>
          <a:bodyPr wrap="none" rtlCol="0">
            <a:spAutoFit/>
          </a:bodyPr>
          <a:lstStyle/>
          <a:p>
            <a:r>
              <a:rPr lang="en-US" sz="2800" dirty="0"/>
              <a:t>Do not use …</a:t>
            </a:r>
          </a:p>
        </p:txBody>
      </p:sp>
    </p:spTree>
    <p:extLst>
      <p:ext uri="{BB962C8B-B14F-4D97-AF65-F5344CB8AC3E}">
        <p14:creationId xmlns:p14="http://schemas.microsoft.com/office/powerpoint/2010/main" val="304768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atin typeface="Tahoma" charset="0"/>
                <a:ea typeface="ＭＳ Ｐゴシック" charset="0"/>
                <a:cs typeface="ＭＳ Ｐゴシック" charset="0"/>
              </a:rPr>
              <a:t>Session tokens</a:t>
            </a:r>
          </a:p>
        </p:txBody>
      </p:sp>
      <p:grpSp>
        <p:nvGrpSpPr>
          <p:cNvPr id="37890" name="Group 36"/>
          <p:cNvGrpSpPr>
            <a:grpSpLocks/>
          </p:cNvGrpSpPr>
          <p:nvPr/>
        </p:nvGrpSpPr>
        <p:grpSpPr bwMode="auto">
          <a:xfrm>
            <a:off x="381000" y="971551"/>
            <a:ext cx="1219200" cy="3555206"/>
            <a:chOff x="381000" y="1736725"/>
            <a:chExt cx="1219200" cy="4740275"/>
          </a:xfrm>
        </p:grpSpPr>
        <p:sp>
          <p:nvSpPr>
            <p:cNvPr id="1323012" name="Rectangle 4"/>
            <p:cNvSpPr>
              <a:spLocks noChangeArrowheads="1"/>
            </p:cNvSpPr>
            <p:nvPr/>
          </p:nvSpPr>
          <p:spPr bwMode="auto">
            <a:xfrm>
              <a:off x="381000" y="2133600"/>
              <a:ext cx="1219200" cy="4343400"/>
            </a:xfrm>
            <a:prstGeom prst="rect">
              <a:avLst/>
            </a:prstGeom>
            <a:solidFill>
              <a:schemeClr val="accent1"/>
            </a:solidFill>
            <a:ln w="12700" algn="ctr">
              <a:solidFill>
                <a:schemeClr val="tx1"/>
              </a:solidFill>
              <a:miter lim="800000"/>
              <a:headEnd/>
              <a:tailEnd type="none" w="lg" len="med"/>
            </a:ln>
            <a:effectLst/>
          </p:spPr>
          <p:txBody>
            <a:bodyPr wrap="none" anchor="ctr"/>
            <a:lstStyle/>
            <a:p>
              <a:pPr>
                <a:defRPr/>
              </a:pPr>
              <a:endParaRPr lang="en-US">
                <a:ea typeface="+mn-ea"/>
                <a:cs typeface="+mn-cs"/>
              </a:endParaRPr>
            </a:p>
          </p:txBody>
        </p:sp>
        <p:sp>
          <p:nvSpPr>
            <p:cNvPr id="1323015" name="Text Box 7"/>
            <p:cNvSpPr txBox="1">
              <a:spLocks noChangeArrowheads="1"/>
            </p:cNvSpPr>
            <p:nvPr/>
          </p:nvSpPr>
          <p:spPr bwMode="auto">
            <a:xfrm>
              <a:off x="457200" y="1736725"/>
              <a:ext cx="963049" cy="492443"/>
            </a:xfrm>
            <a:prstGeom prst="rect">
              <a:avLst/>
            </a:prstGeom>
            <a:noFill/>
            <a:ln w="12700" algn="ctr">
              <a:noFill/>
              <a:miter lim="800000"/>
              <a:headEnd/>
              <a:tailEnd type="none" w="lg" len="med"/>
            </a:ln>
            <a:effectLst/>
          </p:spPr>
          <p:txBody>
            <a:bodyPr wrap="none">
              <a:spAutoFit/>
            </a:bodyPr>
            <a:lstStyle/>
            <a:p>
              <a:pPr>
                <a:defRPr/>
              </a:pPr>
              <a:r>
                <a:rPr lang="en-US">
                  <a:ea typeface="+mn-ea"/>
                  <a:cs typeface="+mn-cs"/>
                </a:rPr>
                <a:t>Browser</a:t>
              </a:r>
            </a:p>
          </p:txBody>
        </p:sp>
      </p:grpSp>
      <p:sp>
        <p:nvSpPr>
          <p:cNvPr id="1323013" name="Rectangle 5"/>
          <p:cNvSpPr>
            <a:spLocks noChangeArrowheads="1"/>
          </p:cNvSpPr>
          <p:nvPr/>
        </p:nvSpPr>
        <p:spPr bwMode="auto">
          <a:xfrm>
            <a:off x="7315200" y="1257300"/>
            <a:ext cx="1219200" cy="3257550"/>
          </a:xfrm>
          <a:prstGeom prst="rect">
            <a:avLst/>
          </a:prstGeom>
          <a:solidFill>
            <a:schemeClr val="accent1"/>
          </a:solidFill>
          <a:ln w="12700" algn="ctr">
            <a:solidFill>
              <a:schemeClr val="tx1"/>
            </a:solidFill>
            <a:miter lim="800000"/>
            <a:headEnd/>
            <a:tailEnd type="none" w="lg" len="med"/>
          </a:ln>
          <a:effectLst/>
        </p:spPr>
        <p:txBody>
          <a:bodyPr wrap="none" anchor="ctr"/>
          <a:lstStyle/>
          <a:p>
            <a:pPr>
              <a:defRPr/>
            </a:pPr>
            <a:endParaRPr lang="en-US">
              <a:solidFill>
                <a:schemeClr val="bg1"/>
              </a:solidFill>
              <a:ea typeface="+mn-ea"/>
              <a:cs typeface="+mn-cs"/>
            </a:endParaRPr>
          </a:p>
        </p:txBody>
      </p:sp>
      <p:grpSp>
        <p:nvGrpSpPr>
          <p:cNvPr id="37892" name="Group 53"/>
          <p:cNvGrpSpPr>
            <a:grpSpLocks/>
          </p:cNvGrpSpPr>
          <p:nvPr/>
        </p:nvGrpSpPr>
        <p:grpSpPr bwMode="auto">
          <a:xfrm>
            <a:off x="1600200" y="1125126"/>
            <a:ext cx="5715000" cy="856134"/>
            <a:chOff x="1600200" y="1652297"/>
            <a:chExt cx="5715000" cy="1141970"/>
          </a:xfrm>
        </p:grpSpPr>
        <p:cxnSp>
          <p:nvCxnSpPr>
            <p:cNvPr id="37908" name="Straight Arrow Connector 39"/>
            <p:cNvCxnSpPr>
              <a:cxnSpLocks noChangeShapeType="1"/>
            </p:cNvCxnSpPr>
            <p:nvPr/>
          </p:nvCxnSpPr>
          <p:spPr bwMode="auto">
            <a:xfrm>
              <a:off x="1600200" y="2133600"/>
              <a:ext cx="5105400" cy="1588"/>
            </a:xfrm>
            <a:prstGeom prst="straightConnector1">
              <a:avLst/>
            </a:prstGeom>
            <a:noFill/>
            <a:ln w="127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7909" name="TextBox 40"/>
            <p:cNvSpPr txBox="1">
              <a:spLocks noChangeArrowheads="1"/>
            </p:cNvSpPr>
            <p:nvPr/>
          </p:nvSpPr>
          <p:spPr bwMode="auto">
            <a:xfrm>
              <a:off x="2057400" y="1652297"/>
              <a:ext cx="1869948" cy="533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mn-lt"/>
                </a:rPr>
                <a:t>GET /</a:t>
              </a:r>
              <a:r>
                <a:rPr lang="en-US" dirty="0" err="1">
                  <a:latin typeface="+mn-lt"/>
                </a:rPr>
                <a:t>index.html</a:t>
              </a:r>
              <a:endParaRPr lang="en-US" dirty="0">
                <a:latin typeface="+mn-lt"/>
              </a:endParaRPr>
            </a:p>
          </p:txBody>
        </p:sp>
        <p:cxnSp>
          <p:nvCxnSpPr>
            <p:cNvPr id="37910" name="Straight Arrow Connector 42"/>
            <p:cNvCxnSpPr>
              <a:cxnSpLocks noChangeShapeType="1"/>
            </p:cNvCxnSpPr>
            <p:nvPr/>
          </p:nvCxnSpPr>
          <p:spPr bwMode="auto">
            <a:xfrm rot="10800000" flipV="1">
              <a:off x="2079662" y="2362215"/>
              <a:ext cx="5235538" cy="1"/>
            </a:xfrm>
            <a:prstGeom prst="straightConnector1">
              <a:avLst/>
            </a:prstGeom>
            <a:noFill/>
            <a:ln w="127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7911" name="TextBox 43"/>
            <p:cNvSpPr txBox="1">
              <a:spLocks noChangeArrowheads="1"/>
            </p:cNvSpPr>
            <p:nvPr/>
          </p:nvSpPr>
          <p:spPr bwMode="auto">
            <a:xfrm>
              <a:off x="3811997" y="2260573"/>
              <a:ext cx="3248906" cy="533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mn-lt"/>
                </a:rPr>
                <a:t>set anonymous session token</a:t>
              </a:r>
            </a:p>
          </p:txBody>
        </p:sp>
      </p:grpSp>
      <p:grpSp>
        <p:nvGrpSpPr>
          <p:cNvPr id="5" name="Group 54"/>
          <p:cNvGrpSpPr>
            <a:grpSpLocks/>
          </p:cNvGrpSpPr>
          <p:nvPr/>
        </p:nvGrpSpPr>
        <p:grpSpPr bwMode="auto">
          <a:xfrm>
            <a:off x="1600200" y="2006239"/>
            <a:ext cx="5105400" cy="707886"/>
            <a:chOff x="1600200" y="2827543"/>
            <a:chExt cx="5105400" cy="943662"/>
          </a:xfrm>
        </p:grpSpPr>
        <p:cxnSp>
          <p:nvCxnSpPr>
            <p:cNvPr id="37906" name="Straight Arrow Connector 45"/>
            <p:cNvCxnSpPr>
              <a:cxnSpLocks noChangeShapeType="1"/>
            </p:cNvCxnSpPr>
            <p:nvPr/>
          </p:nvCxnSpPr>
          <p:spPr bwMode="auto">
            <a:xfrm>
              <a:off x="1600200" y="3299182"/>
              <a:ext cx="5105400" cy="1588"/>
            </a:xfrm>
            <a:prstGeom prst="straightConnector1">
              <a:avLst/>
            </a:prstGeom>
            <a:noFill/>
            <a:ln w="127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7907" name="TextBox 46"/>
            <p:cNvSpPr txBox="1">
              <a:spLocks noChangeArrowheads="1"/>
            </p:cNvSpPr>
            <p:nvPr/>
          </p:nvSpPr>
          <p:spPr bwMode="auto">
            <a:xfrm>
              <a:off x="2057400" y="2827543"/>
              <a:ext cx="2877085" cy="943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mn-lt"/>
                </a:rPr>
                <a:t>GET /</a:t>
              </a:r>
              <a:r>
                <a:rPr lang="en-US" dirty="0" err="1">
                  <a:latin typeface="+mn-lt"/>
                </a:rPr>
                <a:t>books.html</a:t>
              </a:r>
              <a:endParaRPr lang="en-US" dirty="0">
                <a:latin typeface="+mn-lt"/>
              </a:endParaRPr>
            </a:p>
            <a:p>
              <a:pPr eaLnBrk="1" hangingPunct="1"/>
              <a:r>
                <a:rPr lang="en-US" dirty="0">
                  <a:latin typeface="+mn-lt"/>
                </a:rPr>
                <a:t>anonymous session token</a:t>
              </a:r>
            </a:p>
          </p:txBody>
        </p:sp>
      </p:grpSp>
      <p:grpSp>
        <p:nvGrpSpPr>
          <p:cNvPr id="6" name="Group 55"/>
          <p:cNvGrpSpPr>
            <a:grpSpLocks/>
          </p:cNvGrpSpPr>
          <p:nvPr/>
        </p:nvGrpSpPr>
        <p:grpSpPr bwMode="auto">
          <a:xfrm>
            <a:off x="1600200" y="2724150"/>
            <a:ext cx="5715000" cy="1088208"/>
            <a:chOff x="1600200" y="3733830"/>
            <a:chExt cx="5715002" cy="1450758"/>
          </a:xfrm>
        </p:grpSpPr>
        <p:cxnSp>
          <p:nvCxnSpPr>
            <p:cNvPr id="37902" name="Straight Arrow Connector 47"/>
            <p:cNvCxnSpPr>
              <a:cxnSpLocks noChangeShapeType="1"/>
            </p:cNvCxnSpPr>
            <p:nvPr/>
          </p:nvCxnSpPr>
          <p:spPr bwMode="auto">
            <a:xfrm>
              <a:off x="1600200" y="4241765"/>
              <a:ext cx="5105400" cy="1588"/>
            </a:xfrm>
            <a:prstGeom prst="straightConnector1">
              <a:avLst/>
            </a:prstGeom>
            <a:noFill/>
            <a:ln w="127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7903" name="TextBox 48"/>
            <p:cNvSpPr txBox="1">
              <a:spLocks noChangeArrowheads="1"/>
            </p:cNvSpPr>
            <p:nvPr/>
          </p:nvSpPr>
          <p:spPr bwMode="auto">
            <a:xfrm>
              <a:off x="2079662" y="3733830"/>
              <a:ext cx="3930629" cy="943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mn-lt"/>
                </a:rPr>
                <a:t>POST /do-login</a:t>
              </a:r>
            </a:p>
            <a:p>
              <a:pPr eaLnBrk="1" hangingPunct="1"/>
              <a:r>
                <a:rPr lang="en-US" dirty="0">
                  <a:latin typeface="+mn-lt"/>
                </a:rPr>
                <a:t>Username, password, and 2</a:t>
              </a:r>
              <a:r>
                <a:rPr lang="en-US" baseline="30000" dirty="0">
                  <a:latin typeface="+mn-lt"/>
                </a:rPr>
                <a:t>nd</a:t>
              </a:r>
              <a:r>
                <a:rPr lang="en-US" dirty="0">
                  <a:latin typeface="+mn-lt"/>
                </a:rPr>
                <a:t> factor</a:t>
              </a:r>
            </a:p>
          </p:txBody>
        </p:sp>
        <p:cxnSp>
          <p:nvCxnSpPr>
            <p:cNvPr id="37904" name="Straight Arrow Connector 49"/>
            <p:cNvCxnSpPr>
              <a:cxnSpLocks noChangeShapeType="1"/>
            </p:cNvCxnSpPr>
            <p:nvPr/>
          </p:nvCxnSpPr>
          <p:spPr bwMode="auto">
            <a:xfrm rot="10800000" flipV="1">
              <a:off x="2133601" y="4728963"/>
              <a:ext cx="5181601" cy="1"/>
            </a:xfrm>
            <a:prstGeom prst="straightConnector1">
              <a:avLst/>
            </a:prstGeom>
            <a:noFill/>
            <a:ln w="127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7905" name="TextBox 50"/>
            <p:cNvSpPr txBox="1">
              <a:spLocks noChangeArrowheads="1"/>
            </p:cNvSpPr>
            <p:nvPr/>
          </p:nvSpPr>
          <p:spPr bwMode="auto">
            <a:xfrm>
              <a:off x="3048000" y="4651176"/>
              <a:ext cx="3912525" cy="53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latin typeface="+mn-lt"/>
                </a:rPr>
                <a:t>elevate to a logged-in session token</a:t>
              </a:r>
            </a:p>
          </p:txBody>
        </p:sp>
      </p:grpSp>
      <p:grpSp>
        <p:nvGrpSpPr>
          <p:cNvPr id="7" name="Group 56"/>
          <p:cNvGrpSpPr>
            <a:grpSpLocks/>
          </p:cNvGrpSpPr>
          <p:nvPr/>
        </p:nvGrpSpPr>
        <p:grpSpPr bwMode="auto">
          <a:xfrm>
            <a:off x="1600200" y="3921264"/>
            <a:ext cx="5105400" cy="707886"/>
            <a:chOff x="1600200" y="5214396"/>
            <a:chExt cx="5105400" cy="943662"/>
          </a:xfrm>
        </p:grpSpPr>
        <p:cxnSp>
          <p:nvCxnSpPr>
            <p:cNvPr id="37900" name="Straight Arrow Connector 51"/>
            <p:cNvCxnSpPr>
              <a:cxnSpLocks noChangeShapeType="1"/>
            </p:cNvCxnSpPr>
            <p:nvPr/>
          </p:nvCxnSpPr>
          <p:spPr bwMode="auto">
            <a:xfrm>
              <a:off x="1600200" y="5737582"/>
              <a:ext cx="5105400" cy="1588"/>
            </a:xfrm>
            <a:prstGeom prst="straightConnector1">
              <a:avLst/>
            </a:prstGeom>
            <a:noFill/>
            <a:ln w="127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7901" name="TextBox 52"/>
            <p:cNvSpPr txBox="1">
              <a:spLocks noChangeArrowheads="1"/>
            </p:cNvSpPr>
            <p:nvPr/>
          </p:nvSpPr>
          <p:spPr bwMode="auto">
            <a:xfrm>
              <a:off x="2133600" y="5214396"/>
              <a:ext cx="2628243" cy="943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dirty="0">
                  <a:latin typeface="+mn-lt"/>
                </a:rPr>
                <a:t>POST /checkout</a:t>
              </a:r>
            </a:p>
            <a:p>
              <a:pPr eaLnBrk="1" hangingPunct="1"/>
              <a:r>
                <a:rPr lang="en-US" dirty="0">
                  <a:latin typeface="+mn-lt"/>
                </a:rPr>
                <a:t>logged-in session token</a:t>
              </a:r>
            </a:p>
          </p:txBody>
        </p:sp>
      </p:grpSp>
      <p:sp>
        <p:nvSpPr>
          <p:cNvPr id="58" name="Rounded Rectangular Callout 57"/>
          <p:cNvSpPr>
            <a:spLocks noChangeArrowheads="1"/>
          </p:cNvSpPr>
          <p:nvPr/>
        </p:nvSpPr>
        <p:spPr bwMode="auto">
          <a:xfrm>
            <a:off x="7391401" y="2550318"/>
            <a:ext cx="1490663" cy="973932"/>
          </a:xfrm>
          <a:prstGeom prst="wedgeRoundRectCallout">
            <a:avLst>
              <a:gd name="adj1" fmla="val -80561"/>
              <a:gd name="adj2" fmla="val 14108"/>
              <a:gd name="adj3" fmla="val 16667"/>
            </a:avLst>
          </a:prstGeom>
          <a:solidFill>
            <a:schemeClr val="accent6">
              <a:lumMod val="75000"/>
            </a:schemeClr>
          </a:solidFill>
          <a:ln w="12700">
            <a:solidFill>
              <a:schemeClr val="tx1"/>
            </a:solidFill>
            <a:round/>
            <a:headEnd/>
            <a:tailEnd type="triangle" w="lg" len="med"/>
          </a:ln>
        </p:spPr>
        <p:txBody>
          <a:bodyPr wrap="none"/>
          <a:lstStyle/>
          <a:p>
            <a:pPr algn="ctr"/>
            <a:r>
              <a:rPr lang="en-US" b="1" dirty="0">
                <a:solidFill>
                  <a:srgbClr val="FFFFFF"/>
                </a:solidFill>
              </a:rPr>
              <a:t>check </a:t>
            </a:r>
            <a:br>
              <a:rPr lang="en-US" b="1" dirty="0">
                <a:solidFill>
                  <a:srgbClr val="FFFFFF"/>
                </a:solidFill>
              </a:rPr>
            </a:br>
            <a:r>
              <a:rPr lang="en-US" b="1" dirty="0">
                <a:solidFill>
                  <a:srgbClr val="FFFFFF"/>
                </a:solidFill>
              </a:rPr>
              <a:t>credentials</a:t>
            </a:r>
          </a:p>
          <a:p>
            <a:pPr algn="ctr"/>
            <a:r>
              <a:rPr lang="en-US" b="1" dirty="0">
                <a:solidFill>
                  <a:srgbClr val="FFFFFF"/>
                </a:solidFill>
              </a:rPr>
              <a:t>(crypto course)</a:t>
            </a:r>
          </a:p>
        </p:txBody>
      </p:sp>
      <p:sp>
        <p:nvSpPr>
          <p:cNvPr id="59" name="Rounded Rectangular Callout 58"/>
          <p:cNvSpPr>
            <a:spLocks noChangeArrowheads="1"/>
          </p:cNvSpPr>
          <p:nvPr/>
        </p:nvSpPr>
        <p:spPr bwMode="auto">
          <a:xfrm>
            <a:off x="7424737" y="3981450"/>
            <a:ext cx="1490663" cy="802481"/>
          </a:xfrm>
          <a:prstGeom prst="wedgeRoundRectCallout">
            <a:avLst>
              <a:gd name="adj1" fmla="val -86710"/>
              <a:gd name="adj2" fmla="val -10915"/>
              <a:gd name="adj3" fmla="val 16667"/>
            </a:avLst>
          </a:prstGeom>
          <a:solidFill>
            <a:srgbClr val="E46C0A"/>
          </a:solidFill>
          <a:ln w="12700">
            <a:solidFill>
              <a:schemeClr val="tx1"/>
            </a:solidFill>
            <a:round/>
            <a:headEnd/>
            <a:tailEnd type="triangle" w="lg" len="med"/>
          </a:ln>
        </p:spPr>
        <p:txBody>
          <a:bodyPr wrap="none"/>
          <a:lstStyle/>
          <a:p>
            <a:pPr algn="ctr"/>
            <a:r>
              <a:rPr lang="en-US" b="1" dirty="0">
                <a:solidFill>
                  <a:srgbClr val="FFFFFF"/>
                </a:solidFill>
              </a:rPr>
              <a:t>Validate</a:t>
            </a:r>
          </a:p>
          <a:p>
            <a:pPr algn="ctr"/>
            <a:r>
              <a:rPr lang="en-US" b="1" dirty="0">
                <a:solidFill>
                  <a:srgbClr val="FFFFFF"/>
                </a:solidFill>
              </a:rPr>
              <a:t>token</a:t>
            </a:r>
          </a:p>
        </p:txBody>
      </p:sp>
      <p:sp>
        <p:nvSpPr>
          <p:cNvPr id="2" name="TextBox 1"/>
          <p:cNvSpPr txBox="1"/>
          <p:nvPr/>
        </p:nvSpPr>
        <p:spPr>
          <a:xfrm>
            <a:off x="7467600" y="907018"/>
            <a:ext cx="973419" cy="369332"/>
          </a:xfrm>
          <a:prstGeom prst="rect">
            <a:avLst/>
          </a:prstGeom>
          <a:noFill/>
        </p:spPr>
        <p:txBody>
          <a:bodyPr wrap="none" rtlCol="0">
            <a:spAutoFit/>
          </a:bodyPr>
          <a:lstStyle/>
          <a:p>
            <a:r>
              <a:rPr lang="en-US" dirty="0"/>
              <a:t>web site</a:t>
            </a:r>
          </a:p>
        </p:txBody>
      </p:sp>
    </p:spTree>
    <p:extLst>
      <p:ext uri="{BB962C8B-B14F-4D97-AF65-F5344CB8AC3E}">
        <p14:creationId xmlns:p14="http://schemas.microsoft.com/office/powerpoint/2010/main" val="279645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fontScale="90000"/>
          </a:bodyPr>
          <a:lstStyle/>
          <a:p>
            <a:r>
              <a:rPr lang="en-US" sz="3600">
                <a:latin typeface="Tahoma" charset="0"/>
                <a:ea typeface="ＭＳ Ｐゴシック" charset="0"/>
                <a:cs typeface="ＭＳ Ｐゴシック" charset="0"/>
              </a:rPr>
              <a:t>Storing session tokens:  </a:t>
            </a:r>
            <a:br>
              <a:rPr lang="en-US" sz="3600">
                <a:latin typeface="Tahoma" charset="0"/>
                <a:ea typeface="ＭＳ Ｐゴシック" charset="0"/>
                <a:cs typeface="ＭＳ Ｐゴシック" charset="0"/>
              </a:rPr>
            </a:br>
            <a:r>
              <a:rPr lang="en-US" sz="3600">
                <a:latin typeface="Tahoma" charset="0"/>
                <a:ea typeface="ＭＳ Ｐゴシック" charset="0"/>
                <a:cs typeface="ＭＳ Ｐゴシック" charset="0"/>
              </a:rPr>
              <a:t>	</a:t>
            </a:r>
            <a:r>
              <a:rPr lang="en-US" sz="3200">
                <a:latin typeface="Tahoma" charset="0"/>
                <a:ea typeface="ＭＳ Ｐゴシック" charset="0"/>
                <a:cs typeface="ＭＳ Ｐゴシック" charset="0"/>
              </a:rPr>
              <a:t>Lots of options   </a:t>
            </a:r>
            <a:r>
              <a:rPr lang="en-US" sz="2800">
                <a:latin typeface="Tahoma" charset="0"/>
                <a:ea typeface="ＭＳ Ｐゴシック" charset="0"/>
                <a:cs typeface="ＭＳ Ｐゴシック" charset="0"/>
              </a:rPr>
              <a:t>(but none are perfect)</a:t>
            </a:r>
          </a:p>
        </p:txBody>
      </p:sp>
      <p:sp>
        <p:nvSpPr>
          <p:cNvPr id="38914" name="Content Placeholder 2" descr="Rectangle: Click to edit Master text styles&#10;Second level&#10;Third level&#10;Fourth level&#10;Fifth level"/>
          <p:cNvSpPr>
            <a:spLocks noGrp="1"/>
          </p:cNvSpPr>
          <p:nvPr>
            <p:ph idx="1"/>
          </p:nvPr>
        </p:nvSpPr>
        <p:spPr>
          <a:xfrm>
            <a:off x="304800" y="1047750"/>
            <a:ext cx="8686800" cy="3867150"/>
          </a:xfrm>
        </p:spPr>
        <p:txBody>
          <a:bodyPr>
            <a:normAutofit/>
          </a:bodyPr>
          <a:lstStyle/>
          <a:p>
            <a:pPr marL="0" indent="0">
              <a:buNone/>
            </a:pPr>
            <a:r>
              <a:rPr lang="en-US" dirty="0">
                <a:ea typeface="ＭＳ Ｐゴシック" charset="0"/>
                <a:cs typeface="ＭＳ Ｐゴシック" charset="0"/>
              </a:rPr>
              <a:t>Browser cookie:</a:t>
            </a:r>
          </a:p>
          <a:p>
            <a:pPr marL="341313" indent="-341313">
              <a:buFont typeface="Wingdings" charset="0"/>
              <a:buNone/>
            </a:pPr>
            <a:r>
              <a:rPr lang="en-US" dirty="0">
                <a:ea typeface="ＭＳ Ｐゴシック" charset="0"/>
                <a:cs typeface="ＭＳ Ｐゴシック" charset="0"/>
              </a:rPr>
              <a:t>	</a:t>
            </a:r>
            <a:r>
              <a:rPr lang="en-US" dirty="0">
                <a:solidFill>
                  <a:srgbClr val="000090"/>
                </a:solidFill>
                <a:ea typeface="ＭＳ Ｐゴシック" charset="0"/>
                <a:cs typeface="ＭＳ Ｐゴシック" charset="0"/>
              </a:rPr>
              <a:t>Set-Cookie:    </a:t>
            </a:r>
            <a:r>
              <a:rPr lang="en-US" dirty="0" err="1">
                <a:solidFill>
                  <a:srgbClr val="000090"/>
                </a:solidFill>
                <a:ea typeface="ＭＳ Ｐゴシック" charset="0"/>
                <a:cs typeface="ＭＳ Ｐゴシック" charset="0"/>
              </a:rPr>
              <a:t>SessionToken</a:t>
            </a:r>
            <a:r>
              <a:rPr lang="en-US" dirty="0">
                <a:solidFill>
                  <a:srgbClr val="000090"/>
                </a:solidFill>
                <a:ea typeface="ＭＳ Ｐゴシック" charset="0"/>
                <a:cs typeface="ＭＳ Ｐゴシック" charset="0"/>
              </a:rPr>
              <a:t>=fduhye63sfdb</a:t>
            </a:r>
          </a:p>
          <a:p>
            <a:pPr marL="341313" indent="-341313"/>
            <a:endParaRPr lang="en-US" dirty="0">
              <a:ea typeface="ＭＳ Ｐゴシック" charset="0"/>
              <a:cs typeface="ＭＳ Ｐゴシック" charset="0"/>
            </a:endParaRPr>
          </a:p>
          <a:p>
            <a:pPr marL="0" indent="0">
              <a:buNone/>
            </a:pPr>
            <a:r>
              <a:rPr lang="en-US" dirty="0">
                <a:ea typeface="ＭＳ Ｐゴシック" charset="0"/>
                <a:cs typeface="ＭＳ Ｐゴシック" charset="0"/>
              </a:rPr>
              <a:t>Embed in all URL links:</a:t>
            </a:r>
          </a:p>
          <a:p>
            <a:pPr marL="341313" indent="-341313">
              <a:buFont typeface="Wingdings" charset="0"/>
              <a:buNone/>
            </a:pPr>
            <a:r>
              <a:rPr lang="en-US" dirty="0">
                <a:ea typeface="ＭＳ Ｐゴシック" charset="0"/>
                <a:cs typeface="ＭＳ Ｐゴシック" charset="0"/>
              </a:rPr>
              <a:t>	</a:t>
            </a:r>
            <a:r>
              <a:rPr lang="en-US" dirty="0">
                <a:solidFill>
                  <a:srgbClr val="000090"/>
                </a:solidFill>
                <a:ea typeface="ＭＳ Ｐゴシック" charset="0"/>
                <a:cs typeface="ＭＳ Ｐゴシック" charset="0"/>
              </a:rPr>
              <a:t>https://</a:t>
            </a:r>
            <a:r>
              <a:rPr lang="en-US" dirty="0" err="1">
                <a:solidFill>
                  <a:srgbClr val="000090"/>
                </a:solidFill>
                <a:ea typeface="ＭＳ Ｐゴシック" charset="0"/>
                <a:cs typeface="ＭＳ Ｐゴシック" charset="0"/>
              </a:rPr>
              <a:t>site.com</a:t>
            </a:r>
            <a:r>
              <a:rPr lang="en-US" dirty="0">
                <a:solidFill>
                  <a:srgbClr val="000090"/>
                </a:solidFill>
                <a:ea typeface="ＭＳ Ｐゴシック" charset="0"/>
                <a:cs typeface="ＭＳ Ｐゴシック" charset="0"/>
              </a:rPr>
              <a:t>/checkout ? </a:t>
            </a:r>
            <a:r>
              <a:rPr lang="en-US" dirty="0" err="1">
                <a:solidFill>
                  <a:srgbClr val="000090"/>
                </a:solidFill>
                <a:ea typeface="ＭＳ Ｐゴシック" charset="0"/>
                <a:cs typeface="ＭＳ Ｐゴシック" charset="0"/>
              </a:rPr>
              <a:t>SessionToken</a:t>
            </a:r>
            <a:r>
              <a:rPr lang="en-US" dirty="0">
                <a:solidFill>
                  <a:srgbClr val="000090"/>
                </a:solidFill>
                <a:ea typeface="ＭＳ Ｐゴシック" charset="0"/>
                <a:cs typeface="ＭＳ Ｐゴシック" charset="0"/>
              </a:rPr>
              <a:t>=kh7y3b</a:t>
            </a:r>
          </a:p>
          <a:p>
            <a:pPr marL="341313" indent="-341313">
              <a:buFont typeface="Wingdings" charset="0"/>
              <a:buNone/>
            </a:pPr>
            <a:endParaRPr lang="en-US" dirty="0">
              <a:ea typeface="ＭＳ Ｐゴシック" charset="0"/>
              <a:cs typeface="ＭＳ Ｐゴシック" charset="0"/>
            </a:endParaRPr>
          </a:p>
          <a:p>
            <a:pPr marL="0" indent="0">
              <a:buNone/>
            </a:pPr>
            <a:r>
              <a:rPr lang="en-US" dirty="0">
                <a:ea typeface="ＭＳ Ｐゴシック" charset="0"/>
                <a:cs typeface="ＭＳ Ｐゴシック" charset="0"/>
              </a:rPr>
              <a:t>In a hidden form field:</a:t>
            </a:r>
          </a:p>
          <a:p>
            <a:pPr marL="341313" indent="-341313">
              <a:buFont typeface="Wingdings" charset="0"/>
              <a:buNone/>
            </a:pPr>
            <a:r>
              <a:rPr lang="en-US" dirty="0">
                <a:ea typeface="ＭＳ Ｐゴシック" charset="0"/>
                <a:cs typeface="ＭＳ Ｐゴシック" charset="0"/>
              </a:rPr>
              <a:t>	</a:t>
            </a:r>
            <a:r>
              <a:rPr lang="en-US" dirty="0">
                <a:solidFill>
                  <a:srgbClr val="000090"/>
                </a:solidFill>
                <a:ea typeface="ＭＳ Ｐゴシック" charset="0"/>
                <a:cs typeface="ＭＳ Ｐゴシック" charset="0"/>
              </a:rPr>
              <a:t>&lt;input type=</a:t>
            </a:r>
            <a:r>
              <a:rPr lang="ja-JP" altLang="en-US" dirty="0">
                <a:solidFill>
                  <a:srgbClr val="000090"/>
                </a:solidFill>
                <a:ea typeface="ＭＳ Ｐゴシック" charset="0"/>
                <a:cs typeface="ＭＳ Ｐゴシック" charset="0"/>
              </a:rPr>
              <a:t>“</a:t>
            </a:r>
            <a:r>
              <a:rPr lang="en-US" altLang="ja-JP" dirty="0">
                <a:solidFill>
                  <a:srgbClr val="000090"/>
                </a:solidFill>
                <a:ea typeface="ＭＳ Ｐゴシック" charset="0"/>
                <a:cs typeface="ＭＳ Ｐゴシック" charset="0"/>
              </a:rPr>
              <a:t>hidden</a:t>
            </a:r>
            <a:r>
              <a:rPr lang="ja-JP" altLang="en-US" dirty="0">
                <a:solidFill>
                  <a:srgbClr val="000090"/>
                </a:solidFill>
                <a:ea typeface="ＭＳ Ｐゴシック" charset="0"/>
                <a:cs typeface="ＭＳ Ｐゴシック" charset="0"/>
              </a:rPr>
              <a:t>”</a:t>
            </a:r>
            <a:r>
              <a:rPr lang="en-US" altLang="ja-JP" dirty="0">
                <a:solidFill>
                  <a:srgbClr val="000090"/>
                </a:solidFill>
                <a:ea typeface="ＭＳ Ｐゴシック" charset="0"/>
                <a:cs typeface="ＭＳ Ｐゴシック" charset="0"/>
              </a:rPr>
              <a:t> name=</a:t>
            </a:r>
            <a:r>
              <a:rPr lang="ja-JP" altLang="en-US">
                <a:solidFill>
                  <a:srgbClr val="000090"/>
                </a:solidFill>
                <a:ea typeface="ＭＳ Ｐゴシック" charset="0"/>
                <a:cs typeface="ＭＳ Ｐゴシック" charset="0"/>
              </a:rPr>
              <a:t>“</a:t>
            </a:r>
            <a:r>
              <a:rPr lang="en-US" altLang="ja-JP" dirty="0" err="1">
                <a:solidFill>
                  <a:srgbClr val="000090"/>
                </a:solidFill>
                <a:ea typeface="ＭＳ Ｐゴシック" charset="0"/>
                <a:cs typeface="ＭＳ Ｐゴシック" charset="0"/>
              </a:rPr>
              <a:t>SessionToken</a:t>
            </a:r>
            <a:r>
              <a:rPr lang="ja-JP" altLang="en-US">
                <a:solidFill>
                  <a:srgbClr val="000090"/>
                </a:solidFill>
                <a:ea typeface="ＭＳ Ｐゴシック" charset="0"/>
                <a:cs typeface="ＭＳ Ｐゴシック" charset="0"/>
              </a:rPr>
              <a:t>”</a:t>
            </a:r>
            <a:r>
              <a:rPr lang="en-US" altLang="ja-JP" dirty="0">
                <a:solidFill>
                  <a:srgbClr val="000090"/>
                </a:solidFill>
                <a:ea typeface="ＭＳ Ｐゴシック" charset="0"/>
                <a:cs typeface="ＭＳ Ｐゴシック" charset="0"/>
              </a:rPr>
              <a:t> value=</a:t>
            </a:r>
            <a:r>
              <a:rPr lang="ja-JP" altLang="en-US">
                <a:solidFill>
                  <a:srgbClr val="000090"/>
                </a:solidFill>
                <a:ea typeface="ＭＳ Ｐゴシック" charset="0"/>
                <a:cs typeface="ＭＳ Ｐゴシック" charset="0"/>
              </a:rPr>
              <a:t>“</a:t>
            </a:r>
            <a:r>
              <a:rPr lang="en-US" altLang="ja-JP" dirty="0">
                <a:solidFill>
                  <a:srgbClr val="000090"/>
                </a:solidFill>
                <a:ea typeface="ＭＳ Ｐゴシック" charset="0"/>
                <a:cs typeface="ＭＳ Ｐゴシック" charset="0"/>
              </a:rPr>
              <a:t>uydh735</a:t>
            </a:r>
            <a:r>
              <a:rPr lang="ja-JP" altLang="en-US">
                <a:solidFill>
                  <a:srgbClr val="000090"/>
                </a:solidFill>
                <a:ea typeface="ＭＳ Ｐゴシック" charset="0"/>
                <a:cs typeface="ＭＳ Ｐゴシック" charset="0"/>
              </a:rPr>
              <a:t>”</a:t>
            </a:r>
            <a:r>
              <a:rPr lang="en-US" altLang="ja-JP" dirty="0">
                <a:solidFill>
                  <a:srgbClr val="000090"/>
                </a:solidFill>
                <a:ea typeface="ＭＳ Ｐゴシック" charset="0"/>
                <a:cs typeface="ＭＳ Ｐゴシック" charset="0"/>
              </a:rPr>
              <a:t>&gt;</a:t>
            </a:r>
          </a:p>
          <a:p>
            <a:pPr marL="341313" indent="-341313">
              <a:buFont typeface="Wingdings" charset="0"/>
              <a:buNone/>
            </a:pPr>
            <a:endParaRPr lang="en-US" dirty="0">
              <a:ea typeface="ＭＳ Ｐゴシック" charset="0"/>
              <a:cs typeface="ＭＳ Ｐゴシック" charset="0"/>
            </a:endParaRPr>
          </a:p>
        </p:txBody>
      </p:sp>
      <p:cxnSp>
        <p:nvCxnSpPr>
          <p:cNvPr id="38915" name="Straight Connector 4"/>
          <p:cNvCxnSpPr>
            <a:cxnSpLocks noChangeShapeType="1"/>
          </p:cNvCxnSpPr>
          <p:nvPr/>
        </p:nvCxnSpPr>
        <p:spPr bwMode="auto">
          <a:xfrm>
            <a:off x="609600" y="2189559"/>
            <a:ext cx="7772400" cy="1191"/>
          </a:xfrm>
          <a:prstGeom prst="line">
            <a:avLst/>
          </a:prstGeom>
          <a:noFill/>
          <a:ln w="3175">
            <a:solidFill>
              <a:srgbClr val="869406"/>
            </a:solidFill>
            <a:round/>
            <a:headEnd/>
            <a:tailEnd/>
          </a:ln>
          <a:extLst>
            <a:ext uri="{909E8E84-426E-40dd-AFC4-6F175D3DCCD1}">
              <a14:hiddenFill xmlns="" xmlns:a14="http://schemas.microsoft.com/office/drawing/2010/main">
                <a:noFill/>
              </a14:hiddenFill>
            </a:ext>
          </a:extLst>
        </p:spPr>
      </p:cxnSp>
      <p:cxnSp>
        <p:nvCxnSpPr>
          <p:cNvPr id="38916" name="Straight Connector 5"/>
          <p:cNvCxnSpPr>
            <a:cxnSpLocks noChangeShapeType="1"/>
          </p:cNvCxnSpPr>
          <p:nvPr/>
        </p:nvCxnSpPr>
        <p:spPr bwMode="auto">
          <a:xfrm>
            <a:off x="685800" y="3561160"/>
            <a:ext cx="7772400" cy="1190"/>
          </a:xfrm>
          <a:prstGeom prst="line">
            <a:avLst/>
          </a:prstGeom>
          <a:noFill/>
          <a:ln w="3175">
            <a:solidFill>
              <a:srgbClr val="869406"/>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547594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09600" y="57150"/>
            <a:ext cx="7772400" cy="685800"/>
          </a:xfrm>
        </p:spPr>
        <p:txBody>
          <a:bodyPr/>
          <a:lstStyle/>
          <a:p>
            <a:r>
              <a:rPr lang="en-US" sz="3600">
                <a:latin typeface="Tahoma" charset="0"/>
                <a:ea typeface="ＭＳ Ｐゴシック" charset="0"/>
                <a:cs typeface="ＭＳ Ｐゴシック" charset="0"/>
              </a:rPr>
              <a:t>Storing session tokens:   problems</a:t>
            </a:r>
            <a:endParaRPr lang="en-US" sz="2800">
              <a:latin typeface="Tahoma" charset="0"/>
              <a:ea typeface="ＭＳ Ｐゴシック" charset="0"/>
              <a:cs typeface="ＭＳ Ｐゴシック" charset="0"/>
            </a:endParaRPr>
          </a:p>
        </p:txBody>
      </p:sp>
      <p:sp>
        <p:nvSpPr>
          <p:cNvPr id="39938" name="Content Placeholder 2" descr="Rectangle: Click to edit Master text styles&#10;Second level&#10;Third level&#10;Fourth level&#10;Fifth level"/>
          <p:cNvSpPr>
            <a:spLocks noGrp="1"/>
          </p:cNvSpPr>
          <p:nvPr>
            <p:ph idx="1"/>
          </p:nvPr>
        </p:nvSpPr>
        <p:spPr>
          <a:xfrm>
            <a:off x="381000" y="895350"/>
            <a:ext cx="8382000" cy="4171950"/>
          </a:xfrm>
        </p:spPr>
        <p:txBody>
          <a:bodyPr>
            <a:normAutofit/>
          </a:bodyPr>
          <a:lstStyle/>
          <a:p>
            <a:pPr marL="0" indent="0">
              <a:buNone/>
            </a:pPr>
            <a:r>
              <a:rPr lang="en-US" dirty="0">
                <a:ea typeface="ＭＳ Ｐゴシック" charset="0"/>
                <a:cs typeface="ＭＳ Ｐゴシック" charset="0"/>
              </a:rPr>
              <a:t>Browser cookie:   browser sends cookie with every request,</a:t>
            </a:r>
            <a:br>
              <a:rPr lang="en-US" dirty="0">
                <a:ea typeface="ＭＳ Ｐゴシック" charset="0"/>
                <a:cs typeface="ＭＳ Ｐゴシック" charset="0"/>
              </a:rPr>
            </a:br>
            <a:r>
              <a:rPr lang="en-US" dirty="0">
                <a:ea typeface="ＭＳ Ｐゴシック" charset="0"/>
                <a:cs typeface="ＭＳ Ｐゴシック" charset="0"/>
              </a:rPr>
              <a:t>	even when it should not   (CSRF)       </a:t>
            </a:r>
            <a:r>
              <a:rPr lang="en-US" sz="1800" dirty="0">
                <a:ea typeface="ＭＳ Ｐゴシック" charset="0"/>
                <a:cs typeface="ＭＳ Ｐゴシック" charset="0"/>
              </a:rPr>
              <a:t>[note: </a:t>
            </a:r>
            <a:r>
              <a:rPr lang="en-US" sz="1800" dirty="0" err="1">
                <a:ea typeface="ＭＳ Ｐゴシック" charset="0"/>
                <a:cs typeface="ＭＳ Ｐゴシック" charset="0"/>
              </a:rPr>
              <a:t>SameSite</a:t>
            </a:r>
            <a:r>
              <a:rPr lang="en-US" sz="1800" dirty="0">
                <a:ea typeface="ＭＳ Ｐゴシック" charset="0"/>
                <a:cs typeface="ＭＳ Ｐゴシック" charset="0"/>
              </a:rPr>
              <a:t> attribute]</a:t>
            </a:r>
            <a:endParaRPr lang="en-US" dirty="0">
              <a:ea typeface="ＭＳ Ｐゴシック" charset="0"/>
              <a:cs typeface="ＭＳ Ｐゴシック" charset="0"/>
            </a:endParaRPr>
          </a:p>
          <a:p>
            <a:pPr marL="0" indent="0">
              <a:spcBef>
                <a:spcPts val="2000"/>
              </a:spcBef>
              <a:buNone/>
            </a:pPr>
            <a:r>
              <a:rPr lang="en-US" dirty="0">
                <a:ea typeface="ＭＳ Ｐゴシック" charset="0"/>
                <a:cs typeface="ＭＳ Ｐゴシック" charset="0"/>
              </a:rPr>
              <a:t>Embed in all URL links:     token leaks via HTTP  </a:t>
            </a:r>
            <a:r>
              <a:rPr lang="en-US" b="1" dirty="0" err="1">
                <a:solidFill>
                  <a:srgbClr val="000090"/>
                </a:solidFill>
                <a:ea typeface="ＭＳ Ｐゴシック" charset="0"/>
                <a:cs typeface="ＭＳ Ｐゴシック" charset="0"/>
              </a:rPr>
              <a:t>Referer</a:t>
            </a:r>
            <a:r>
              <a:rPr lang="en-US" dirty="0">
                <a:ea typeface="ＭＳ Ｐゴシック" charset="0"/>
                <a:cs typeface="ＭＳ Ｐゴシック" charset="0"/>
              </a:rPr>
              <a:t>  header</a:t>
            </a:r>
          </a:p>
          <a:p>
            <a:pPr marL="0" indent="0">
              <a:spcBef>
                <a:spcPts val="5000"/>
              </a:spcBef>
              <a:buNone/>
            </a:pPr>
            <a:r>
              <a:rPr lang="en-US" dirty="0">
                <a:ea typeface="ＭＳ Ｐゴシック" charset="0"/>
                <a:cs typeface="ＭＳ Ｐゴシック" charset="0"/>
              </a:rPr>
              <a:t>In a hidden form field:     does not work for long-lived sessions</a:t>
            </a:r>
          </a:p>
          <a:p>
            <a:pPr marL="341313" indent="-341313">
              <a:spcBef>
                <a:spcPts val="3000"/>
              </a:spcBef>
              <a:buFont typeface="Wingdings" charset="0"/>
              <a:buNone/>
            </a:pPr>
            <a:r>
              <a:rPr lang="en-US" dirty="0">
                <a:ea typeface="ＭＳ Ｐゴシック" charset="0"/>
                <a:cs typeface="ＭＳ Ｐゴシック" charset="0"/>
              </a:rPr>
              <a:t>Best answer:   a combination of all of the above</a:t>
            </a:r>
          </a:p>
          <a:p>
            <a:pPr marL="341313" indent="-341313">
              <a:spcBef>
                <a:spcPts val="600"/>
              </a:spcBef>
              <a:buFont typeface="Wingdings" charset="0"/>
              <a:buNone/>
            </a:pPr>
            <a:r>
              <a:rPr lang="en-US" dirty="0">
                <a:ea typeface="ＭＳ Ｐゴシック" charset="0"/>
                <a:cs typeface="ＭＳ Ｐゴシック" charset="0"/>
              </a:rPr>
              <a:t>		Supported in most frameworks</a:t>
            </a:r>
            <a:br>
              <a:rPr lang="en-US" dirty="0">
                <a:ea typeface="ＭＳ Ｐゴシック" charset="0"/>
                <a:cs typeface="ＭＳ Ｐゴシック" charset="0"/>
              </a:rPr>
            </a:br>
            <a:r>
              <a:rPr lang="en-US" dirty="0">
                <a:ea typeface="ＭＳ Ｐゴシック" charset="0"/>
                <a:cs typeface="ＭＳ Ｐゴシック" charset="0"/>
              </a:rPr>
              <a:t>		</a:t>
            </a:r>
            <a:r>
              <a:rPr lang="en-US" sz="2000" dirty="0">
                <a:ea typeface="ＭＳ Ｐゴシック" charset="0"/>
                <a:cs typeface="ＭＳ Ｐゴシック" charset="0"/>
              </a:rPr>
              <a:t>PHP ex:   </a:t>
            </a:r>
            <a:r>
              <a:rPr lang="en-US" sz="2000" b="1" dirty="0" err="1">
                <a:solidFill>
                  <a:srgbClr val="0070C0"/>
                </a:solidFill>
              </a:rPr>
              <a:t>output_add_rewrite_var</a:t>
            </a:r>
            <a:r>
              <a:rPr lang="en-US" sz="2000" b="1" dirty="0">
                <a:solidFill>
                  <a:srgbClr val="0070C0"/>
                </a:solidFill>
              </a:rPr>
              <a:t>(name, value)</a:t>
            </a:r>
            <a:endParaRPr lang="en-US" b="1" dirty="0">
              <a:solidFill>
                <a:srgbClr val="0070C0"/>
              </a:solidFill>
              <a:ea typeface="ＭＳ Ｐゴシック" charset="0"/>
              <a:cs typeface="ＭＳ Ｐゴシック" charset="0"/>
            </a:endParaRPr>
          </a:p>
        </p:txBody>
      </p:sp>
      <p:cxnSp>
        <p:nvCxnSpPr>
          <p:cNvPr id="39939" name="Straight Connector 3"/>
          <p:cNvCxnSpPr>
            <a:cxnSpLocks noChangeShapeType="1"/>
          </p:cNvCxnSpPr>
          <p:nvPr/>
        </p:nvCxnSpPr>
        <p:spPr bwMode="auto">
          <a:xfrm>
            <a:off x="457200" y="1808559"/>
            <a:ext cx="7772400" cy="1191"/>
          </a:xfrm>
          <a:prstGeom prst="line">
            <a:avLst/>
          </a:prstGeom>
          <a:noFill/>
          <a:ln w="3175">
            <a:solidFill>
              <a:srgbClr val="869406"/>
            </a:solidFill>
            <a:round/>
            <a:headEnd/>
            <a:tailEnd/>
          </a:ln>
          <a:extLst>
            <a:ext uri="{909E8E84-426E-40dd-AFC4-6F175D3DCCD1}">
              <a14:hiddenFill xmlns="" xmlns:a14="http://schemas.microsoft.com/office/drawing/2010/main">
                <a:noFill/>
              </a14:hiddenFill>
            </a:ext>
          </a:extLst>
        </p:spPr>
      </p:cxnSp>
      <p:cxnSp>
        <p:nvCxnSpPr>
          <p:cNvPr id="39940" name="Straight Connector 4"/>
          <p:cNvCxnSpPr>
            <a:cxnSpLocks noChangeShapeType="1"/>
          </p:cNvCxnSpPr>
          <p:nvPr/>
        </p:nvCxnSpPr>
        <p:spPr bwMode="auto">
          <a:xfrm>
            <a:off x="457200" y="2799160"/>
            <a:ext cx="7772400" cy="1190"/>
          </a:xfrm>
          <a:prstGeom prst="line">
            <a:avLst/>
          </a:prstGeom>
          <a:noFill/>
          <a:ln w="3175">
            <a:solidFill>
              <a:srgbClr val="869406"/>
            </a:solidFill>
            <a:round/>
            <a:headEnd/>
            <a:tailEnd/>
          </a:ln>
          <a:extLst>
            <a:ext uri="{909E8E84-426E-40dd-AFC4-6F175D3DCCD1}">
              <a14:hiddenFill xmlns="" xmlns:a14="http://schemas.microsoft.com/office/drawing/2010/main">
                <a:noFill/>
              </a14:hiddenFill>
            </a:ext>
          </a:extLst>
        </p:spPr>
      </p:cxnSp>
      <p:cxnSp>
        <p:nvCxnSpPr>
          <p:cNvPr id="39941" name="Straight Connector 5"/>
          <p:cNvCxnSpPr>
            <a:cxnSpLocks noChangeShapeType="1"/>
          </p:cNvCxnSpPr>
          <p:nvPr/>
        </p:nvCxnSpPr>
        <p:spPr bwMode="auto">
          <a:xfrm>
            <a:off x="398124" y="3486150"/>
            <a:ext cx="7772400" cy="1190"/>
          </a:xfrm>
          <a:prstGeom prst="line">
            <a:avLst/>
          </a:prstGeom>
          <a:noFill/>
          <a:ln w="3175">
            <a:solidFill>
              <a:srgbClr val="869406"/>
            </a:solidFill>
            <a:round/>
            <a:headEnd/>
            <a:tailEnd/>
          </a:ln>
          <a:extLst>
            <a:ext uri="{909E8E84-426E-40dd-AFC4-6F175D3DCCD1}">
              <a14:hiddenFill xmlns="" xmlns:a14="http://schemas.microsoft.com/office/drawing/2010/main">
                <a:noFill/>
              </a14:hiddenFill>
            </a:ext>
          </a:extLst>
        </p:spPr>
      </p:cxnSp>
      <p:sp>
        <p:nvSpPr>
          <p:cNvPr id="2" name="TextBox 1"/>
          <p:cNvSpPr txBox="1"/>
          <p:nvPr/>
        </p:nvSpPr>
        <p:spPr>
          <a:xfrm>
            <a:off x="3505200" y="2305467"/>
            <a:ext cx="3609321" cy="369332"/>
          </a:xfrm>
          <a:prstGeom prst="rect">
            <a:avLst/>
          </a:prstGeom>
          <a:noFill/>
        </p:spPr>
        <p:txBody>
          <a:bodyPr wrap="none" rtlCol="0">
            <a:spAutoFit/>
          </a:bodyPr>
          <a:lstStyle/>
          <a:p>
            <a:r>
              <a:rPr lang="en-US" dirty="0"/>
              <a:t>(or if user posts URL in a public blog)</a:t>
            </a:r>
          </a:p>
        </p:txBody>
      </p:sp>
    </p:spTree>
    <p:extLst>
      <p:ext uri="{BB962C8B-B14F-4D97-AF65-F5344CB8AC3E}">
        <p14:creationId xmlns:p14="http://schemas.microsoft.com/office/powerpoint/2010/main" val="1861753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Tahoma" charset="0"/>
                <a:ea typeface="ＭＳ Ｐゴシック" charset="0"/>
                <a:cs typeface="ＭＳ Ｐゴシック" charset="0"/>
              </a:rPr>
              <a:t>The HTTP referer header</a:t>
            </a:r>
          </a:p>
        </p:txBody>
      </p:sp>
      <p:pic>
        <p:nvPicPr>
          <p:cNvPr id="4198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089" t="38608" r="57159" b="56155"/>
          <a:stretch>
            <a:fillRect/>
          </a:stretch>
        </p:blipFill>
        <p:spPr>
          <a:xfrm>
            <a:off x="152401" y="1085850"/>
            <a:ext cx="5281613" cy="628650"/>
          </a:xfrm>
          <a:noFill/>
        </p:spPr>
      </p:pic>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l="18089" t="56116" r="42328" b="37067"/>
          <a:stretch>
            <a:fillRect/>
          </a:stretch>
        </p:blipFill>
        <p:spPr bwMode="auto">
          <a:xfrm>
            <a:off x="169864" y="1764507"/>
            <a:ext cx="8918575" cy="864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type="none" w="lg" len="med"/>
              </a14:hiddenLine>
            </a:ext>
          </a:extLst>
        </p:spPr>
      </p:pic>
      <p:sp>
        <p:nvSpPr>
          <p:cNvPr id="41988" name="TextBox 6"/>
          <p:cNvSpPr txBox="1">
            <a:spLocks noChangeArrowheads="1"/>
          </p:cNvSpPr>
          <p:nvPr/>
        </p:nvSpPr>
        <p:spPr bwMode="auto">
          <a:xfrm>
            <a:off x="304800" y="3028950"/>
            <a:ext cx="7481535"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err="1">
                <a:latin typeface="+mn-lt"/>
              </a:rPr>
              <a:t>Referer</a:t>
            </a:r>
            <a:r>
              <a:rPr lang="en-US" sz="2400" dirty="0">
                <a:latin typeface="+mn-lt"/>
              </a:rPr>
              <a:t> leaks URL session token to 3</a:t>
            </a:r>
            <a:r>
              <a:rPr lang="en-US" sz="2400" baseline="30000" dirty="0">
                <a:latin typeface="+mn-lt"/>
              </a:rPr>
              <a:t>rd</a:t>
            </a:r>
            <a:r>
              <a:rPr lang="en-US" sz="2400" dirty="0">
                <a:latin typeface="+mn-lt"/>
              </a:rPr>
              <a:t> parties</a:t>
            </a:r>
          </a:p>
          <a:p>
            <a:pPr eaLnBrk="1" hangingPunct="1"/>
            <a:endParaRPr lang="en-US" sz="2400" dirty="0">
              <a:latin typeface="+mn-lt"/>
            </a:endParaRPr>
          </a:p>
          <a:p>
            <a:pPr eaLnBrk="1" hangingPunct="1"/>
            <a:r>
              <a:rPr lang="en-US" sz="2400" b="1" u="sng" dirty="0" err="1">
                <a:latin typeface="+mn-lt"/>
              </a:rPr>
              <a:t>Referer</a:t>
            </a:r>
            <a:r>
              <a:rPr lang="en-US" sz="2400" b="1" u="sng" dirty="0">
                <a:latin typeface="+mn-lt"/>
              </a:rPr>
              <a:t> </a:t>
            </a:r>
            <a:r>
              <a:rPr lang="en-US" sz="2400" b="1" u="sng" dirty="0" err="1">
                <a:latin typeface="+mn-lt"/>
              </a:rPr>
              <a:t>supression</a:t>
            </a:r>
            <a:r>
              <a:rPr lang="en-US" sz="2400" dirty="0">
                <a:latin typeface="+mn-lt"/>
              </a:rPr>
              <a:t>:</a:t>
            </a:r>
          </a:p>
          <a:p>
            <a:pPr marL="342900" indent="-342900" eaLnBrk="1" hangingPunct="1">
              <a:buFont typeface="Arial"/>
              <a:buChar char="•"/>
            </a:pPr>
            <a:r>
              <a:rPr lang="en-US" sz="2400" dirty="0">
                <a:latin typeface="+mn-lt"/>
              </a:rPr>
              <a:t>not sent when HTTPS site refers to an HTTP site</a:t>
            </a:r>
          </a:p>
          <a:p>
            <a:pPr marL="342900" indent="-342900" eaLnBrk="1" hangingPunct="1">
              <a:buFont typeface="Arial"/>
              <a:buChar char="•"/>
            </a:pPr>
            <a:r>
              <a:rPr lang="en-US" sz="2400" dirty="0">
                <a:latin typeface="+mn-lt"/>
              </a:rPr>
              <a:t>in HTML5:     </a:t>
            </a:r>
            <a:r>
              <a:rPr lang="en-US" dirty="0">
                <a:solidFill>
                  <a:srgbClr val="0000FF"/>
                </a:solidFill>
                <a:latin typeface="Arial"/>
                <a:cs typeface="Arial"/>
              </a:rPr>
              <a:t>&lt;a  </a:t>
            </a:r>
            <a:r>
              <a:rPr lang="en-US" b="1" dirty="0" err="1">
                <a:solidFill>
                  <a:srgbClr val="0000FF"/>
                </a:solidFill>
                <a:latin typeface="Arial"/>
                <a:cs typeface="Arial"/>
              </a:rPr>
              <a:t>rel</a:t>
            </a:r>
            <a:r>
              <a:rPr lang="en-US" b="1" dirty="0">
                <a:solidFill>
                  <a:srgbClr val="0000FF"/>
                </a:solidFill>
                <a:latin typeface="Arial"/>
                <a:cs typeface="Arial"/>
              </a:rPr>
              <a:t>=”</a:t>
            </a:r>
            <a:r>
              <a:rPr lang="en-US" b="1" dirty="0" err="1">
                <a:solidFill>
                  <a:srgbClr val="0000FF"/>
                </a:solidFill>
                <a:latin typeface="Arial"/>
                <a:cs typeface="Arial"/>
              </a:rPr>
              <a:t>noreferrer</a:t>
            </a:r>
            <a:r>
              <a:rPr lang="en-US" b="1" dirty="0">
                <a:solidFill>
                  <a:srgbClr val="0000FF"/>
                </a:solidFill>
                <a:latin typeface="Arial"/>
                <a:cs typeface="Arial"/>
              </a:rPr>
              <a:t>” </a:t>
            </a:r>
            <a:r>
              <a:rPr lang="en-US" dirty="0" err="1">
                <a:solidFill>
                  <a:srgbClr val="0000FF"/>
                </a:solidFill>
                <a:latin typeface="Arial"/>
                <a:cs typeface="Arial"/>
              </a:rPr>
              <a:t>href</a:t>
            </a:r>
            <a:r>
              <a:rPr lang="en-US" dirty="0">
                <a:solidFill>
                  <a:srgbClr val="0000FF"/>
                </a:solidFill>
                <a:latin typeface="Arial"/>
                <a:cs typeface="Arial"/>
              </a:rPr>
              <a:t>=www.example.com&gt;</a:t>
            </a:r>
          </a:p>
        </p:txBody>
      </p:sp>
    </p:spTree>
    <p:extLst>
      <p:ext uri="{BB962C8B-B14F-4D97-AF65-F5344CB8AC3E}">
        <p14:creationId xmlns:p14="http://schemas.microsoft.com/office/powerpoint/2010/main" val="191810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09600" y="0"/>
            <a:ext cx="7772400" cy="685800"/>
          </a:xfrm>
        </p:spPr>
        <p:txBody>
          <a:bodyPr>
            <a:normAutofit fontScale="90000"/>
          </a:bodyPr>
          <a:lstStyle/>
          <a:p>
            <a:r>
              <a:rPr lang="en-US">
                <a:latin typeface="Tahoma" charset="0"/>
                <a:ea typeface="ＭＳ Ｐゴシック" charset="0"/>
                <a:cs typeface="ＭＳ Ｐゴシック" charset="0"/>
              </a:rPr>
              <a:t>The Logout Process</a:t>
            </a:r>
          </a:p>
        </p:txBody>
      </p:sp>
      <p:sp>
        <p:nvSpPr>
          <p:cNvPr id="3" name="Content Placeholder 2" descr="Rectangle: Click to edit Master text styles&#10;Second level&#10;Third level&#10;Fourth level&#10;Fifth level"/>
          <p:cNvSpPr>
            <a:spLocks noGrp="1"/>
          </p:cNvSpPr>
          <p:nvPr>
            <p:ph idx="1"/>
          </p:nvPr>
        </p:nvSpPr>
        <p:spPr>
          <a:xfrm>
            <a:off x="457200" y="895350"/>
            <a:ext cx="8382000" cy="4267200"/>
          </a:xfrm>
        </p:spPr>
        <p:txBody>
          <a:bodyPr>
            <a:normAutofit/>
          </a:bodyPr>
          <a:lstStyle/>
          <a:p>
            <a:pPr marL="0" indent="0">
              <a:buFont typeface="Wingdings" charset="0"/>
              <a:buNone/>
              <a:defRPr/>
            </a:pPr>
            <a:r>
              <a:rPr lang="en-US" dirty="0"/>
              <a:t>Web sites must provide a logout function:</a:t>
            </a:r>
          </a:p>
          <a:p>
            <a:pPr>
              <a:buFont typeface="Arial"/>
              <a:buChar char="•"/>
              <a:defRPr/>
            </a:pPr>
            <a:r>
              <a:rPr lang="en-US" dirty="0"/>
              <a:t>Functionality:  let user to login as different user</a:t>
            </a:r>
          </a:p>
          <a:p>
            <a:pPr>
              <a:buFont typeface="Arial"/>
              <a:buChar char="•"/>
              <a:defRPr/>
            </a:pPr>
            <a:r>
              <a:rPr lang="en-US" dirty="0"/>
              <a:t>Security:   prevent others from abusing account</a:t>
            </a:r>
          </a:p>
          <a:p>
            <a:pPr marL="0" indent="0">
              <a:spcBef>
                <a:spcPts val="2376"/>
              </a:spcBef>
              <a:buFont typeface="Wingdings" charset="0"/>
              <a:buNone/>
              <a:defRPr/>
            </a:pPr>
            <a:r>
              <a:rPr lang="en-US" dirty="0"/>
              <a:t>What happens during logout:</a:t>
            </a:r>
          </a:p>
          <a:p>
            <a:pPr marL="400050" lvl="1" indent="0">
              <a:buFont typeface="Wingdings" charset="0"/>
              <a:buNone/>
              <a:defRPr/>
            </a:pPr>
            <a:r>
              <a:rPr lang="en-US" dirty="0"/>
              <a:t>1.  Delete </a:t>
            </a:r>
            <a:r>
              <a:rPr lang="en-US" dirty="0" err="1"/>
              <a:t>SessionToken</a:t>
            </a:r>
            <a:r>
              <a:rPr lang="en-US" dirty="0"/>
              <a:t> from client</a:t>
            </a:r>
          </a:p>
          <a:p>
            <a:pPr marL="400050" lvl="1" indent="0">
              <a:buFont typeface="Wingdings" charset="0"/>
              <a:buNone/>
              <a:defRPr/>
            </a:pPr>
            <a:r>
              <a:rPr lang="en-US" dirty="0"/>
              <a:t>2.  Mark session token as expired on server</a:t>
            </a:r>
          </a:p>
          <a:p>
            <a:pPr marL="0" indent="0">
              <a:spcBef>
                <a:spcPts val="2376"/>
              </a:spcBef>
              <a:buFont typeface="Wingdings" charset="0"/>
              <a:buNone/>
              <a:defRPr/>
            </a:pPr>
            <a:r>
              <a:rPr lang="en-US" dirty="0"/>
              <a:t>Problem:   many web sites do (1) but not (2)   !!</a:t>
            </a:r>
          </a:p>
          <a:p>
            <a:pPr marL="0" indent="0">
              <a:spcBef>
                <a:spcPts val="576"/>
              </a:spcBef>
              <a:buFont typeface="Wingdings" charset="0"/>
              <a:buNone/>
              <a:tabLst>
                <a:tab pos="458788" algn="l"/>
              </a:tabLst>
              <a:defRPr/>
            </a:pPr>
            <a:r>
              <a:rPr lang="en-US" dirty="0">
                <a:cs typeface="Calibri (Body)"/>
              </a:rPr>
              <a:t>	⇒   Especially risky for sites who use HTTP after login</a:t>
            </a:r>
          </a:p>
          <a:p>
            <a:pPr marL="0" indent="0">
              <a:buFont typeface="Wingdings" charset="0"/>
              <a:buNone/>
              <a:defRPr/>
            </a:pPr>
            <a:endParaRPr lang="en-US" dirty="0"/>
          </a:p>
        </p:txBody>
      </p:sp>
    </p:spTree>
    <p:extLst>
      <p:ext uri="{BB962C8B-B14F-4D97-AF65-F5344CB8AC3E}">
        <p14:creationId xmlns:p14="http://schemas.microsoft.com/office/powerpoint/2010/main" val="40697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09600" y="0"/>
            <a:ext cx="7772400" cy="685800"/>
          </a:xfrm>
        </p:spPr>
        <p:txBody>
          <a:bodyPr>
            <a:normAutofit fontScale="90000"/>
          </a:bodyPr>
          <a:lstStyle/>
          <a:p>
            <a:r>
              <a:rPr lang="en-US" dirty="0">
                <a:latin typeface="Tahoma" charset="0"/>
                <a:ea typeface="ＭＳ Ｐゴシック" charset="0"/>
                <a:cs typeface="ＭＳ Ｐゴシック" charset="0"/>
              </a:rPr>
              <a:t>The Logout Process (cont.)</a:t>
            </a:r>
          </a:p>
        </p:txBody>
      </p:sp>
      <p:sp>
        <p:nvSpPr>
          <p:cNvPr id="3" name="Content Placeholder 2" descr="Rectangle: Click to edit Master text styles&#10;Second level&#10;Third level&#10;Fourth level&#10;Fifth level"/>
          <p:cNvSpPr>
            <a:spLocks noGrp="1"/>
          </p:cNvSpPr>
          <p:nvPr>
            <p:ph idx="1"/>
          </p:nvPr>
        </p:nvSpPr>
        <p:spPr>
          <a:xfrm>
            <a:off x="457200" y="895350"/>
            <a:ext cx="8382000" cy="4038600"/>
          </a:xfrm>
        </p:spPr>
        <p:txBody>
          <a:bodyPr>
            <a:normAutofit/>
          </a:bodyPr>
          <a:lstStyle/>
          <a:p>
            <a:pPr marL="0" indent="0">
              <a:buFont typeface="Wingdings" charset="0"/>
              <a:buNone/>
              <a:defRPr/>
            </a:pPr>
            <a:r>
              <a:rPr lang="en-US" dirty="0"/>
              <a:t>What if a user suspects their machine is compromised?</a:t>
            </a:r>
          </a:p>
          <a:p>
            <a:pPr lvl="1">
              <a:defRPr/>
            </a:pPr>
            <a:r>
              <a:rPr lang="en-US" dirty="0"/>
              <a:t>Logging in from an untrusted machine  (Internet Café), or</a:t>
            </a:r>
          </a:p>
          <a:p>
            <a:pPr lvl="1">
              <a:defRPr/>
            </a:pPr>
            <a:r>
              <a:rPr lang="en-US" dirty="0"/>
              <a:t>Malware infection of user’s machine</a:t>
            </a:r>
          </a:p>
          <a:p>
            <a:pPr>
              <a:defRPr/>
            </a:pPr>
            <a:endParaRPr lang="en-US" dirty="0"/>
          </a:p>
          <a:p>
            <a:pPr marL="0" indent="0">
              <a:spcBef>
                <a:spcPts val="1824"/>
              </a:spcBef>
              <a:buNone/>
              <a:defRPr/>
            </a:pPr>
            <a:r>
              <a:rPr lang="en-US" dirty="0"/>
              <a:t>Site must show all devices currently logged into user’s account</a:t>
            </a:r>
          </a:p>
          <a:p>
            <a:pPr lvl="1">
              <a:spcBef>
                <a:spcPts val="1776"/>
              </a:spcBef>
              <a:defRPr/>
            </a:pPr>
            <a:r>
              <a:rPr lang="en-US" dirty="0"/>
              <a:t>Let user terminate any unrecognized device</a:t>
            </a:r>
          </a:p>
          <a:p>
            <a:pPr marL="400050" lvl="1" indent="0">
              <a:spcBef>
                <a:spcPts val="1776"/>
              </a:spcBef>
              <a:buNone/>
              <a:defRPr/>
            </a:pPr>
            <a:r>
              <a:rPr lang="en-US" dirty="0"/>
              <a:t>⇒   mark terminated session token as expired on server</a:t>
            </a:r>
          </a:p>
        </p:txBody>
      </p:sp>
    </p:spTree>
    <p:extLst>
      <p:ext uri="{BB962C8B-B14F-4D97-AF65-F5344CB8AC3E}">
        <p14:creationId xmlns:p14="http://schemas.microsoft.com/office/powerpoint/2010/main" val="31005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p:txBody>
          <a:bodyPr anchor="t">
            <a:noAutofit/>
          </a:bodyPr>
          <a:lstStyle/>
          <a:p>
            <a:pPr algn="l"/>
            <a:r>
              <a:rPr lang="en-US" sz="4800" dirty="0">
                <a:solidFill>
                  <a:schemeClr val="tx1">
                    <a:lumMod val="75000"/>
                    <a:lumOff val="25000"/>
                  </a:schemeClr>
                </a:solidFill>
              </a:rPr>
              <a:t>Session hijacking</a:t>
            </a:r>
          </a:p>
        </p:txBody>
      </p:sp>
    </p:spTree>
    <p:extLst>
      <p:ext uri="{BB962C8B-B14F-4D97-AF65-F5344CB8AC3E}">
        <p14:creationId xmlns:p14="http://schemas.microsoft.com/office/powerpoint/2010/main" val="385011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Certificates: wrong issuance</a:t>
            </a:r>
          </a:p>
        </p:txBody>
      </p:sp>
      <p:sp>
        <p:nvSpPr>
          <p:cNvPr id="3" name="Content Placeholder 2"/>
          <p:cNvSpPr>
            <a:spLocks noGrp="1"/>
          </p:cNvSpPr>
          <p:nvPr>
            <p:ph idx="1"/>
          </p:nvPr>
        </p:nvSpPr>
        <p:spPr>
          <a:xfrm>
            <a:off x="160104" y="895350"/>
            <a:ext cx="8907696" cy="4012369"/>
          </a:xfrm>
        </p:spPr>
        <p:txBody>
          <a:bodyPr>
            <a:normAutofit fontScale="85000" lnSpcReduction="10000"/>
          </a:bodyPr>
          <a:lstStyle/>
          <a:p>
            <a:pPr marL="57150" indent="0">
              <a:lnSpc>
                <a:spcPct val="130000"/>
              </a:lnSpc>
              <a:buNone/>
            </a:pPr>
            <a:r>
              <a:rPr lang="en-US" b="0" dirty="0"/>
              <a:t>2011:   </a:t>
            </a:r>
            <a:r>
              <a:rPr lang="en-US" b="1" dirty="0" err="1"/>
              <a:t>Comodo</a:t>
            </a:r>
            <a:r>
              <a:rPr lang="en-US" b="0" dirty="0"/>
              <a:t> and </a:t>
            </a:r>
            <a:r>
              <a:rPr lang="en-US" b="1" dirty="0" err="1"/>
              <a:t>DigiNotar</a:t>
            </a:r>
            <a:r>
              <a:rPr lang="en-US" b="0" dirty="0"/>
              <a:t> CAs hacked, issue certs for  Gmail,  Yahoo! Mail, …</a:t>
            </a:r>
          </a:p>
          <a:p>
            <a:pPr marL="57150" indent="0">
              <a:lnSpc>
                <a:spcPct val="130000"/>
              </a:lnSpc>
              <a:buNone/>
            </a:pPr>
            <a:r>
              <a:rPr lang="en-US" dirty="0"/>
              <a:t>2013:   </a:t>
            </a:r>
            <a:r>
              <a:rPr lang="en-US" b="1" dirty="0" err="1"/>
              <a:t>TurkTrust</a:t>
            </a:r>
            <a:r>
              <a:rPr lang="en-US" dirty="0"/>
              <a:t> issued cert. for </a:t>
            </a:r>
            <a:r>
              <a:rPr lang="en-US" dirty="0" err="1"/>
              <a:t>gmail.com</a:t>
            </a:r>
            <a:r>
              <a:rPr lang="en-US" dirty="0"/>
              <a:t>   </a:t>
            </a:r>
            <a:r>
              <a:rPr lang="en-US" sz="2000" dirty="0"/>
              <a:t>(discovered by pinning)</a:t>
            </a:r>
          </a:p>
          <a:p>
            <a:pPr marL="57150" indent="0">
              <a:lnSpc>
                <a:spcPct val="130000"/>
              </a:lnSpc>
              <a:buNone/>
            </a:pPr>
            <a:r>
              <a:rPr lang="en-US" dirty="0"/>
              <a:t>2014:   </a:t>
            </a:r>
            <a:r>
              <a:rPr lang="en-US" b="1" dirty="0"/>
              <a:t>Indian NIC </a:t>
            </a:r>
            <a:r>
              <a:rPr lang="en-US" sz="2000" dirty="0"/>
              <a:t>(intermediate CA trusted by the root CA </a:t>
            </a:r>
            <a:r>
              <a:rPr lang="en-US" sz="2000" b="1" dirty="0" err="1"/>
              <a:t>IndiaCCA</a:t>
            </a:r>
            <a:r>
              <a:rPr lang="en-US" sz="2000" dirty="0"/>
              <a:t>) </a:t>
            </a:r>
            <a:r>
              <a:rPr lang="en-US" dirty="0"/>
              <a:t>issue certs</a:t>
            </a:r>
            <a:br>
              <a:rPr lang="en-US" dirty="0"/>
            </a:br>
            <a:r>
              <a:rPr lang="en-US" dirty="0"/>
              <a:t>	for Google and Yahoo! domains</a:t>
            </a:r>
          </a:p>
          <a:p>
            <a:pPr marL="57150" indent="0">
              <a:lnSpc>
                <a:spcPct val="130000"/>
              </a:lnSpc>
              <a:buNone/>
            </a:pPr>
            <a:r>
              <a:rPr lang="en-US" sz="2000" dirty="0"/>
              <a:t>	</a:t>
            </a:r>
            <a:r>
              <a:rPr lang="en-US" dirty="0"/>
              <a:t>Result:   (1) India CCA revoked NIC’s intermediate certificate</a:t>
            </a:r>
          </a:p>
          <a:p>
            <a:pPr marL="57150" indent="0">
              <a:lnSpc>
                <a:spcPct val="130000"/>
              </a:lnSpc>
              <a:buNone/>
              <a:tabLst>
                <a:tab pos="1778000" algn="l"/>
              </a:tabLst>
            </a:pPr>
            <a:r>
              <a:rPr lang="en-US" dirty="0"/>
              <a:t>	(2) Chrome restricts India CCA root to only seven Indian domains</a:t>
            </a:r>
          </a:p>
          <a:p>
            <a:pPr marL="57150" indent="0">
              <a:lnSpc>
                <a:spcPct val="130000"/>
              </a:lnSpc>
              <a:buNone/>
              <a:tabLst>
                <a:tab pos="1778000" algn="l"/>
              </a:tabLst>
            </a:pPr>
            <a:r>
              <a:rPr lang="en-US" dirty="0"/>
              <a:t>2016:   </a:t>
            </a:r>
            <a:r>
              <a:rPr lang="en-US" b="1" dirty="0" err="1"/>
              <a:t>WoSign</a:t>
            </a:r>
            <a:r>
              <a:rPr lang="en-US" b="1" dirty="0"/>
              <a:t> </a:t>
            </a:r>
            <a:r>
              <a:rPr lang="en-US" dirty="0"/>
              <a:t>(Chinese CA) issues cert for GitHub domain </a:t>
            </a:r>
            <a:r>
              <a:rPr lang="en-US" sz="1900" dirty="0"/>
              <a:t>(among other issues)</a:t>
            </a:r>
          </a:p>
          <a:p>
            <a:pPr marL="57150" indent="0">
              <a:buNone/>
            </a:pPr>
            <a:r>
              <a:rPr lang="en-US" sz="2000" dirty="0"/>
              <a:t>	</a:t>
            </a:r>
            <a:r>
              <a:rPr lang="en-US" dirty="0"/>
              <a:t>Result:  </a:t>
            </a:r>
            <a:r>
              <a:rPr lang="en-US" dirty="0" err="1"/>
              <a:t>WoSign</a:t>
            </a:r>
            <a:r>
              <a:rPr lang="en-US" dirty="0"/>
              <a:t> certs no longer trusted by Chrome and Firefox</a:t>
            </a:r>
            <a:endParaRPr lang="en-US" b="0" dirty="0"/>
          </a:p>
          <a:p>
            <a:pPr marL="57150" indent="0">
              <a:buNone/>
            </a:pPr>
            <a:endParaRPr lang="en-US" sz="2000" b="0" dirty="0"/>
          </a:p>
          <a:p>
            <a:pPr marL="57150" indent="0">
              <a:buNone/>
            </a:pPr>
            <a:r>
              <a:rPr lang="en-US" sz="2800" b="0" dirty="0"/>
              <a:t>⇒  </a:t>
            </a:r>
            <a:r>
              <a:rPr lang="en-US" b="0" dirty="0"/>
              <a:t>enables eavesdropping w/o a warning on user’s session</a:t>
            </a:r>
            <a:endParaRPr lang="en-US" sz="2000" b="0" dirty="0"/>
          </a:p>
          <a:p>
            <a:pPr marL="57150" indent="0">
              <a:buNone/>
            </a:pPr>
            <a:endParaRPr lang="en-US" b="0" dirty="0"/>
          </a:p>
        </p:txBody>
      </p:sp>
    </p:spTree>
    <p:extLst>
      <p:ext uri="{BB962C8B-B14F-4D97-AF65-F5344CB8AC3E}">
        <p14:creationId xmlns:p14="http://schemas.microsoft.com/office/powerpoint/2010/main" val="3416971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857250"/>
          </a:xfrm>
        </p:spPr>
        <p:txBody>
          <a:bodyPr/>
          <a:lstStyle/>
          <a:p>
            <a:r>
              <a:rPr lang="en-US" dirty="0"/>
              <a:t>Session hijacking</a:t>
            </a:r>
          </a:p>
        </p:txBody>
      </p:sp>
      <p:sp>
        <p:nvSpPr>
          <p:cNvPr id="3" name="Content Placeholder 2"/>
          <p:cNvSpPr>
            <a:spLocks noGrp="1"/>
          </p:cNvSpPr>
          <p:nvPr>
            <p:ph idx="1"/>
          </p:nvPr>
        </p:nvSpPr>
        <p:spPr>
          <a:xfrm>
            <a:off x="457200" y="895350"/>
            <a:ext cx="8458200" cy="4095750"/>
          </a:xfrm>
        </p:spPr>
        <p:txBody>
          <a:bodyPr>
            <a:normAutofit lnSpcReduction="10000"/>
          </a:bodyPr>
          <a:lstStyle/>
          <a:p>
            <a:pPr marL="0" indent="0">
              <a:buNone/>
            </a:pPr>
            <a:r>
              <a:rPr lang="en-US" dirty="0"/>
              <a:t>Attacker waits for user to login</a:t>
            </a:r>
          </a:p>
          <a:p>
            <a:pPr marL="0" indent="0">
              <a:spcBef>
                <a:spcPts val="2376"/>
              </a:spcBef>
              <a:buNone/>
            </a:pPr>
            <a:r>
              <a:rPr lang="en-US" dirty="0">
                <a:ea typeface="ＭＳ Ｐゴシック" charset="0"/>
                <a:cs typeface="ＭＳ Ｐゴシック" charset="0"/>
              </a:rPr>
              <a:t>	then attacker steals user’</a:t>
            </a:r>
            <a:r>
              <a:rPr lang="en-US" altLang="ja-JP" dirty="0">
                <a:ea typeface="ＭＳ Ｐゴシック" charset="0"/>
                <a:cs typeface="ＭＳ Ｐゴシック" charset="0"/>
              </a:rPr>
              <a:t>s Session Token </a:t>
            </a:r>
            <a:br>
              <a:rPr lang="en-US" altLang="ja-JP" dirty="0">
                <a:ea typeface="ＭＳ Ｐゴシック" charset="0"/>
                <a:cs typeface="ＭＳ Ｐゴシック" charset="0"/>
              </a:rPr>
            </a:br>
            <a:r>
              <a:rPr lang="en-US" altLang="ja-JP" dirty="0">
                <a:ea typeface="ＭＳ Ｐゴシック" charset="0"/>
                <a:cs typeface="ＭＳ Ｐゴシック" charset="0"/>
              </a:rPr>
              <a:t>	and </a:t>
            </a:r>
            <a:r>
              <a:rPr lang="ja-JP" altLang="en-US" dirty="0">
                <a:ea typeface="ＭＳ Ｐゴシック" charset="0"/>
                <a:cs typeface="ＭＳ Ｐゴシック" charset="0"/>
              </a:rPr>
              <a:t>“</a:t>
            </a:r>
            <a:r>
              <a:rPr lang="en-US" altLang="ja-JP" dirty="0">
                <a:ea typeface="ＭＳ Ｐゴシック" charset="0"/>
                <a:cs typeface="ＭＳ Ｐゴシック" charset="0"/>
              </a:rPr>
              <a:t>hijacks</a:t>
            </a:r>
            <a:r>
              <a:rPr lang="ja-JP" altLang="en-US" dirty="0">
                <a:ea typeface="ＭＳ Ｐゴシック" charset="0"/>
                <a:cs typeface="ＭＳ Ｐゴシック" charset="0"/>
              </a:rPr>
              <a:t>”</a:t>
            </a:r>
            <a:r>
              <a:rPr lang="en-US" altLang="ja-JP" dirty="0">
                <a:ea typeface="ＭＳ Ｐゴシック" charset="0"/>
                <a:cs typeface="ＭＳ Ｐゴシック" charset="0"/>
              </a:rPr>
              <a:t> session</a:t>
            </a:r>
          </a:p>
          <a:p>
            <a:pPr marL="0" indent="0">
              <a:spcBef>
                <a:spcPts val="2376"/>
              </a:spcBef>
              <a:buNone/>
            </a:pPr>
            <a:r>
              <a:rPr lang="en-US" altLang="ja-JP" dirty="0">
                <a:ea typeface="ＭＳ Ｐゴシック" charset="0"/>
                <a:cs typeface="ＭＳ Ｐゴシック" charset="0"/>
              </a:rPr>
              <a:t>⇒   attacker can issue arbitrary requests on behalf of user</a:t>
            </a:r>
          </a:p>
          <a:p>
            <a:pPr marL="0" indent="0">
              <a:buNone/>
            </a:pPr>
            <a:endParaRPr lang="en-US" altLang="ja-JP" dirty="0">
              <a:ea typeface="ＭＳ Ｐゴシック" charset="0"/>
              <a:cs typeface="ＭＳ Ｐゴシック" charset="0"/>
            </a:endParaRPr>
          </a:p>
          <a:p>
            <a:pPr marL="0" indent="0">
              <a:spcBef>
                <a:spcPts val="1200"/>
              </a:spcBef>
              <a:buNone/>
            </a:pPr>
            <a:r>
              <a:rPr lang="en-US" altLang="ja-JP" dirty="0">
                <a:ea typeface="ＭＳ Ｐゴシック" charset="0"/>
                <a:cs typeface="ＭＳ Ｐゴシック" charset="0"/>
              </a:rPr>
              <a:t>Example:   </a:t>
            </a:r>
            <a:r>
              <a:rPr lang="en-US" altLang="ja-JP" b="1" dirty="0" err="1">
                <a:ea typeface="ＭＳ Ｐゴシック" charset="0"/>
                <a:cs typeface="ＭＳ Ｐゴシック" charset="0"/>
              </a:rPr>
              <a:t>FireSheep</a:t>
            </a:r>
            <a:r>
              <a:rPr lang="en-US" altLang="ja-JP" sz="1800" dirty="0">
                <a:ea typeface="ＭＳ Ｐゴシック" charset="0"/>
                <a:cs typeface="ＭＳ Ｐゴシック" charset="0"/>
              </a:rPr>
              <a:t>    </a:t>
            </a:r>
            <a:endParaRPr lang="en-US" altLang="ja-JP" dirty="0">
              <a:ea typeface="ＭＳ Ｐゴシック" charset="0"/>
              <a:cs typeface="ＭＳ Ｐゴシック" charset="0"/>
            </a:endParaRPr>
          </a:p>
          <a:p>
            <a:pPr marL="460375" indent="0">
              <a:spcBef>
                <a:spcPts val="1200"/>
              </a:spcBef>
              <a:buNone/>
            </a:pPr>
            <a:r>
              <a:rPr lang="en-US" altLang="ja-JP" dirty="0">
                <a:ea typeface="ＭＳ Ｐゴシック" charset="0"/>
                <a:cs typeface="ＭＳ Ｐゴシック" charset="0"/>
              </a:rPr>
              <a:t>Firefox extension: hijacks HTTP session tokens over </a:t>
            </a:r>
            <a:r>
              <a:rPr lang="en-US" altLang="ja-JP" dirty="0" err="1">
                <a:ea typeface="ＭＳ Ｐゴシック" charset="0"/>
                <a:cs typeface="ＭＳ Ｐゴシック" charset="0"/>
              </a:rPr>
              <a:t>WiFi</a:t>
            </a:r>
            <a:endParaRPr lang="en-US" altLang="ja-JP" dirty="0">
              <a:ea typeface="ＭＳ Ｐゴシック" charset="0"/>
              <a:cs typeface="ＭＳ Ｐゴシック" charset="0"/>
            </a:endParaRPr>
          </a:p>
          <a:p>
            <a:pPr marL="460375" indent="0">
              <a:spcBef>
                <a:spcPts val="1200"/>
              </a:spcBef>
              <a:buNone/>
            </a:pPr>
            <a:r>
              <a:rPr lang="en-US" altLang="ja-JP" dirty="0">
                <a:ea typeface="ＭＳ Ｐゴシック" charset="0"/>
                <a:cs typeface="ＭＳ Ｐゴシック" charset="0"/>
              </a:rPr>
              <a:t>Solution:  always send session tokens over HTTPS!</a:t>
            </a:r>
          </a:p>
          <a:p>
            <a:pPr marL="0" indent="0">
              <a:buNone/>
            </a:pPr>
            <a:endParaRPr lang="en-US" dirty="0"/>
          </a:p>
        </p:txBody>
      </p:sp>
    </p:spTree>
    <p:extLst>
      <p:ext uri="{BB962C8B-B14F-4D97-AF65-F5344CB8AC3E}">
        <p14:creationId xmlns:p14="http://schemas.microsoft.com/office/powerpoint/2010/main" val="114551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09600" y="57150"/>
            <a:ext cx="8229600" cy="628650"/>
          </a:xfrm>
        </p:spPr>
        <p:txBody>
          <a:bodyPr>
            <a:normAutofit fontScale="90000"/>
          </a:bodyPr>
          <a:lstStyle/>
          <a:p>
            <a:r>
              <a:rPr lang="en-US" sz="3600" dirty="0">
                <a:latin typeface="Tahoma" charset="0"/>
                <a:ea typeface="ＭＳ Ｐゴシック" charset="0"/>
                <a:cs typeface="ＭＳ Ｐゴシック" charset="0"/>
              </a:rPr>
              <a:t>Beware:    Predictable tokens</a:t>
            </a:r>
            <a:endParaRPr lang="en-US" sz="3600" dirty="0">
              <a:latin typeface="Tahoma" charset="0"/>
              <a:ea typeface="ＭＳ Ｐゴシック" charset="0"/>
              <a:cs typeface="ＭＳ Ｐゴシック" charset="0"/>
              <a:sym typeface="Symbol" charset="0"/>
            </a:endParaRPr>
          </a:p>
        </p:txBody>
      </p:sp>
      <p:sp>
        <p:nvSpPr>
          <p:cNvPr id="1460227" name="Rectangle 3" descr="Rectangle: Click to edit Master text styles&#10;Second level&#10;Third level&#10;Fourth level&#10;Fifth level"/>
          <p:cNvSpPr>
            <a:spLocks noGrp="1" noChangeArrowheads="1"/>
          </p:cNvSpPr>
          <p:nvPr>
            <p:ph type="body" idx="1"/>
          </p:nvPr>
        </p:nvSpPr>
        <p:spPr>
          <a:xfrm>
            <a:off x="228600" y="819150"/>
            <a:ext cx="8915400" cy="4191000"/>
          </a:xfrm>
        </p:spPr>
        <p:txBody>
          <a:bodyPr>
            <a:normAutofit/>
          </a:bodyPr>
          <a:lstStyle/>
          <a:p>
            <a:pPr marL="0" indent="0">
              <a:buNone/>
            </a:pPr>
            <a:r>
              <a:rPr lang="en-US" b="1" dirty="0">
                <a:ea typeface="ＭＳ Ｐゴシック" charset="0"/>
                <a:cs typeface="ＭＳ Ｐゴシック" charset="0"/>
              </a:rPr>
              <a:t>Example 1:</a:t>
            </a:r>
            <a:r>
              <a:rPr lang="en-US" dirty="0">
                <a:ea typeface="ＭＳ Ｐゴシック" charset="0"/>
                <a:cs typeface="ＭＳ Ｐゴシック" charset="0"/>
              </a:rPr>
              <a:t>     counter   </a:t>
            </a:r>
          </a:p>
          <a:p>
            <a:pPr marL="0" indent="0">
              <a:lnSpc>
                <a:spcPct val="130000"/>
              </a:lnSpc>
              <a:buNone/>
            </a:pPr>
            <a:r>
              <a:rPr lang="en-US" dirty="0">
                <a:ea typeface="ＭＳ Ｐゴシック" charset="0"/>
                <a:cs typeface="ＭＳ Ｐゴシック" charset="0"/>
                <a:sym typeface="Symbol" charset="0"/>
              </a:rPr>
              <a:t> 	</a:t>
            </a:r>
            <a:r>
              <a:rPr lang="en-US" dirty="0">
                <a:ea typeface="ＭＳ Ｐゴシック" charset="0"/>
                <a:sym typeface="Symbol" charset="0"/>
              </a:rPr>
              <a:t>⇒ </a:t>
            </a:r>
            <a:r>
              <a:rPr lang="en-US" dirty="0">
                <a:ea typeface="ＭＳ Ｐゴシック" charset="0"/>
              </a:rPr>
              <a:t> user logs in, gets counter value, </a:t>
            </a:r>
            <a:br>
              <a:rPr lang="en-US" dirty="0">
                <a:ea typeface="ＭＳ Ｐゴシック" charset="0"/>
              </a:rPr>
            </a:br>
            <a:r>
              <a:rPr lang="en-US" dirty="0">
                <a:ea typeface="ＭＳ Ｐゴシック" charset="0"/>
              </a:rPr>
              <a:t>       	      can view sessions of other users</a:t>
            </a:r>
            <a:endParaRPr lang="en-US" dirty="0">
              <a:ea typeface="ＭＳ Ｐゴシック" charset="0"/>
              <a:cs typeface="ＭＳ Ｐゴシック" charset="0"/>
            </a:endParaRPr>
          </a:p>
          <a:p>
            <a:pPr marL="0" indent="0">
              <a:spcBef>
                <a:spcPts val="2976"/>
              </a:spcBef>
              <a:buNone/>
            </a:pPr>
            <a:r>
              <a:rPr lang="en-US" b="1" dirty="0">
                <a:ea typeface="ＭＳ Ｐゴシック" charset="0"/>
                <a:cs typeface="ＭＳ Ｐゴシック" charset="0"/>
              </a:rPr>
              <a:t>Example 2:    </a:t>
            </a:r>
            <a:r>
              <a:rPr lang="en-US" dirty="0">
                <a:ea typeface="ＭＳ Ｐゴシック" charset="0"/>
                <a:cs typeface="ＭＳ Ｐゴシック" charset="0"/>
              </a:rPr>
              <a:t>weak MAC.       </a:t>
            </a:r>
            <a:r>
              <a:rPr lang="en-US" dirty="0">
                <a:ea typeface="ＭＳ Ｐゴシック" charset="0"/>
              </a:rPr>
              <a:t>token = </a:t>
            </a:r>
            <a:r>
              <a:rPr lang="en-US" sz="2800" b="1" dirty="0">
                <a:solidFill>
                  <a:srgbClr val="009900"/>
                </a:solidFill>
                <a:ea typeface="ＭＳ Ｐゴシック" charset="0"/>
              </a:rPr>
              <a:t>{</a:t>
            </a:r>
            <a:r>
              <a:rPr lang="en-US" b="1" dirty="0">
                <a:solidFill>
                  <a:srgbClr val="009900"/>
                </a:solidFill>
                <a:ea typeface="ＭＳ Ｐゴシック" charset="0"/>
              </a:rPr>
              <a:t> </a:t>
            </a:r>
            <a:r>
              <a:rPr lang="en-US" b="1" dirty="0" err="1">
                <a:solidFill>
                  <a:srgbClr val="009900"/>
                </a:solidFill>
                <a:ea typeface="ＭＳ Ｐゴシック" charset="0"/>
              </a:rPr>
              <a:t>userid</a:t>
            </a:r>
            <a:r>
              <a:rPr lang="en-US" b="1" dirty="0">
                <a:solidFill>
                  <a:srgbClr val="009900"/>
                </a:solidFill>
                <a:ea typeface="ＭＳ Ｐゴシック" charset="0"/>
              </a:rPr>
              <a:t>,  </a:t>
            </a:r>
            <a:r>
              <a:rPr lang="en-US" b="1" dirty="0" err="1">
                <a:solidFill>
                  <a:srgbClr val="009900"/>
                </a:solidFill>
                <a:ea typeface="ＭＳ Ｐゴシック" charset="0"/>
              </a:rPr>
              <a:t>MAC</a:t>
            </a:r>
            <a:r>
              <a:rPr lang="en-US" sz="2800" b="1" baseline="-25000" dirty="0" err="1">
                <a:solidFill>
                  <a:srgbClr val="009900"/>
                </a:solidFill>
                <a:ea typeface="ＭＳ Ｐゴシック" charset="0"/>
              </a:rPr>
              <a:t>k</a:t>
            </a:r>
            <a:r>
              <a:rPr lang="en-US" b="1" dirty="0">
                <a:solidFill>
                  <a:srgbClr val="009900"/>
                </a:solidFill>
                <a:ea typeface="ＭＳ Ｐゴシック" charset="0"/>
              </a:rPr>
              <a:t>(</a:t>
            </a:r>
            <a:r>
              <a:rPr lang="en-US" b="1" dirty="0" err="1">
                <a:solidFill>
                  <a:srgbClr val="009900"/>
                </a:solidFill>
                <a:ea typeface="ＭＳ Ｐゴシック" charset="0"/>
              </a:rPr>
              <a:t>userid</a:t>
            </a:r>
            <a:r>
              <a:rPr lang="en-US" b="1" dirty="0">
                <a:solidFill>
                  <a:srgbClr val="009900"/>
                </a:solidFill>
                <a:ea typeface="ＭＳ Ｐゴシック" charset="0"/>
              </a:rPr>
              <a:t>) </a:t>
            </a:r>
            <a:r>
              <a:rPr lang="en-US" sz="2800" b="1" dirty="0">
                <a:solidFill>
                  <a:srgbClr val="009900"/>
                </a:solidFill>
                <a:ea typeface="ＭＳ Ｐゴシック" charset="0"/>
              </a:rPr>
              <a:t>}</a:t>
            </a:r>
            <a:endParaRPr lang="en-US" b="1" dirty="0">
              <a:solidFill>
                <a:srgbClr val="009900"/>
              </a:solidFill>
              <a:ea typeface="ＭＳ Ｐゴシック" charset="0"/>
            </a:endParaRPr>
          </a:p>
          <a:p>
            <a:pPr marL="514350" indent="-457200"/>
            <a:r>
              <a:rPr lang="en-US" dirty="0">
                <a:ea typeface="ＭＳ Ｐゴシック" charset="0"/>
              </a:rPr>
              <a:t>Weak MAC exposes  </a:t>
            </a:r>
            <a:r>
              <a:rPr lang="en-US" b="1" dirty="0">
                <a:solidFill>
                  <a:srgbClr val="009900"/>
                </a:solidFill>
                <a:ea typeface="ＭＳ Ｐゴシック" charset="0"/>
              </a:rPr>
              <a:t> k  </a:t>
            </a:r>
            <a:r>
              <a:rPr lang="en-US" dirty="0">
                <a:ea typeface="ＭＳ Ｐゴシック" charset="0"/>
              </a:rPr>
              <a:t>  from few cookies.</a:t>
            </a:r>
          </a:p>
          <a:p>
            <a:pPr marL="0" indent="0">
              <a:spcBef>
                <a:spcPts val="4176"/>
              </a:spcBef>
              <a:buNone/>
            </a:pPr>
            <a:r>
              <a:rPr lang="en-US" dirty="0">
                <a:ea typeface="ＭＳ Ｐゴシック" charset="0"/>
                <a:cs typeface="ＭＳ Ｐゴシック" charset="0"/>
              </a:rPr>
              <a:t>Apache Tomcat:   </a:t>
            </a:r>
            <a:r>
              <a:rPr lang="en-US" dirty="0" err="1">
                <a:ea typeface="ＭＳ Ｐゴシック" charset="0"/>
                <a:cs typeface="ＭＳ Ｐゴシック" charset="0"/>
              </a:rPr>
              <a:t>generateSessionId</a:t>
            </a:r>
            <a:r>
              <a:rPr lang="en-US" dirty="0">
                <a:ea typeface="ＭＳ Ｐゴシック" charset="0"/>
                <a:cs typeface="ＭＳ Ｐゴシック" charset="0"/>
              </a:rPr>
              <a:t>()</a:t>
            </a:r>
          </a:p>
          <a:p>
            <a:pPr>
              <a:spcBef>
                <a:spcPts val="600"/>
              </a:spcBef>
            </a:pPr>
            <a:r>
              <a:rPr lang="en-US" dirty="0">
                <a:ea typeface="ＭＳ Ｐゴシック" charset="0"/>
                <a:cs typeface="ＭＳ Ｐゴシック" charset="0"/>
              </a:rPr>
              <a:t>Returns random session ID     </a:t>
            </a:r>
            <a:r>
              <a:rPr lang="en-US" sz="2000" dirty="0">
                <a:ea typeface="ＭＳ Ｐゴシック" charset="0"/>
                <a:cs typeface="ＭＳ Ｐゴシック" charset="0"/>
              </a:rPr>
              <a:t>[server retrieves client state based on </a:t>
            </a:r>
            <a:r>
              <a:rPr lang="en-US" sz="2000" dirty="0" err="1">
                <a:ea typeface="ＭＳ Ｐゴシック" charset="0"/>
                <a:cs typeface="ＭＳ Ｐゴシック" charset="0"/>
              </a:rPr>
              <a:t>sess</a:t>
            </a:r>
            <a:r>
              <a:rPr lang="en-US" sz="2000" dirty="0">
                <a:ea typeface="ＭＳ Ｐゴシック" charset="0"/>
                <a:cs typeface="ＭＳ Ｐゴシック" charset="0"/>
              </a:rPr>
              <a:t>-id]</a:t>
            </a:r>
          </a:p>
        </p:txBody>
      </p:sp>
    </p:spTree>
    <p:extLst>
      <p:ext uri="{BB962C8B-B14F-4D97-AF65-F5344CB8AC3E}">
        <p14:creationId xmlns:p14="http://schemas.microsoft.com/office/powerpoint/2010/main" val="2761699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602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02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602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60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533400" y="1352550"/>
            <a:ext cx="8153400" cy="2438400"/>
          </a:xfrm>
          <a:prstGeom prst="roundRect">
            <a:avLst>
              <a:gd name="adj" fmla="val 16667"/>
            </a:avLst>
          </a:prstGeom>
          <a:solidFill>
            <a:schemeClr val="accent6">
              <a:lumMod val="40000"/>
              <a:lumOff val="60000"/>
            </a:schemeClr>
          </a:solidFill>
          <a:ln w="12700">
            <a:solidFill>
              <a:schemeClr val="tx1"/>
            </a:solidFill>
            <a:round/>
            <a:headEnd/>
            <a:tailEnd type="triangle" w="lg" len="med"/>
          </a:ln>
        </p:spPr>
        <p:txBody>
          <a:bodyPr wrap="none"/>
          <a:lstStyle/>
          <a:p>
            <a:r>
              <a:rPr lang="en-US" sz="2400" dirty="0"/>
              <a:t>Session tokens must be unpredictable to attacker</a:t>
            </a:r>
          </a:p>
          <a:p>
            <a:pPr>
              <a:spcBef>
                <a:spcPts val="2800"/>
              </a:spcBef>
            </a:pPr>
            <a:r>
              <a:rPr lang="en-US" sz="2400" dirty="0"/>
              <a:t>To generate:  use underlying framework  </a:t>
            </a:r>
            <a:r>
              <a:rPr lang="en-US" sz="2000" dirty="0"/>
              <a:t>(e.g. ASP, Tomcat, Rails)</a:t>
            </a:r>
          </a:p>
          <a:p>
            <a:pPr>
              <a:spcBef>
                <a:spcPts val="2400"/>
              </a:spcBef>
            </a:pPr>
            <a:r>
              <a:rPr lang="en-US" sz="2400" dirty="0"/>
              <a:t>    	Rails:     token = SHA256( current time, </a:t>
            </a:r>
            <a:r>
              <a:rPr lang="en-US" sz="2400" u="sng" dirty="0"/>
              <a:t>random nonce</a:t>
            </a:r>
            <a:r>
              <a:rPr lang="en-US" sz="2400" dirty="0"/>
              <a:t> )</a:t>
            </a:r>
          </a:p>
        </p:txBody>
      </p:sp>
    </p:spTree>
    <p:extLst>
      <p:ext uri="{BB962C8B-B14F-4D97-AF65-F5344CB8AC3E}">
        <p14:creationId xmlns:p14="http://schemas.microsoft.com/office/powerpoint/2010/main" val="2792276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ea typeface="ＭＳ Ｐゴシック" charset="0"/>
                <a:cs typeface="ＭＳ Ｐゴシック" charset="0"/>
              </a:rPr>
              <a:t>Beware:  Session token theft</a:t>
            </a:r>
          </a:p>
        </p:txBody>
      </p:sp>
      <p:sp>
        <p:nvSpPr>
          <p:cNvPr id="15363" name="Content Placeholder 2" descr="Rectangle: Click to edit Master text styles&#10;Second level&#10;Third level&#10;Fourth level&#10;Fifth level"/>
          <p:cNvSpPr>
            <a:spLocks noGrp="1"/>
          </p:cNvSpPr>
          <p:nvPr>
            <p:ph idx="1"/>
          </p:nvPr>
        </p:nvSpPr>
        <p:spPr>
          <a:xfrm>
            <a:off x="457200" y="895350"/>
            <a:ext cx="8534400" cy="4248150"/>
          </a:xfrm>
        </p:spPr>
        <p:txBody>
          <a:bodyPr>
            <a:normAutofit lnSpcReduction="10000"/>
          </a:bodyPr>
          <a:lstStyle/>
          <a:p>
            <a:pPr marL="0" indent="0">
              <a:buNone/>
            </a:pPr>
            <a:r>
              <a:rPr lang="en-US" b="1" dirty="0">
                <a:ea typeface="ＭＳ Ｐゴシック" charset="0"/>
                <a:cs typeface="ＭＳ Ｐゴシック" charset="0"/>
              </a:rPr>
              <a:t>Example 1</a:t>
            </a:r>
            <a:r>
              <a:rPr lang="en-US" dirty="0">
                <a:ea typeface="ＭＳ Ｐゴシック" charset="0"/>
                <a:cs typeface="ＭＳ Ｐゴシック" charset="0"/>
              </a:rPr>
              <a:t>:    use of HTTP after login over HTTPS</a:t>
            </a:r>
          </a:p>
          <a:p>
            <a:pPr>
              <a:spcBef>
                <a:spcPts val="1000"/>
              </a:spcBef>
            </a:pPr>
            <a:r>
              <a:rPr lang="en-US" dirty="0">
                <a:ea typeface="ＭＳ Ｐゴシック" charset="0"/>
              </a:rPr>
              <a:t>Enables cookie theft at </a:t>
            </a:r>
            <a:r>
              <a:rPr lang="en-US" dirty="0" err="1">
                <a:ea typeface="ＭＳ Ｐゴシック" charset="0"/>
              </a:rPr>
              <a:t>WiFi</a:t>
            </a:r>
            <a:r>
              <a:rPr lang="en-US" dirty="0">
                <a:ea typeface="ＭＳ Ｐゴシック" charset="0"/>
              </a:rPr>
              <a:t> access point       (e.g. </a:t>
            </a:r>
            <a:r>
              <a:rPr lang="en-US" dirty="0" err="1">
                <a:ea typeface="ＭＳ Ｐゴシック" charset="0"/>
              </a:rPr>
              <a:t>Firesheep</a:t>
            </a:r>
            <a:r>
              <a:rPr lang="en-US" dirty="0">
                <a:ea typeface="ＭＳ Ｐゴシック" charset="0"/>
              </a:rPr>
              <a:t>)</a:t>
            </a:r>
          </a:p>
          <a:p>
            <a:pPr>
              <a:spcBef>
                <a:spcPts val="1000"/>
              </a:spcBef>
            </a:pPr>
            <a:r>
              <a:rPr lang="en-US" dirty="0">
                <a:ea typeface="ＭＳ Ｐゴシック" charset="0"/>
              </a:rPr>
              <a:t>Other ways network attacker can steal token:</a:t>
            </a:r>
          </a:p>
          <a:p>
            <a:pPr lvl="1"/>
            <a:r>
              <a:rPr lang="en-US" dirty="0">
                <a:ea typeface="ＭＳ Ｐゴシック" charset="0"/>
              </a:rPr>
              <a:t>Site has mixed HTTPS/HTTP pages  ⇒  token sent over HTTP</a:t>
            </a:r>
          </a:p>
          <a:p>
            <a:pPr lvl="1"/>
            <a:r>
              <a:rPr lang="en-US" dirty="0">
                <a:ea typeface="ＭＳ Ｐゴシック" charset="0"/>
              </a:rPr>
              <a:t>Man-in-the-middle attacks on SSL </a:t>
            </a:r>
          </a:p>
          <a:p>
            <a:pPr lvl="2"/>
            <a:endParaRPr lang="en-US" dirty="0">
              <a:ea typeface="ＭＳ Ｐゴシック" charset="0"/>
            </a:endParaRPr>
          </a:p>
          <a:p>
            <a:pPr marL="0" indent="0">
              <a:buNone/>
            </a:pPr>
            <a:r>
              <a:rPr lang="en-US" b="1" dirty="0">
                <a:ea typeface="ＭＳ Ｐゴシック" charset="0"/>
                <a:cs typeface="ＭＳ Ｐゴシック" charset="0"/>
              </a:rPr>
              <a:t>Example 2</a:t>
            </a:r>
            <a:r>
              <a:rPr lang="en-US" dirty="0">
                <a:ea typeface="ＭＳ Ｐゴシック" charset="0"/>
                <a:cs typeface="ＭＳ Ｐゴシック" charset="0"/>
              </a:rPr>
              <a:t>:    Cross Site Scripting (XSS) exploits</a:t>
            </a:r>
          </a:p>
          <a:p>
            <a:endParaRPr lang="en-US" dirty="0">
              <a:ea typeface="ＭＳ Ｐゴシック" charset="0"/>
              <a:cs typeface="ＭＳ Ｐゴシック" charset="0"/>
            </a:endParaRPr>
          </a:p>
          <a:p>
            <a:pPr marL="0" indent="0">
              <a:buNone/>
            </a:pPr>
            <a:r>
              <a:rPr lang="en-US" dirty="0">
                <a:ea typeface="ＭＳ Ｐゴシック" charset="0"/>
                <a:cs typeface="ＭＳ Ｐゴシック" charset="0"/>
              </a:rPr>
              <a:t>Amplified by poor logout procedures:</a:t>
            </a:r>
          </a:p>
          <a:p>
            <a:pPr lvl="1"/>
            <a:r>
              <a:rPr lang="en-US" dirty="0">
                <a:ea typeface="ＭＳ Ｐゴシック" charset="0"/>
              </a:rPr>
              <a:t>Logout must invalidate token on server</a:t>
            </a:r>
          </a:p>
          <a:p>
            <a:pPr lvl="1"/>
            <a:endParaRPr lang="en-US" dirty="0">
              <a:ea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447213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09600" y="-19050"/>
            <a:ext cx="8305800" cy="952500"/>
          </a:xfrm>
        </p:spPr>
        <p:txBody>
          <a:bodyPr>
            <a:normAutofit fontScale="90000"/>
          </a:bodyPr>
          <a:lstStyle/>
          <a:p>
            <a:pPr algn="l">
              <a:lnSpc>
                <a:spcPts val="4500"/>
              </a:lnSpc>
            </a:pPr>
            <a:r>
              <a:rPr lang="en-US" sz="3200" dirty="0">
                <a:latin typeface="Tahoma" charset="0"/>
                <a:ea typeface="ＭＳ Ｐゴシック" charset="0"/>
                <a:cs typeface="ＭＳ Ｐゴシック" charset="0"/>
              </a:rPr>
              <a:t>Mitigating </a:t>
            </a:r>
            <a:r>
              <a:rPr lang="en-US" sz="3200" dirty="0" err="1">
                <a:latin typeface="Tahoma" charset="0"/>
                <a:ea typeface="ＭＳ Ｐゴシック" charset="0"/>
                <a:cs typeface="ＭＳ Ｐゴシック" charset="0"/>
              </a:rPr>
              <a:t>SessionToken</a:t>
            </a:r>
            <a:r>
              <a:rPr lang="en-US" sz="3200" dirty="0">
                <a:latin typeface="Tahoma" charset="0"/>
                <a:ea typeface="ＭＳ Ｐゴシック" charset="0"/>
                <a:cs typeface="ＭＳ Ｐゴシック" charset="0"/>
              </a:rPr>
              <a:t> theft by binding </a:t>
            </a:r>
            <a:br>
              <a:rPr lang="en-US" sz="3200" dirty="0">
                <a:latin typeface="Tahoma" charset="0"/>
                <a:ea typeface="ＭＳ Ｐゴシック" charset="0"/>
                <a:cs typeface="ＭＳ Ｐゴシック" charset="0"/>
              </a:rPr>
            </a:br>
            <a:r>
              <a:rPr lang="en-US" sz="3200" dirty="0">
                <a:latin typeface="Tahoma" charset="0"/>
                <a:ea typeface="ＭＳ Ｐゴシック" charset="0"/>
                <a:cs typeface="ＭＳ Ｐゴシック" charset="0"/>
              </a:rPr>
              <a:t>		</a:t>
            </a:r>
            <a:r>
              <a:rPr lang="en-US" sz="3200" dirty="0" err="1">
                <a:latin typeface="Tahoma" charset="0"/>
                <a:ea typeface="ＭＳ Ｐゴシック" charset="0"/>
                <a:cs typeface="ＭＳ Ｐゴシック" charset="0"/>
              </a:rPr>
              <a:t>SessionToken</a:t>
            </a:r>
            <a:r>
              <a:rPr lang="en-US" sz="3200" dirty="0">
                <a:latin typeface="Tahoma" charset="0"/>
                <a:ea typeface="ＭＳ Ｐゴシック" charset="0"/>
                <a:cs typeface="ＭＳ Ｐゴシック" charset="0"/>
              </a:rPr>
              <a:t> to client’</a:t>
            </a:r>
            <a:r>
              <a:rPr lang="en-US" altLang="ja-JP" sz="3200" dirty="0">
                <a:latin typeface="Tahoma" charset="0"/>
                <a:ea typeface="ＭＳ Ｐゴシック" charset="0"/>
                <a:cs typeface="ＭＳ Ｐゴシック" charset="0"/>
              </a:rPr>
              <a:t>s computer</a:t>
            </a:r>
            <a:endParaRPr lang="en-US" sz="3200" dirty="0">
              <a:latin typeface="Tahoma" charset="0"/>
              <a:ea typeface="ＭＳ Ｐゴシック" charset="0"/>
              <a:cs typeface="ＭＳ Ｐゴシック" charset="0"/>
            </a:endParaRPr>
          </a:p>
        </p:txBody>
      </p:sp>
      <p:sp>
        <p:nvSpPr>
          <p:cNvPr id="53250" name="Content Placeholder 2" descr="Rectangle: Click to edit Master text styles&#10;Second level&#10;Third level&#10;Fourth level&#10;Fifth level"/>
          <p:cNvSpPr>
            <a:spLocks noGrp="1"/>
          </p:cNvSpPr>
          <p:nvPr>
            <p:ph idx="1"/>
          </p:nvPr>
        </p:nvSpPr>
        <p:spPr>
          <a:xfrm>
            <a:off x="304800" y="1981200"/>
            <a:ext cx="8458200" cy="3028950"/>
          </a:xfrm>
        </p:spPr>
        <p:txBody>
          <a:bodyPr>
            <a:normAutofit/>
          </a:bodyPr>
          <a:lstStyle/>
          <a:p>
            <a:pPr marL="0" indent="0">
              <a:buNone/>
            </a:pPr>
            <a:r>
              <a:rPr lang="en-US" b="1" dirty="0">
                <a:solidFill>
                  <a:srgbClr val="002060"/>
                </a:solidFill>
                <a:ea typeface="ＭＳ Ｐゴシック" charset="0"/>
                <a:cs typeface="ＭＳ Ｐゴシック" charset="0"/>
              </a:rPr>
              <a:t>Client IP </a:t>
            </a:r>
            <a:r>
              <a:rPr lang="en-US" b="1" dirty="0" err="1">
                <a:solidFill>
                  <a:srgbClr val="002060"/>
                </a:solidFill>
                <a:ea typeface="ＭＳ Ｐゴシック" charset="0"/>
                <a:cs typeface="ＭＳ Ｐゴシック" charset="0"/>
              </a:rPr>
              <a:t>addr</a:t>
            </a:r>
            <a:r>
              <a:rPr lang="en-US" dirty="0">
                <a:ea typeface="ＭＳ Ｐゴシック" charset="0"/>
                <a:cs typeface="ＭＳ Ｐゴシック" charset="0"/>
              </a:rPr>
              <a:t>:    </a:t>
            </a:r>
            <a:r>
              <a:rPr lang="en-US" dirty="0">
                <a:ea typeface="ＭＳ Ｐゴシック" charset="0"/>
              </a:rPr>
              <a:t>makes it harder to use token at another machine</a:t>
            </a:r>
          </a:p>
          <a:p>
            <a:pPr lvl="1"/>
            <a:r>
              <a:rPr lang="en-US" dirty="0">
                <a:ea typeface="ＭＳ Ｐゴシック" charset="0"/>
              </a:rPr>
              <a:t>But honest client may change IP </a:t>
            </a:r>
            <a:r>
              <a:rPr lang="en-US" dirty="0" err="1">
                <a:ea typeface="ＭＳ Ｐゴシック" charset="0"/>
              </a:rPr>
              <a:t>addr</a:t>
            </a:r>
            <a:r>
              <a:rPr lang="en-US" dirty="0">
                <a:ea typeface="ＭＳ Ｐゴシック" charset="0"/>
              </a:rPr>
              <a:t> during session</a:t>
            </a:r>
          </a:p>
          <a:p>
            <a:pPr lvl="2"/>
            <a:r>
              <a:rPr lang="en-US" dirty="0">
                <a:ea typeface="ＭＳ Ｐゴシック" charset="0"/>
              </a:rPr>
              <a:t>client will be logged out for no reason</a:t>
            </a:r>
            <a:endParaRPr lang="en-US" dirty="0">
              <a:ea typeface="ＭＳ Ｐゴシック" charset="0"/>
              <a:cs typeface="ＭＳ Ｐゴシック" charset="0"/>
            </a:endParaRPr>
          </a:p>
          <a:p>
            <a:pPr marL="0" indent="0">
              <a:spcBef>
                <a:spcPts val="2424"/>
              </a:spcBef>
              <a:buNone/>
            </a:pPr>
            <a:r>
              <a:rPr lang="en-US" b="1" dirty="0">
                <a:solidFill>
                  <a:srgbClr val="002060"/>
                </a:solidFill>
                <a:ea typeface="ＭＳ Ｐゴシック" charset="0"/>
                <a:cs typeface="ＭＳ Ｐゴシック" charset="0"/>
              </a:rPr>
              <a:t>Client user agent</a:t>
            </a:r>
            <a:r>
              <a:rPr lang="en-US" dirty="0">
                <a:solidFill>
                  <a:srgbClr val="002060"/>
                </a:solidFill>
                <a:ea typeface="ＭＳ Ｐゴシック" charset="0"/>
                <a:cs typeface="ＭＳ Ｐゴシック" charset="0"/>
              </a:rPr>
              <a:t>:</a:t>
            </a:r>
            <a:r>
              <a:rPr lang="en-US" dirty="0">
                <a:ea typeface="ＭＳ Ｐゴシック" charset="0"/>
              </a:rPr>
              <a:t>  weak defense against theft, but doesn’</a:t>
            </a:r>
            <a:r>
              <a:rPr lang="en-US" altLang="ja-JP" dirty="0">
                <a:ea typeface="ＭＳ Ｐゴシック" charset="0"/>
              </a:rPr>
              <a:t>t hurt.</a:t>
            </a:r>
            <a:endParaRPr lang="en-US" dirty="0">
              <a:ea typeface="ＭＳ Ｐゴシック" charset="0"/>
              <a:cs typeface="ＭＳ Ｐゴシック" charset="0"/>
            </a:endParaRPr>
          </a:p>
          <a:p>
            <a:pPr marL="0" indent="0">
              <a:spcBef>
                <a:spcPts val="3024"/>
              </a:spcBef>
              <a:buNone/>
            </a:pPr>
            <a:r>
              <a:rPr lang="en-US" b="1" dirty="0">
                <a:solidFill>
                  <a:srgbClr val="002060"/>
                </a:solidFill>
                <a:ea typeface="ＭＳ Ｐゴシック" charset="0"/>
                <a:cs typeface="ＭＳ Ｐゴシック" charset="0"/>
              </a:rPr>
              <a:t>TLS session id</a:t>
            </a:r>
            <a:r>
              <a:rPr lang="en-US" dirty="0">
                <a:solidFill>
                  <a:srgbClr val="002060"/>
                </a:solidFill>
                <a:ea typeface="ＭＳ Ｐゴシック" charset="0"/>
                <a:cs typeface="ＭＳ Ｐゴシック" charset="0"/>
              </a:rPr>
              <a:t>:  </a:t>
            </a:r>
            <a:r>
              <a:rPr lang="en-US" dirty="0">
                <a:ea typeface="ＭＳ Ｐゴシック" charset="0"/>
              </a:rPr>
              <a:t>same problem as IP address   </a:t>
            </a:r>
            <a:r>
              <a:rPr lang="en-US" sz="1800" dirty="0">
                <a:ea typeface="ＭＳ Ｐゴシック" charset="0"/>
              </a:rPr>
              <a:t>(and even worse)</a:t>
            </a:r>
            <a:endParaRPr lang="en-US" dirty="0">
              <a:ea typeface="ＭＳ Ｐゴシック" charset="0"/>
            </a:endParaRPr>
          </a:p>
        </p:txBody>
      </p:sp>
      <p:sp>
        <p:nvSpPr>
          <p:cNvPr id="53251" name="TextBox 3"/>
          <p:cNvSpPr txBox="1">
            <a:spLocks noChangeArrowheads="1"/>
          </p:cNvSpPr>
          <p:nvPr/>
        </p:nvSpPr>
        <p:spPr bwMode="auto">
          <a:xfrm>
            <a:off x="304800" y="1271885"/>
            <a:ext cx="68218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sz="2400" dirty="0">
                <a:latin typeface="+mn-lt"/>
              </a:rPr>
              <a:t>A common idea:  embed machine specific data in SID</a:t>
            </a:r>
          </a:p>
        </p:txBody>
      </p:sp>
    </p:spTree>
    <p:extLst>
      <p:ext uri="{BB962C8B-B14F-4D97-AF65-F5344CB8AC3E}">
        <p14:creationId xmlns:p14="http://schemas.microsoft.com/office/powerpoint/2010/main" val="3487787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71450"/>
            <a:ext cx="8229600" cy="857250"/>
          </a:xfrm>
        </p:spPr>
        <p:txBody>
          <a:bodyPr>
            <a:normAutofit/>
          </a:bodyPr>
          <a:lstStyle/>
          <a:p>
            <a:r>
              <a:rPr lang="en-US" dirty="0">
                <a:ea typeface="ＭＳ Ｐゴシック" charset="0"/>
                <a:cs typeface="ＭＳ Ｐゴシック" charset="0"/>
              </a:rPr>
              <a:t>Session fixation attacks</a:t>
            </a:r>
          </a:p>
        </p:txBody>
      </p:sp>
      <p:sp>
        <p:nvSpPr>
          <p:cNvPr id="3" name="Content Placeholder 2" descr="Rectangle: Click to edit Master text styles&#10;Second level&#10;Third level&#10;Fourth level&#10;Fifth level"/>
          <p:cNvSpPr>
            <a:spLocks noGrp="1"/>
          </p:cNvSpPr>
          <p:nvPr>
            <p:ph idx="1"/>
          </p:nvPr>
        </p:nvSpPr>
        <p:spPr>
          <a:xfrm>
            <a:off x="381000" y="666750"/>
            <a:ext cx="8534400" cy="4476750"/>
          </a:xfrm>
        </p:spPr>
        <p:txBody>
          <a:bodyPr>
            <a:normAutofit/>
          </a:bodyPr>
          <a:lstStyle/>
          <a:p>
            <a:pPr marL="0" indent="0">
              <a:buNone/>
            </a:pPr>
            <a:r>
              <a:rPr lang="en-US" dirty="0">
                <a:ea typeface="ＭＳ Ｐゴシック" charset="0"/>
                <a:cs typeface="ＭＳ Ｐゴシック" charset="0"/>
              </a:rPr>
              <a:t>Suppose attacker can set the user’</a:t>
            </a:r>
            <a:r>
              <a:rPr lang="en-US" altLang="ja-JP" dirty="0">
                <a:ea typeface="ＭＳ Ｐゴシック" charset="0"/>
                <a:cs typeface="ＭＳ Ｐゴシック" charset="0"/>
              </a:rPr>
              <a:t>s session token:</a:t>
            </a:r>
          </a:p>
          <a:p>
            <a:r>
              <a:rPr lang="en-US" dirty="0">
                <a:ea typeface="ＭＳ Ｐゴシック" charset="0"/>
              </a:rPr>
              <a:t>For URL tokens, trick user into clicking on URL</a:t>
            </a:r>
          </a:p>
          <a:p>
            <a:r>
              <a:rPr lang="en-US" dirty="0">
                <a:ea typeface="ＭＳ Ｐゴシック" charset="0"/>
              </a:rPr>
              <a:t>For cookie tokens, set using XSS exploits</a:t>
            </a:r>
          </a:p>
          <a:p>
            <a:pPr marL="0" indent="0">
              <a:spcBef>
                <a:spcPts val="1176"/>
              </a:spcBef>
              <a:buNone/>
            </a:pPr>
            <a:r>
              <a:rPr lang="en-US" u="sng" dirty="0">
                <a:ea typeface="ＭＳ Ｐゴシック" charset="0"/>
                <a:cs typeface="ＭＳ Ｐゴシック" charset="0"/>
              </a:rPr>
              <a:t>Attack</a:t>
            </a:r>
            <a:r>
              <a:rPr lang="en-US" dirty="0">
                <a:ea typeface="ＭＳ Ｐゴシック" charset="0"/>
                <a:cs typeface="ＭＳ Ｐゴシック" charset="0"/>
              </a:rPr>
              <a:t>:     (say, using URL tokens)</a:t>
            </a:r>
          </a:p>
          <a:p>
            <a:pPr>
              <a:spcBef>
                <a:spcPts val="1200"/>
              </a:spcBef>
              <a:buFont typeface="Wingdings" charset="0"/>
              <a:buAutoNum type="arabicPeriod"/>
            </a:pPr>
            <a:r>
              <a:rPr lang="en-US" dirty="0">
                <a:ea typeface="ＭＳ Ｐゴシック" charset="0"/>
              </a:rPr>
              <a:t>Attacker gets anonymous session token for </a:t>
            </a:r>
            <a:r>
              <a:rPr lang="en-US" dirty="0" err="1">
                <a:ea typeface="ＭＳ Ｐゴシック" charset="0"/>
              </a:rPr>
              <a:t>site.com</a:t>
            </a:r>
            <a:endParaRPr lang="en-US" dirty="0">
              <a:ea typeface="ＭＳ Ｐゴシック" charset="0"/>
            </a:endParaRPr>
          </a:p>
          <a:p>
            <a:pPr>
              <a:spcBef>
                <a:spcPts val="1200"/>
              </a:spcBef>
              <a:buFont typeface="Wingdings" charset="0"/>
              <a:buAutoNum type="arabicPeriod"/>
            </a:pPr>
            <a:r>
              <a:rPr lang="en-US" dirty="0">
                <a:ea typeface="ＭＳ Ｐゴシック" charset="0"/>
              </a:rPr>
              <a:t>Sends URL to user with attacker’</a:t>
            </a:r>
            <a:r>
              <a:rPr lang="en-US" altLang="ja-JP" dirty="0">
                <a:ea typeface="ＭＳ Ｐゴシック" charset="0"/>
              </a:rPr>
              <a:t>s session token</a:t>
            </a:r>
          </a:p>
          <a:p>
            <a:pPr>
              <a:spcBef>
                <a:spcPts val="1200"/>
              </a:spcBef>
              <a:buFont typeface="Wingdings" charset="0"/>
              <a:buAutoNum type="arabicPeriod"/>
            </a:pPr>
            <a:r>
              <a:rPr lang="en-US" dirty="0">
                <a:ea typeface="ＭＳ Ｐゴシック" charset="0"/>
              </a:rPr>
              <a:t>User clicks on URL and logs into  </a:t>
            </a:r>
            <a:r>
              <a:rPr lang="en-US" dirty="0" err="1">
                <a:ea typeface="ＭＳ Ｐゴシック" charset="0"/>
              </a:rPr>
              <a:t>site.com</a:t>
            </a:r>
            <a:endParaRPr lang="en-US" dirty="0">
              <a:ea typeface="ＭＳ Ｐゴシック" charset="0"/>
            </a:endParaRPr>
          </a:p>
          <a:p>
            <a:pPr marL="914400" lvl="1" indent="-457200"/>
            <a:r>
              <a:rPr lang="en-US" dirty="0">
                <a:ea typeface="ＭＳ Ｐゴシック" charset="0"/>
              </a:rPr>
              <a:t>this elevates attacker’</a:t>
            </a:r>
            <a:r>
              <a:rPr lang="en-US" altLang="ja-JP" dirty="0">
                <a:ea typeface="ＭＳ Ｐゴシック" charset="0"/>
              </a:rPr>
              <a:t>s token to logged-in token</a:t>
            </a:r>
          </a:p>
          <a:p>
            <a:pPr>
              <a:spcBef>
                <a:spcPts val="1200"/>
              </a:spcBef>
              <a:buFont typeface="Tahoma" charset="0"/>
              <a:buAutoNum type="arabicPeriod"/>
            </a:pPr>
            <a:r>
              <a:rPr lang="en-US" dirty="0">
                <a:ea typeface="ＭＳ Ｐゴシック" charset="0"/>
              </a:rPr>
              <a:t>Attacker uses elevated token to hijack user’</a:t>
            </a:r>
            <a:r>
              <a:rPr lang="en-US" altLang="ja-JP" dirty="0">
                <a:ea typeface="ＭＳ Ｐゴシック" charset="0"/>
              </a:rPr>
              <a:t>s session.</a:t>
            </a:r>
            <a:endParaRPr lang="en-US" dirty="0">
              <a:ea typeface="ＭＳ Ｐゴシック" charset="0"/>
            </a:endParaRPr>
          </a:p>
        </p:txBody>
      </p:sp>
      <p:sp>
        <p:nvSpPr>
          <p:cNvPr id="2" name="Rounded Rectangle 1"/>
          <p:cNvSpPr/>
          <p:nvPr/>
        </p:nvSpPr>
        <p:spPr>
          <a:xfrm>
            <a:off x="152400" y="2038350"/>
            <a:ext cx="8534400" cy="29718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718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dirty="0">
                <a:latin typeface="+mn-lt"/>
                <a:ea typeface="ＭＳ Ｐゴシック" charset="0"/>
                <a:cs typeface="ＭＳ Ｐゴシック" charset="0"/>
              </a:rPr>
              <a:t>Session fixation:  lesson</a:t>
            </a:r>
          </a:p>
        </p:txBody>
      </p:sp>
      <p:sp>
        <p:nvSpPr>
          <p:cNvPr id="48130" name="Content Placeholder 2" descr="Rectangle: Click to edit Master text styles&#10;Second level&#10;Third level&#10;Fourth level&#10;Fifth level"/>
          <p:cNvSpPr>
            <a:spLocks noGrp="1"/>
          </p:cNvSpPr>
          <p:nvPr>
            <p:ph idx="1"/>
          </p:nvPr>
        </p:nvSpPr>
        <p:spPr>
          <a:xfrm>
            <a:off x="304800" y="857250"/>
            <a:ext cx="8686800" cy="4286250"/>
          </a:xfrm>
        </p:spPr>
        <p:txBody>
          <a:bodyPr>
            <a:normAutofit/>
          </a:bodyPr>
          <a:lstStyle/>
          <a:p>
            <a:pPr marL="0" indent="0">
              <a:buFont typeface="Wingdings" charset="0"/>
              <a:buNone/>
              <a:defRPr/>
            </a:pPr>
            <a:endParaRPr lang="en-US" dirty="0">
              <a:latin typeface="Tahoma" charset="0"/>
              <a:ea typeface="ＭＳ Ｐゴシック" charset="0"/>
              <a:cs typeface="ＭＳ Ｐゴシック" charset="0"/>
            </a:endParaRPr>
          </a:p>
          <a:p>
            <a:pPr marL="0" indent="0">
              <a:buNone/>
              <a:defRPr/>
            </a:pPr>
            <a:r>
              <a:rPr lang="en-US" dirty="0">
                <a:latin typeface="Tahoma" charset="0"/>
                <a:ea typeface="ＭＳ Ｐゴシック" charset="0"/>
                <a:cs typeface="ＭＳ Ｐゴシック" charset="0"/>
              </a:rPr>
              <a:t>When elevating user from anonymous to logged-in:</a:t>
            </a:r>
          </a:p>
          <a:p>
            <a:pPr marL="0" indent="0">
              <a:spcBef>
                <a:spcPts val="1776"/>
              </a:spcBef>
              <a:buNone/>
              <a:defRPr/>
            </a:pPr>
            <a:r>
              <a:rPr lang="en-US" b="1" dirty="0">
                <a:solidFill>
                  <a:srgbClr val="000090"/>
                </a:solidFill>
                <a:latin typeface="Tahoma" charset="0"/>
                <a:ea typeface="ＭＳ Ｐゴシック" charset="0"/>
                <a:cs typeface="ＭＳ Ｐゴシック" charset="0"/>
              </a:rPr>
              <a:t>	always issue a new session token</a:t>
            </a:r>
          </a:p>
          <a:p>
            <a:pPr marL="0" indent="0">
              <a:spcBef>
                <a:spcPts val="1776"/>
              </a:spcBef>
              <a:buNone/>
              <a:defRPr/>
            </a:pPr>
            <a:r>
              <a:rPr lang="en-US" b="1" dirty="0">
                <a:solidFill>
                  <a:srgbClr val="000090"/>
                </a:solidFill>
                <a:latin typeface="Tahoma" charset="0"/>
                <a:ea typeface="ＭＳ Ｐゴシック" charset="0"/>
                <a:cs typeface="ＭＳ Ｐゴシック" charset="0"/>
              </a:rPr>
              <a:t>	</a:t>
            </a:r>
            <a:r>
              <a:rPr lang="en-US" dirty="0">
                <a:ea typeface="ＭＳ Ｐゴシック" charset="0"/>
                <a:cs typeface="ＭＳ Ｐゴシック" charset="0"/>
              </a:rPr>
              <a:t>(e.g. in PHP by calling  </a:t>
            </a:r>
            <a:r>
              <a:rPr lang="en-US" b="1" dirty="0" err="1">
                <a:solidFill>
                  <a:srgbClr val="0070C0"/>
                </a:solidFill>
              </a:rPr>
              <a:t>session_regenerate_id</a:t>
            </a:r>
            <a:r>
              <a:rPr lang="en-US" b="1" dirty="0">
                <a:solidFill>
                  <a:srgbClr val="0070C0"/>
                </a:solidFill>
              </a:rPr>
              <a:t>() </a:t>
            </a:r>
            <a:r>
              <a:rPr lang="en-US" dirty="0"/>
              <a:t> in PHP)</a:t>
            </a:r>
            <a:endParaRPr lang="en-US" dirty="0">
              <a:ea typeface="ＭＳ Ｐゴシック" charset="0"/>
              <a:cs typeface="ＭＳ Ｐゴシック" charset="0"/>
            </a:endParaRPr>
          </a:p>
          <a:p>
            <a:pPr>
              <a:buFont typeface="Wingdings" charset="0"/>
              <a:buNone/>
              <a:defRPr/>
            </a:pPr>
            <a:endParaRPr lang="en-US" dirty="0">
              <a:ea typeface="ＭＳ Ｐゴシック" charset="0"/>
              <a:cs typeface="ＭＳ Ｐゴシック" charset="0"/>
            </a:endParaRPr>
          </a:p>
          <a:p>
            <a:pPr marL="0" indent="0">
              <a:lnSpc>
                <a:spcPts val="3500"/>
              </a:lnSpc>
              <a:spcBef>
                <a:spcPts val="2200"/>
              </a:spcBef>
              <a:buNone/>
              <a:defRPr/>
            </a:pPr>
            <a:r>
              <a:rPr lang="en-US" dirty="0">
                <a:latin typeface="Tahoma" charset="0"/>
                <a:ea typeface="ＭＳ Ｐゴシック" charset="0"/>
                <a:cs typeface="ＭＳ Ｐゴシック" charset="0"/>
              </a:rPr>
              <a:t>After login,  token changes to value unknown to attacker    </a:t>
            </a:r>
          </a:p>
          <a:p>
            <a:pPr marL="0" indent="0">
              <a:lnSpc>
                <a:spcPts val="3500"/>
              </a:lnSpc>
              <a:spcBef>
                <a:spcPts val="2200"/>
              </a:spcBef>
              <a:buNone/>
              <a:defRPr/>
            </a:pPr>
            <a:r>
              <a:rPr lang="en-US" dirty="0">
                <a:latin typeface="Tahoma" charset="0"/>
                <a:ea typeface="ＭＳ Ｐゴシック" charset="0"/>
                <a:cs typeface="ＭＳ Ｐゴシック" charset="0"/>
                <a:sym typeface="Symbol" charset="0"/>
              </a:rPr>
              <a:t>	⇒   </a:t>
            </a:r>
            <a:r>
              <a:rPr lang="en-US" dirty="0">
                <a:latin typeface="Tahoma" charset="0"/>
                <a:ea typeface="ＭＳ Ｐゴシック" charset="0"/>
                <a:cs typeface="ＭＳ Ｐゴシック" charset="0"/>
              </a:rPr>
              <a:t>Attacker’</a:t>
            </a:r>
            <a:r>
              <a:rPr lang="en-US" altLang="ja-JP" dirty="0">
                <a:latin typeface="Tahoma" charset="0"/>
                <a:ea typeface="ＭＳ Ｐゴシック" charset="0"/>
                <a:cs typeface="ＭＳ Ｐゴシック" charset="0"/>
              </a:rPr>
              <a:t>s token is not elevated.</a:t>
            </a:r>
          </a:p>
        </p:txBody>
      </p:sp>
    </p:spTree>
    <p:extLst>
      <p:ext uri="{BB962C8B-B14F-4D97-AF65-F5344CB8AC3E}">
        <p14:creationId xmlns:p14="http://schemas.microsoft.com/office/powerpoint/2010/main" val="3066529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28600" y="1047750"/>
            <a:ext cx="8610600" cy="3352800"/>
          </a:xfrm>
        </p:spPr>
        <p:txBody>
          <a:bodyPr/>
          <a:lstStyle/>
          <a:p>
            <a:pPr>
              <a:spcBef>
                <a:spcPts val="2376"/>
              </a:spcBef>
            </a:pPr>
            <a:r>
              <a:rPr lang="en-US" dirty="0"/>
              <a:t>Session tokens are split across multiple client state mechanisms:</a:t>
            </a:r>
          </a:p>
          <a:p>
            <a:pPr lvl="1"/>
            <a:r>
              <a:rPr lang="en-US" dirty="0"/>
              <a:t>Cookies,  hidden form fields,   URL parameters</a:t>
            </a:r>
          </a:p>
          <a:p>
            <a:pPr lvl="1"/>
            <a:r>
              <a:rPr lang="en-US" dirty="0"/>
              <a:t>Cookies by themselves are insecure  </a:t>
            </a:r>
            <a:r>
              <a:rPr lang="en-US" sz="2000" dirty="0"/>
              <a:t>(CSRF, cookie overwrite)</a:t>
            </a:r>
          </a:p>
          <a:p>
            <a:pPr lvl="1"/>
            <a:r>
              <a:rPr lang="en-US" dirty="0"/>
              <a:t>Session tokens must be unpredictable and resist theft by network attacker</a:t>
            </a:r>
          </a:p>
          <a:p>
            <a:pPr>
              <a:spcBef>
                <a:spcPts val="2376"/>
              </a:spcBef>
            </a:pPr>
            <a:r>
              <a:rPr lang="en-US" dirty="0"/>
              <a:t>Ensure logout and timeout invalidates session on server</a:t>
            </a:r>
          </a:p>
          <a:p>
            <a:pPr marL="400050"/>
            <a:endParaRPr lang="en-US" dirty="0"/>
          </a:p>
          <a:p>
            <a:pPr marL="400050"/>
            <a:endParaRPr lang="en-US" dirty="0"/>
          </a:p>
          <a:p>
            <a:pPr lvl="1"/>
            <a:endParaRPr lang="en-US" dirty="0"/>
          </a:p>
          <a:p>
            <a:pPr marL="400050"/>
            <a:endParaRPr lang="en-US" dirty="0"/>
          </a:p>
        </p:txBody>
      </p:sp>
    </p:spTree>
    <p:extLst>
      <p:ext uri="{BB962C8B-B14F-4D97-AF65-F5344CB8AC3E}">
        <p14:creationId xmlns:p14="http://schemas.microsoft.com/office/powerpoint/2010/main" val="173142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1450"/>
            <a:ext cx="8991600" cy="857250"/>
          </a:xfrm>
        </p:spPr>
        <p:txBody>
          <a:bodyPr>
            <a:normAutofit fontScale="90000"/>
          </a:bodyPr>
          <a:lstStyle/>
          <a:p>
            <a:r>
              <a:rPr lang="en-US" dirty="0"/>
              <a:t>Man in the middle attack using rogue cert</a:t>
            </a:r>
          </a:p>
        </p:txBody>
      </p:sp>
      <p:sp>
        <p:nvSpPr>
          <p:cNvPr id="3" name="Content Placeholder 2"/>
          <p:cNvSpPr>
            <a:spLocks noGrp="1"/>
          </p:cNvSpPr>
          <p:nvPr>
            <p:ph idx="1"/>
          </p:nvPr>
        </p:nvSpPr>
        <p:spPr>
          <a:xfrm>
            <a:off x="381000" y="4095750"/>
            <a:ext cx="7772400" cy="990600"/>
          </a:xfrm>
        </p:spPr>
        <p:txBody>
          <a:bodyPr>
            <a:normAutofit/>
          </a:bodyPr>
          <a:lstStyle/>
          <a:p>
            <a:pPr marL="0" indent="0">
              <a:buNone/>
            </a:pPr>
            <a:r>
              <a:rPr lang="en-US" b="0" dirty="0"/>
              <a:t>Attacker proxies data between user and bank.   </a:t>
            </a:r>
            <a:br>
              <a:rPr lang="en-US" b="0" dirty="0"/>
            </a:br>
            <a:r>
              <a:rPr lang="en-US" b="0" dirty="0"/>
              <a:t>Sees all traffic and can modify data at will.</a:t>
            </a:r>
          </a:p>
        </p:txBody>
      </p:sp>
      <p:pic>
        <p:nvPicPr>
          <p:cNvPr id="4" name="Picture 2" descr="C:\Program Files\Microsoft Office\MEDIA\CAGCAT10\j0195384.wmf"/>
          <p:cNvPicPr>
            <a:picLocks noChangeAspect="1" noChangeArrowheads="1"/>
          </p:cNvPicPr>
          <p:nvPr/>
        </p:nvPicPr>
        <p:blipFill>
          <a:blip r:embed="rId2"/>
          <a:srcRect/>
          <a:stretch>
            <a:fillRect/>
          </a:stretch>
        </p:blipFill>
        <p:spPr bwMode="auto">
          <a:xfrm flipH="1">
            <a:off x="762001" y="1460361"/>
            <a:ext cx="669341" cy="512486"/>
          </a:xfrm>
          <a:prstGeom prst="rect">
            <a:avLst/>
          </a:prstGeom>
          <a:noFill/>
        </p:spPr>
      </p:pic>
      <p:sp>
        <p:nvSpPr>
          <p:cNvPr id="5" name="tower"/>
          <p:cNvSpPr>
            <a:spLocks noEditPoints="1" noChangeArrowheads="1"/>
          </p:cNvSpPr>
          <p:nvPr/>
        </p:nvSpPr>
        <p:spPr bwMode="auto">
          <a:xfrm>
            <a:off x="4267200" y="1460361"/>
            <a:ext cx="381000" cy="5143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server"/>
          <p:cNvSpPr>
            <a:spLocks noEditPoints="1" noChangeArrowheads="1"/>
          </p:cNvSpPr>
          <p:nvPr/>
        </p:nvSpPr>
        <p:spPr bwMode="auto">
          <a:xfrm>
            <a:off x="7615868" y="1517511"/>
            <a:ext cx="474662" cy="397669"/>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7487834" y="1257300"/>
            <a:ext cx="646331" cy="330860"/>
          </a:xfrm>
          <a:prstGeom prst="rect">
            <a:avLst/>
          </a:prstGeom>
          <a:noFill/>
        </p:spPr>
        <p:txBody>
          <a:bodyPr wrap="none" rtlCol="0">
            <a:spAutoFit/>
          </a:bodyPr>
          <a:lstStyle/>
          <a:p>
            <a:pPr algn="ctr">
              <a:lnSpc>
                <a:spcPts val="1800"/>
              </a:lnSpc>
            </a:pPr>
            <a:r>
              <a:rPr lang="en-US" sz="1800" dirty="0">
                <a:latin typeface="+mn-lt"/>
              </a:rPr>
              <a:t>bank</a:t>
            </a:r>
          </a:p>
        </p:txBody>
      </p:sp>
      <p:sp>
        <p:nvSpPr>
          <p:cNvPr id="10" name="TextBox 9"/>
          <p:cNvSpPr txBox="1"/>
          <p:nvPr/>
        </p:nvSpPr>
        <p:spPr>
          <a:xfrm>
            <a:off x="3962400" y="1143000"/>
            <a:ext cx="1035134" cy="400110"/>
          </a:xfrm>
          <a:prstGeom prst="rect">
            <a:avLst/>
          </a:prstGeom>
          <a:noFill/>
        </p:spPr>
        <p:txBody>
          <a:bodyPr wrap="none" rtlCol="0">
            <a:spAutoFit/>
          </a:bodyPr>
          <a:lstStyle/>
          <a:p>
            <a:r>
              <a:rPr lang="en-US" sz="2000" dirty="0">
                <a:latin typeface="+mn-lt"/>
              </a:rPr>
              <a:t>attacker</a:t>
            </a:r>
          </a:p>
        </p:txBody>
      </p:sp>
      <p:grpSp>
        <p:nvGrpSpPr>
          <p:cNvPr id="43" name="Group 42"/>
          <p:cNvGrpSpPr/>
          <p:nvPr/>
        </p:nvGrpSpPr>
        <p:grpSpPr>
          <a:xfrm>
            <a:off x="1600200" y="1200150"/>
            <a:ext cx="5715000" cy="400110"/>
            <a:chOff x="1600200" y="2133600"/>
            <a:chExt cx="5715000" cy="533479"/>
          </a:xfrm>
        </p:grpSpPr>
        <p:cxnSp>
          <p:nvCxnSpPr>
            <p:cNvPr id="14" name="Straight Arrow Connector 13"/>
            <p:cNvCxnSpPr/>
            <p:nvPr/>
          </p:nvCxnSpPr>
          <p:spPr bwMode="auto">
            <a:xfrm>
              <a:off x="1600200" y="2590800"/>
              <a:ext cx="2514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a:off x="2118852" y="2133600"/>
              <a:ext cx="1327807" cy="533479"/>
            </a:xfrm>
            <a:prstGeom prst="rect">
              <a:avLst/>
            </a:prstGeom>
            <a:noFill/>
          </p:spPr>
          <p:txBody>
            <a:bodyPr wrap="none" rtlCol="0">
              <a:spAutoFit/>
            </a:bodyPr>
            <a:lstStyle/>
            <a:p>
              <a:r>
                <a:rPr lang="en-US" sz="2000" dirty="0" err="1">
                  <a:latin typeface="+mn-lt"/>
                </a:rPr>
                <a:t>ClientHello</a:t>
              </a:r>
              <a:endParaRPr lang="en-US" sz="2000" dirty="0">
                <a:latin typeface="+mn-lt"/>
              </a:endParaRPr>
            </a:p>
          </p:txBody>
        </p:sp>
        <p:cxnSp>
          <p:nvCxnSpPr>
            <p:cNvPr id="16" name="Straight Arrow Connector 15"/>
            <p:cNvCxnSpPr/>
            <p:nvPr/>
          </p:nvCxnSpPr>
          <p:spPr bwMode="auto">
            <a:xfrm>
              <a:off x="4800600" y="2605548"/>
              <a:ext cx="2514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5319252" y="2133600"/>
              <a:ext cx="1327807" cy="533479"/>
            </a:xfrm>
            <a:prstGeom prst="rect">
              <a:avLst/>
            </a:prstGeom>
            <a:noFill/>
          </p:spPr>
          <p:txBody>
            <a:bodyPr wrap="none" rtlCol="0">
              <a:spAutoFit/>
            </a:bodyPr>
            <a:lstStyle/>
            <a:p>
              <a:r>
                <a:rPr lang="en-US" sz="2000" dirty="0" err="1">
                  <a:latin typeface="+mn-lt"/>
                </a:rPr>
                <a:t>ClientHello</a:t>
              </a:r>
              <a:endParaRPr lang="en-US" sz="2000" dirty="0">
                <a:latin typeface="+mn-lt"/>
              </a:endParaRPr>
            </a:p>
          </p:txBody>
        </p:sp>
      </p:grpSp>
      <p:sp>
        <p:nvSpPr>
          <p:cNvPr id="19" name="Rectangle 18"/>
          <p:cNvSpPr/>
          <p:nvPr/>
        </p:nvSpPr>
        <p:spPr bwMode="auto">
          <a:xfrm>
            <a:off x="7315200" y="857250"/>
            <a:ext cx="1295400" cy="28575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mn-lt"/>
              </a:rPr>
              <a:t>BankCert</a:t>
            </a:r>
            <a:endParaRPr kumimoji="0" lang="en-US" sz="2000" b="0" i="0" u="none" strike="noStrike" cap="none" normalizeH="0" baseline="0" dirty="0">
              <a:ln>
                <a:noFill/>
              </a:ln>
              <a:solidFill>
                <a:schemeClr val="tx1"/>
              </a:solidFill>
              <a:effectLst/>
              <a:latin typeface="+mn-lt"/>
            </a:endParaRPr>
          </a:p>
        </p:txBody>
      </p:sp>
      <p:sp>
        <p:nvSpPr>
          <p:cNvPr id="20" name="Rectangle 19"/>
          <p:cNvSpPr/>
          <p:nvPr/>
        </p:nvSpPr>
        <p:spPr bwMode="auto">
          <a:xfrm>
            <a:off x="3733800" y="857250"/>
            <a:ext cx="1600200" cy="28575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err="1">
                <a:latin typeface="+mn-lt"/>
              </a:rPr>
              <a:t>Badguy</a:t>
            </a:r>
            <a:r>
              <a:rPr kumimoji="0" lang="en-US" sz="2000" b="0" i="0" u="none" strike="noStrike" cap="none" normalizeH="0" baseline="0" dirty="0" err="1">
                <a:ln>
                  <a:noFill/>
                </a:ln>
                <a:solidFill>
                  <a:schemeClr val="tx1"/>
                </a:solidFill>
                <a:effectLst/>
                <a:latin typeface="+mn-lt"/>
              </a:rPr>
              <a:t>Cert</a:t>
            </a:r>
            <a:endParaRPr kumimoji="0" lang="en-US" sz="2000" b="0" i="0" u="none" strike="noStrike" cap="none" normalizeH="0" baseline="0" dirty="0">
              <a:ln>
                <a:noFill/>
              </a:ln>
              <a:solidFill>
                <a:schemeClr val="tx1"/>
              </a:solidFill>
              <a:effectLst/>
              <a:latin typeface="+mn-lt"/>
            </a:endParaRPr>
          </a:p>
        </p:txBody>
      </p:sp>
      <p:grpSp>
        <p:nvGrpSpPr>
          <p:cNvPr id="44" name="Group 43"/>
          <p:cNvGrpSpPr/>
          <p:nvPr/>
        </p:nvGrpSpPr>
        <p:grpSpPr>
          <a:xfrm>
            <a:off x="4953000" y="1657350"/>
            <a:ext cx="2514600" cy="400110"/>
            <a:chOff x="4953000" y="2743201"/>
            <a:chExt cx="2514600" cy="533479"/>
          </a:xfrm>
        </p:grpSpPr>
        <p:cxnSp>
          <p:nvCxnSpPr>
            <p:cNvPr id="21" name="Straight Arrow Connector 20"/>
            <p:cNvCxnSpPr/>
            <p:nvPr/>
          </p:nvCxnSpPr>
          <p:spPr bwMode="auto">
            <a:xfrm flipH="1">
              <a:off x="4953000" y="3196038"/>
              <a:ext cx="2514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flipH="1">
              <a:off x="5065866" y="2743201"/>
              <a:ext cx="2036761" cy="533479"/>
            </a:xfrm>
            <a:prstGeom prst="rect">
              <a:avLst/>
            </a:prstGeom>
            <a:noFill/>
          </p:spPr>
          <p:txBody>
            <a:bodyPr wrap="none" rtlCol="0">
              <a:spAutoFit/>
            </a:bodyPr>
            <a:lstStyle/>
            <a:p>
              <a:r>
                <a:rPr lang="en-US" sz="2000" dirty="0" err="1">
                  <a:latin typeface="+mn-lt"/>
                </a:rPr>
                <a:t>ServerCert</a:t>
              </a:r>
              <a:r>
                <a:rPr lang="en-US" sz="2000" dirty="0">
                  <a:latin typeface="+mn-lt"/>
                </a:rPr>
                <a:t> (</a:t>
              </a:r>
              <a:r>
                <a:rPr lang="en-US" sz="2000" b="1" dirty="0">
                  <a:latin typeface="+mn-lt"/>
                </a:rPr>
                <a:t>Bank</a:t>
              </a:r>
              <a:r>
                <a:rPr lang="en-US" sz="2000" dirty="0">
                  <a:latin typeface="+mn-lt"/>
                </a:rPr>
                <a:t>)</a:t>
              </a:r>
            </a:p>
          </p:txBody>
        </p:sp>
      </p:grpSp>
      <p:grpSp>
        <p:nvGrpSpPr>
          <p:cNvPr id="45" name="Group 44"/>
          <p:cNvGrpSpPr/>
          <p:nvPr/>
        </p:nvGrpSpPr>
        <p:grpSpPr>
          <a:xfrm>
            <a:off x="1600200" y="1657350"/>
            <a:ext cx="2514600" cy="400110"/>
            <a:chOff x="1600200" y="2743200"/>
            <a:chExt cx="2514600" cy="533479"/>
          </a:xfrm>
        </p:grpSpPr>
        <p:cxnSp>
          <p:nvCxnSpPr>
            <p:cNvPr id="23" name="Straight Arrow Connector 22"/>
            <p:cNvCxnSpPr/>
            <p:nvPr/>
          </p:nvCxnSpPr>
          <p:spPr bwMode="auto">
            <a:xfrm flipH="1">
              <a:off x="1600200" y="3215148"/>
              <a:ext cx="2514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flipH="1">
              <a:off x="1676400" y="2743200"/>
              <a:ext cx="2123047" cy="533479"/>
            </a:xfrm>
            <a:prstGeom prst="rect">
              <a:avLst/>
            </a:prstGeom>
            <a:noFill/>
          </p:spPr>
          <p:txBody>
            <a:bodyPr wrap="none" rtlCol="0">
              <a:spAutoFit/>
            </a:bodyPr>
            <a:lstStyle/>
            <a:p>
              <a:r>
                <a:rPr lang="en-US" sz="2000" dirty="0" err="1">
                  <a:latin typeface="+mn-lt"/>
                </a:rPr>
                <a:t>ServerCert</a:t>
              </a:r>
              <a:r>
                <a:rPr lang="en-US" sz="2000" dirty="0">
                  <a:latin typeface="+mn-lt"/>
                </a:rPr>
                <a:t> (</a:t>
              </a:r>
              <a:r>
                <a:rPr lang="en-US" sz="2000" b="1" dirty="0">
                  <a:latin typeface="+mn-lt"/>
                </a:rPr>
                <a:t>rogue</a:t>
              </a:r>
              <a:r>
                <a:rPr lang="en-US" sz="2000" dirty="0">
                  <a:latin typeface="+mn-lt"/>
                </a:rPr>
                <a:t>)</a:t>
              </a:r>
            </a:p>
          </p:txBody>
        </p:sp>
      </p:grpSp>
      <p:sp>
        <p:nvSpPr>
          <p:cNvPr id="26" name="Rounded Rectangular Callout 25"/>
          <p:cNvSpPr/>
          <p:nvPr/>
        </p:nvSpPr>
        <p:spPr bwMode="auto">
          <a:xfrm>
            <a:off x="0" y="742950"/>
            <a:ext cx="2819400" cy="342900"/>
          </a:xfrm>
          <a:prstGeom prst="wedgeRoundRectCallout">
            <a:avLst>
              <a:gd name="adj1" fmla="val -10371"/>
              <a:gd name="adj2" fmla="val 15604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dirty="0">
                <a:latin typeface="+mn-lt"/>
              </a:rPr>
              <a:t>GET </a:t>
            </a:r>
            <a:r>
              <a:rPr lang="en-US" sz="2000" b="1" dirty="0">
                <a:latin typeface="+mn-lt"/>
              </a:rPr>
              <a:t>https</a:t>
            </a:r>
            <a:r>
              <a:rPr lang="en-US" sz="2000" dirty="0">
                <a:latin typeface="+mn-lt"/>
              </a:rPr>
              <a:t>://bank.com</a:t>
            </a:r>
          </a:p>
        </p:txBody>
      </p:sp>
      <p:grpSp>
        <p:nvGrpSpPr>
          <p:cNvPr id="46" name="Group 45"/>
          <p:cNvGrpSpPr/>
          <p:nvPr/>
        </p:nvGrpSpPr>
        <p:grpSpPr>
          <a:xfrm>
            <a:off x="914400" y="2571751"/>
            <a:ext cx="7154228" cy="769385"/>
            <a:chOff x="914400" y="3962397"/>
            <a:chExt cx="7154228" cy="1025845"/>
          </a:xfrm>
        </p:grpSpPr>
        <p:cxnSp>
          <p:nvCxnSpPr>
            <p:cNvPr id="29" name="Straight Arrow Connector 28"/>
            <p:cNvCxnSpPr/>
            <p:nvPr/>
          </p:nvCxnSpPr>
          <p:spPr bwMode="auto">
            <a:xfrm>
              <a:off x="1295400" y="4419600"/>
              <a:ext cx="2971800" cy="1588"/>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30" name="Straight Arrow Connector 29"/>
            <p:cNvCxnSpPr/>
            <p:nvPr/>
          </p:nvCxnSpPr>
          <p:spPr bwMode="auto">
            <a:xfrm>
              <a:off x="4800600" y="4419600"/>
              <a:ext cx="3124200" cy="1588"/>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32" name="TextBox 31"/>
            <p:cNvSpPr txBox="1"/>
            <p:nvPr/>
          </p:nvSpPr>
          <p:spPr>
            <a:xfrm>
              <a:off x="1828800" y="3962398"/>
              <a:ext cx="1992302" cy="533479"/>
            </a:xfrm>
            <a:prstGeom prst="rect">
              <a:avLst/>
            </a:prstGeom>
            <a:noFill/>
          </p:spPr>
          <p:txBody>
            <a:bodyPr wrap="none" rtlCol="0">
              <a:spAutoFit/>
            </a:bodyPr>
            <a:lstStyle/>
            <a:p>
              <a:r>
                <a:rPr lang="en-US" sz="2000" dirty="0">
                  <a:latin typeface="+mn-lt"/>
                </a:rPr>
                <a:t>SSL key exchange</a:t>
              </a:r>
            </a:p>
          </p:txBody>
        </p:sp>
        <p:sp>
          <p:nvSpPr>
            <p:cNvPr id="33" name="TextBox 32"/>
            <p:cNvSpPr txBox="1"/>
            <p:nvPr/>
          </p:nvSpPr>
          <p:spPr>
            <a:xfrm>
              <a:off x="5230218" y="3962397"/>
              <a:ext cx="1992302" cy="533481"/>
            </a:xfrm>
            <a:prstGeom prst="rect">
              <a:avLst/>
            </a:prstGeom>
            <a:noFill/>
          </p:spPr>
          <p:txBody>
            <a:bodyPr wrap="none" rtlCol="0">
              <a:spAutoFit/>
            </a:bodyPr>
            <a:lstStyle/>
            <a:p>
              <a:r>
                <a:rPr lang="en-US" sz="2000" dirty="0">
                  <a:latin typeface="+mn-lt"/>
                </a:rPr>
                <a:t>SSL key exchange</a:t>
              </a:r>
            </a:p>
          </p:txBody>
        </p:sp>
        <p:sp>
          <p:nvSpPr>
            <p:cNvPr id="34" name="TextBox 33"/>
            <p:cNvSpPr txBox="1"/>
            <p:nvPr/>
          </p:nvSpPr>
          <p:spPr>
            <a:xfrm>
              <a:off x="914400" y="4495800"/>
              <a:ext cx="367596" cy="492442"/>
            </a:xfrm>
            <a:prstGeom prst="rect">
              <a:avLst/>
            </a:prstGeom>
            <a:noFill/>
          </p:spPr>
          <p:txBody>
            <a:bodyPr wrap="none" rtlCol="0">
              <a:spAutoFit/>
            </a:bodyPr>
            <a:lstStyle/>
            <a:p>
              <a:r>
                <a:rPr lang="en-US" dirty="0">
                  <a:latin typeface="+mn-lt"/>
                </a:rPr>
                <a:t>k</a:t>
              </a:r>
              <a:r>
                <a:rPr lang="en-US" baseline="-25000" dirty="0">
                  <a:latin typeface="+mn-lt"/>
                </a:rPr>
                <a:t>1</a:t>
              </a:r>
              <a:endParaRPr lang="en-US" dirty="0">
                <a:latin typeface="+mn-lt"/>
              </a:endParaRPr>
            </a:p>
          </p:txBody>
        </p:sp>
        <p:sp>
          <p:nvSpPr>
            <p:cNvPr id="35" name="TextBox 34"/>
            <p:cNvSpPr txBox="1"/>
            <p:nvPr/>
          </p:nvSpPr>
          <p:spPr>
            <a:xfrm>
              <a:off x="3962400" y="4495800"/>
              <a:ext cx="367596" cy="492442"/>
            </a:xfrm>
            <a:prstGeom prst="rect">
              <a:avLst/>
            </a:prstGeom>
            <a:noFill/>
          </p:spPr>
          <p:txBody>
            <a:bodyPr wrap="none" rtlCol="0">
              <a:spAutoFit/>
            </a:bodyPr>
            <a:lstStyle/>
            <a:p>
              <a:r>
                <a:rPr lang="en-US" dirty="0">
                  <a:latin typeface="+mn-lt"/>
                </a:rPr>
                <a:t>k</a:t>
              </a:r>
              <a:r>
                <a:rPr lang="en-US" baseline="-25000" dirty="0">
                  <a:latin typeface="+mn-lt"/>
                </a:rPr>
                <a:t>1</a:t>
              </a:r>
              <a:endParaRPr lang="en-US" dirty="0">
                <a:latin typeface="+mn-lt"/>
              </a:endParaRPr>
            </a:p>
          </p:txBody>
        </p:sp>
        <p:sp>
          <p:nvSpPr>
            <p:cNvPr id="36" name="TextBox 35"/>
            <p:cNvSpPr txBox="1"/>
            <p:nvPr/>
          </p:nvSpPr>
          <p:spPr>
            <a:xfrm>
              <a:off x="4724400" y="4495800"/>
              <a:ext cx="367596" cy="492442"/>
            </a:xfrm>
            <a:prstGeom prst="rect">
              <a:avLst/>
            </a:prstGeom>
            <a:noFill/>
          </p:spPr>
          <p:txBody>
            <a:bodyPr wrap="none" rtlCol="0">
              <a:spAutoFit/>
            </a:bodyPr>
            <a:lstStyle/>
            <a:p>
              <a:r>
                <a:rPr lang="en-US" dirty="0">
                  <a:latin typeface="+mn-lt"/>
                </a:rPr>
                <a:t>k</a:t>
              </a:r>
              <a:r>
                <a:rPr lang="en-US" baseline="-25000" dirty="0">
                  <a:latin typeface="+mn-lt"/>
                </a:rPr>
                <a:t>2</a:t>
              </a:r>
              <a:endParaRPr lang="en-US" dirty="0">
                <a:latin typeface="+mn-lt"/>
              </a:endParaRPr>
            </a:p>
          </p:txBody>
        </p:sp>
        <p:sp>
          <p:nvSpPr>
            <p:cNvPr id="37" name="TextBox 36"/>
            <p:cNvSpPr txBox="1"/>
            <p:nvPr/>
          </p:nvSpPr>
          <p:spPr>
            <a:xfrm>
              <a:off x="7701032" y="4491334"/>
              <a:ext cx="367596" cy="492442"/>
            </a:xfrm>
            <a:prstGeom prst="rect">
              <a:avLst/>
            </a:prstGeom>
            <a:noFill/>
          </p:spPr>
          <p:txBody>
            <a:bodyPr wrap="none" rtlCol="0">
              <a:spAutoFit/>
            </a:bodyPr>
            <a:lstStyle/>
            <a:p>
              <a:r>
                <a:rPr lang="en-US" dirty="0">
                  <a:latin typeface="+mn-lt"/>
                </a:rPr>
                <a:t>k</a:t>
              </a:r>
              <a:r>
                <a:rPr lang="en-US" baseline="-25000" dirty="0">
                  <a:latin typeface="+mn-lt"/>
                </a:rPr>
                <a:t>2</a:t>
              </a:r>
              <a:endParaRPr lang="en-US" dirty="0">
                <a:latin typeface="+mn-lt"/>
              </a:endParaRPr>
            </a:p>
          </p:txBody>
        </p:sp>
      </p:grpSp>
      <p:grpSp>
        <p:nvGrpSpPr>
          <p:cNvPr id="47" name="Group 46"/>
          <p:cNvGrpSpPr/>
          <p:nvPr/>
        </p:nvGrpSpPr>
        <p:grpSpPr>
          <a:xfrm>
            <a:off x="990600" y="3257550"/>
            <a:ext cx="3429000" cy="400110"/>
            <a:chOff x="990600" y="4876799"/>
            <a:chExt cx="3429000" cy="533479"/>
          </a:xfrm>
        </p:grpSpPr>
        <p:cxnSp>
          <p:nvCxnSpPr>
            <p:cNvPr id="39" name="Straight Arrow Connector 38"/>
            <p:cNvCxnSpPr/>
            <p:nvPr/>
          </p:nvCxnSpPr>
          <p:spPr bwMode="auto">
            <a:xfrm>
              <a:off x="990600" y="5334000"/>
              <a:ext cx="34290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40" name="TextBox 39"/>
            <p:cNvSpPr txBox="1"/>
            <p:nvPr/>
          </p:nvSpPr>
          <p:spPr>
            <a:xfrm>
              <a:off x="1389182" y="4876799"/>
              <a:ext cx="2462182" cy="533479"/>
            </a:xfrm>
            <a:prstGeom prst="rect">
              <a:avLst/>
            </a:prstGeom>
            <a:noFill/>
          </p:spPr>
          <p:txBody>
            <a:bodyPr wrap="none" rtlCol="0">
              <a:spAutoFit/>
            </a:bodyPr>
            <a:lstStyle/>
            <a:p>
              <a:r>
                <a:rPr lang="en-US" sz="2000" dirty="0">
                  <a:latin typeface="+mn-lt"/>
                </a:rPr>
                <a:t>HTTP data enc with k</a:t>
              </a:r>
              <a:r>
                <a:rPr lang="en-US" sz="2000" baseline="-25000" dirty="0">
                  <a:latin typeface="+mn-lt"/>
                </a:rPr>
                <a:t>1</a:t>
              </a:r>
              <a:endParaRPr lang="en-US" sz="2000" dirty="0">
                <a:latin typeface="+mn-lt"/>
              </a:endParaRPr>
            </a:p>
          </p:txBody>
        </p:sp>
      </p:grpSp>
      <p:grpSp>
        <p:nvGrpSpPr>
          <p:cNvPr id="48" name="Group 47"/>
          <p:cNvGrpSpPr/>
          <p:nvPr/>
        </p:nvGrpSpPr>
        <p:grpSpPr>
          <a:xfrm>
            <a:off x="4724400" y="3285772"/>
            <a:ext cx="3429000" cy="400110"/>
            <a:chOff x="4724400" y="4914429"/>
            <a:chExt cx="3429000" cy="533479"/>
          </a:xfrm>
        </p:grpSpPr>
        <p:cxnSp>
          <p:nvCxnSpPr>
            <p:cNvPr id="41" name="Straight Arrow Connector 40"/>
            <p:cNvCxnSpPr/>
            <p:nvPr/>
          </p:nvCxnSpPr>
          <p:spPr bwMode="auto">
            <a:xfrm>
              <a:off x="4724400" y="5353110"/>
              <a:ext cx="34290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42" name="TextBox 41"/>
            <p:cNvSpPr txBox="1"/>
            <p:nvPr/>
          </p:nvSpPr>
          <p:spPr>
            <a:xfrm>
              <a:off x="5122982" y="4914429"/>
              <a:ext cx="2462182" cy="533479"/>
            </a:xfrm>
            <a:prstGeom prst="rect">
              <a:avLst/>
            </a:prstGeom>
            <a:noFill/>
          </p:spPr>
          <p:txBody>
            <a:bodyPr wrap="none" rtlCol="0">
              <a:spAutoFit/>
            </a:bodyPr>
            <a:lstStyle/>
            <a:p>
              <a:r>
                <a:rPr lang="en-US" sz="2000" dirty="0">
                  <a:latin typeface="+mn-lt"/>
                </a:rPr>
                <a:t>HTTP data enc with k</a:t>
              </a:r>
              <a:r>
                <a:rPr lang="en-US" sz="2000" baseline="-25000" dirty="0">
                  <a:latin typeface="+mn-lt"/>
                </a:rPr>
                <a:t>2</a:t>
              </a:r>
              <a:endParaRPr lang="en-US" sz="2000" dirty="0">
                <a:latin typeface="+mn-lt"/>
              </a:endParaRPr>
            </a:p>
          </p:txBody>
        </p:sp>
      </p:grpSp>
      <p:sp>
        <p:nvSpPr>
          <p:cNvPr id="7" name="TextBox 6"/>
          <p:cNvSpPr txBox="1"/>
          <p:nvPr/>
        </p:nvSpPr>
        <p:spPr>
          <a:xfrm>
            <a:off x="1219201" y="2114550"/>
            <a:ext cx="3066189" cy="400110"/>
          </a:xfrm>
          <a:prstGeom prst="rect">
            <a:avLst/>
          </a:prstGeom>
          <a:noFill/>
        </p:spPr>
        <p:txBody>
          <a:bodyPr wrap="none" rtlCol="0">
            <a:spAutoFit/>
          </a:bodyPr>
          <a:lstStyle/>
          <a:p>
            <a:r>
              <a:rPr lang="en-US" sz="2000" dirty="0">
                <a:solidFill>
                  <a:srgbClr val="FF0000"/>
                </a:solidFill>
                <a:latin typeface="+mn-lt"/>
              </a:rPr>
              <a:t>(cert for Bank by a valid CA)</a:t>
            </a:r>
          </a:p>
        </p:txBody>
      </p:sp>
    </p:spTree>
    <p:extLst>
      <p:ext uri="{BB962C8B-B14F-4D97-AF65-F5344CB8AC3E}">
        <p14:creationId xmlns:p14="http://schemas.microsoft.com/office/powerpoint/2010/main" val="276386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slide(fromRight)">
                                      <p:cBhvr>
                                        <p:cTn id="15" dur="500"/>
                                        <p:tgtEl>
                                          <p:spTgt spid="44"/>
                                        </p:tgtEl>
                                      </p:cBhvr>
                                    </p:animEffect>
                                  </p:childTnLst>
                                </p:cTn>
                              </p:par>
                            </p:childTnLst>
                          </p:cTn>
                        </p:par>
                        <p:par>
                          <p:cTn id="16" fill="hold">
                            <p:stCondLst>
                              <p:cond delay="500"/>
                            </p:stCondLst>
                            <p:childTnLst>
                              <p:par>
                                <p:cTn id="17" presetID="12" presetClass="entr" presetSubtype="2"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slide(fromRight)">
                                      <p:cBhvr>
                                        <p:cTn id="19" dur="500"/>
                                        <p:tgtEl>
                                          <p:spTgt spid="45"/>
                                        </p:tgtEl>
                                      </p:cBhvr>
                                    </p:animEffec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lide(fromLeft)">
                                      <p:cBhvr>
                                        <p:cTn id="31" dur="500"/>
                                        <p:tgtEl>
                                          <p:spTgt spid="47"/>
                                        </p:tgtEl>
                                      </p:cBhvr>
                                    </p:animEffect>
                                  </p:childTnLst>
                                </p:cTn>
                              </p:par>
                            </p:childTnLst>
                          </p:cTn>
                        </p:par>
                        <p:par>
                          <p:cTn id="32" fill="hold">
                            <p:stCondLst>
                              <p:cond delay="500"/>
                            </p:stCondLst>
                            <p:childTnLst>
                              <p:par>
                                <p:cTn id="33" presetID="12" presetClass="entr" presetSubtype="8"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slide(fromLeft)">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857250"/>
          </a:xfrm>
        </p:spPr>
        <p:txBody>
          <a:bodyPr/>
          <a:lstStyle/>
          <a:p>
            <a:r>
              <a:rPr lang="en-US" dirty="0"/>
              <a:t>What to do?      </a:t>
            </a:r>
            <a:r>
              <a:rPr lang="en-US" sz="2400" b="0" dirty="0"/>
              <a:t>(many good ideas)</a:t>
            </a:r>
            <a:endParaRPr lang="en-US" dirty="0"/>
          </a:p>
        </p:txBody>
      </p:sp>
      <p:sp>
        <p:nvSpPr>
          <p:cNvPr id="3" name="Content Placeholder 2"/>
          <p:cNvSpPr>
            <a:spLocks noGrp="1"/>
          </p:cNvSpPr>
          <p:nvPr>
            <p:ph idx="1"/>
          </p:nvPr>
        </p:nvSpPr>
        <p:spPr>
          <a:xfrm>
            <a:off x="152400" y="819150"/>
            <a:ext cx="8915400" cy="4114800"/>
          </a:xfrm>
        </p:spPr>
        <p:txBody>
          <a:bodyPr>
            <a:normAutofit fontScale="92500" lnSpcReduction="10000"/>
          </a:bodyPr>
          <a:lstStyle/>
          <a:p>
            <a:pPr marL="457200" indent="-457200">
              <a:spcBef>
                <a:spcPts val="2376"/>
              </a:spcBef>
              <a:buAutoNum type="arabicPeriod"/>
            </a:pPr>
            <a:r>
              <a:rPr lang="en-US" b="1" dirty="0"/>
              <a:t>Public-key pinning  (static pins)</a:t>
            </a:r>
            <a:endParaRPr lang="en-US" sz="1500" b="1" dirty="0"/>
          </a:p>
          <a:p>
            <a:pPr lvl="1">
              <a:lnSpc>
                <a:spcPct val="120000"/>
              </a:lnSpc>
              <a:spcBef>
                <a:spcPts val="600"/>
              </a:spcBef>
            </a:pPr>
            <a:r>
              <a:rPr lang="en-US" dirty="0"/>
              <a:t>Hardcode list of allowed CAs for certain sites </a:t>
            </a:r>
            <a:r>
              <a:rPr lang="en-US" sz="2000" dirty="0"/>
              <a:t>(Gmail, </a:t>
            </a:r>
            <a:r>
              <a:rPr lang="en-US" sz="2000" dirty="0" err="1"/>
              <a:t>facebook</a:t>
            </a:r>
            <a:r>
              <a:rPr lang="en-US" sz="2000" dirty="0"/>
              <a:t>, …)</a:t>
            </a:r>
            <a:endParaRPr lang="en-US" b="0" dirty="0"/>
          </a:p>
          <a:p>
            <a:pPr lvl="1">
              <a:lnSpc>
                <a:spcPct val="120000"/>
              </a:lnSpc>
              <a:spcBef>
                <a:spcPts val="600"/>
              </a:spcBef>
            </a:pPr>
            <a:r>
              <a:rPr lang="en-US" dirty="0"/>
              <a:t>B</a:t>
            </a:r>
            <a:r>
              <a:rPr lang="en-US" b="0" dirty="0"/>
              <a:t>rowser rejects certs issued by a CA not on list</a:t>
            </a:r>
          </a:p>
          <a:p>
            <a:pPr lvl="1">
              <a:lnSpc>
                <a:spcPct val="120000"/>
              </a:lnSpc>
              <a:spcBef>
                <a:spcPts val="600"/>
              </a:spcBef>
            </a:pPr>
            <a:r>
              <a:rPr lang="en-US" b="0" dirty="0"/>
              <a:t>Now deprecated  (because often incorrectly used in practice)</a:t>
            </a:r>
          </a:p>
          <a:p>
            <a:pPr marL="0" indent="0">
              <a:buNone/>
            </a:pPr>
            <a:endParaRPr lang="en-US" b="0" dirty="0"/>
          </a:p>
          <a:p>
            <a:pPr marL="457200" indent="-457200">
              <a:buAutoNum type="arabicPeriod"/>
            </a:pPr>
            <a:r>
              <a:rPr lang="en-US" b="1" dirty="0"/>
              <a:t>Certificate Transparency (CT)</a:t>
            </a:r>
            <a:r>
              <a:rPr lang="en-US" b="0" dirty="0"/>
              <a:t>:   </a:t>
            </a:r>
            <a:r>
              <a:rPr lang="en-US" sz="1900" b="0" dirty="0"/>
              <a:t>[LL’12]</a:t>
            </a:r>
          </a:p>
          <a:p>
            <a:pPr marL="857250" lvl="1" indent="-457200"/>
            <a:r>
              <a:rPr lang="en-US" b="0" dirty="0"/>
              <a:t>idea:  CA’s must advertise </a:t>
            </a:r>
            <a:r>
              <a:rPr lang="en-US" u="sng" dirty="0"/>
              <a:t>all</a:t>
            </a:r>
            <a:r>
              <a:rPr lang="en-US" b="0" dirty="0"/>
              <a:t> certs. they issued on a public log</a:t>
            </a:r>
          </a:p>
          <a:p>
            <a:pPr marL="857250" lvl="1" indent="-457200"/>
            <a:r>
              <a:rPr lang="en-US" dirty="0"/>
              <a:t>Browser will only use a cert if it is published on (two) log servers</a:t>
            </a:r>
          </a:p>
          <a:p>
            <a:pPr lvl="2">
              <a:lnSpc>
                <a:spcPct val="110000"/>
              </a:lnSpc>
              <a:buFont typeface="Arial"/>
              <a:buChar char="•"/>
            </a:pPr>
            <a:r>
              <a:rPr lang="en-US" b="0" dirty="0"/>
              <a:t>Server attaches a signed statement from log (SCT) to certificate</a:t>
            </a:r>
          </a:p>
          <a:p>
            <a:pPr lvl="1">
              <a:lnSpc>
                <a:spcPct val="110000"/>
              </a:lnSpc>
              <a:buFont typeface="Arial"/>
              <a:buChar char="•"/>
            </a:pPr>
            <a:r>
              <a:rPr lang="en-US" dirty="0"/>
              <a:t>Companies can scan logs to look for invalid issuance</a:t>
            </a:r>
            <a:endParaRPr lang="en-US" b="0" dirty="0"/>
          </a:p>
        </p:txBody>
      </p:sp>
    </p:spTree>
    <p:extLst>
      <p:ext uri="{BB962C8B-B14F-4D97-AF65-F5344CB8AC3E}">
        <p14:creationId xmlns:p14="http://schemas.microsoft.com/office/powerpoint/2010/main" val="125081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3B5F-BB60-9943-AA45-D199BF899AD5}"/>
              </a:ext>
            </a:extLst>
          </p:cNvPr>
          <p:cNvSpPr>
            <a:spLocks noGrp="1"/>
          </p:cNvSpPr>
          <p:nvPr>
            <p:ph type="title"/>
          </p:nvPr>
        </p:nvSpPr>
        <p:spPr/>
        <p:txBody>
          <a:bodyPr/>
          <a:lstStyle/>
          <a:p>
            <a:r>
              <a:rPr lang="en-US" dirty="0"/>
              <a:t>CT requirements </a:t>
            </a:r>
          </a:p>
        </p:txBody>
      </p:sp>
      <p:sp>
        <p:nvSpPr>
          <p:cNvPr id="3" name="Content Placeholder 2">
            <a:extLst>
              <a:ext uri="{FF2B5EF4-FFF2-40B4-BE49-F238E27FC236}">
                <a16:creationId xmlns:a16="http://schemas.microsoft.com/office/drawing/2014/main" id="{48B60772-117F-284C-B8FB-7EC7A9A56398}"/>
              </a:ext>
            </a:extLst>
          </p:cNvPr>
          <p:cNvSpPr>
            <a:spLocks noGrp="1"/>
          </p:cNvSpPr>
          <p:nvPr>
            <p:ph idx="1"/>
          </p:nvPr>
        </p:nvSpPr>
        <p:spPr>
          <a:xfrm>
            <a:off x="279400" y="895350"/>
            <a:ext cx="8229600" cy="1905000"/>
          </a:xfrm>
        </p:spPr>
        <p:txBody>
          <a:bodyPr/>
          <a:lstStyle/>
          <a:p>
            <a:pPr marL="0" indent="0">
              <a:buNone/>
            </a:pPr>
            <a:r>
              <a:rPr lang="en-US" b="1" dirty="0"/>
              <a:t>April 30, 2018:    CT required by chrome </a:t>
            </a:r>
          </a:p>
          <a:p>
            <a:r>
              <a:rPr lang="en-US" dirty="0"/>
              <a:t>Required for all certificates with a path to a trusted root CA</a:t>
            </a:r>
          </a:p>
          <a:p>
            <a:pPr marL="0" indent="0">
              <a:buNone/>
            </a:pPr>
            <a:r>
              <a:rPr lang="en-US" dirty="0"/>
              <a:t>	(not required for an installed root CA)</a:t>
            </a:r>
          </a:p>
          <a:p>
            <a:r>
              <a:rPr lang="en-US" dirty="0"/>
              <a:t>Otherwise:   HTTPS errors</a:t>
            </a:r>
          </a:p>
        </p:txBody>
      </p:sp>
      <p:sp>
        <p:nvSpPr>
          <p:cNvPr id="5" name="TextBox 4">
            <a:extLst>
              <a:ext uri="{FF2B5EF4-FFF2-40B4-BE49-F238E27FC236}">
                <a16:creationId xmlns:a16="http://schemas.microsoft.com/office/drawing/2014/main" id="{000CBBC8-6EF5-5E47-B353-A95513FB7764}"/>
              </a:ext>
            </a:extLst>
          </p:cNvPr>
          <p:cNvSpPr txBox="1"/>
          <p:nvPr/>
        </p:nvSpPr>
        <p:spPr>
          <a:xfrm>
            <a:off x="152400" y="3105150"/>
            <a:ext cx="5170259" cy="1938992"/>
          </a:xfrm>
          <a:prstGeom prst="rect">
            <a:avLst/>
          </a:prstGeom>
          <a:noFill/>
        </p:spPr>
        <p:txBody>
          <a:bodyPr wrap="square" rtlCol="0">
            <a:spAutoFit/>
          </a:bodyPr>
          <a:lstStyle/>
          <a:p>
            <a:r>
              <a:rPr lang="en-US" sz="2400" b="1" dirty="0"/>
              <a:t>Cert for </a:t>
            </a:r>
            <a:r>
              <a:rPr lang="en-US" sz="2400" b="1" dirty="0" err="1"/>
              <a:t>crypto.stanford.edu</a:t>
            </a:r>
            <a:r>
              <a:rPr lang="en-US" sz="2400" b="1" dirty="0"/>
              <a:t> </a:t>
            </a:r>
            <a:br>
              <a:rPr lang="en-US" sz="2400" b="1" dirty="0"/>
            </a:br>
            <a:r>
              <a:rPr lang="en-US" sz="2400" b="1" dirty="0"/>
              <a:t>published on five logs:</a:t>
            </a:r>
          </a:p>
          <a:p>
            <a:pPr lvl="1" fontAlgn="ctr"/>
            <a:r>
              <a:rPr lang="en-US" sz="2400" dirty="0"/>
              <a:t>cloudflare_nimbus2018</a:t>
            </a:r>
          </a:p>
          <a:p>
            <a:pPr lvl="1" fontAlgn="ctr"/>
            <a:r>
              <a:rPr lang="en-US" sz="2400" dirty="0"/>
              <a:t>google_argon2018,   </a:t>
            </a:r>
            <a:r>
              <a:rPr lang="en-US" sz="2400" dirty="0" err="1"/>
              <a:t>google_aviator</a:t>
            </a:r>
            <a:endParaRPr lang="en-US" sz="2400" dirty="0"/>
          </a:p>
          <a:p>
            <a:pPr lvl="1" fontAlgn="ctr"/>
            <a:r>
              <a:rPr lang="en-US" sz="2400" dirty="0" err="1"/>
              <a:t>google_pilot</a:t>
            </a:r>
            <a:r>
              <a:rPr lang="en-US" sz="2400" dirty="0"/>
              <a:t>,   </a:t>
            </a:r>
            <a:r>
              <a:rPr lang="en-US" sz="2400" dirty="0" err="1"/>
              <a:t>google_rocketeer</a:t>
            </a:r>
            <a:endParaRPr lang="en-US" sz="2400" dirty="0"/>
          </a:p>
        </p:txBody>
      </p:sp>
      <p:pic>
        <p:nvPicPr>
          <p:cNvPr id="6" name="Picture 5">
            <a:extLst>
              <a:ext uri="{FF2B5EF4-FFF2-40B4-BE49-F238E27FC236}">
                <a16:creationId xmlns:a16="http://schemas.microsoft.com/office/drawing/2014/main" id="{302CFC2C-3472-CE4C-8B8A-8DB6019B784F}"/>
              </a:ext>
            </a:extLst>
          </p:cNvPr>
          <p:cNvPicPr>
            <a:picLocks noChangeAspect="1"/>
          </p:cNvPicPr>
          <p:nvPr/>
        </p:nvPicPr>
        <p:blipFill>
          <a:blip r:embed="rId3"/>
          <a:stretch>
            <a:fillRect/>
          </a:stretch>
        </p:blipFill>
        <p:spPr>
          <a:xfrm>
            <a:off x="4222750" y="2284044"/>
            <a:ext cx="4768850" cy="1964106"/>
          </a:xfrm>
          <a:prstGeom prst="rect">
            <a:avLst/>
          </a:prstGeom>
          <a:ln>
            <a:solidFill>
              <a:schemeClr val="accent1"/>
            </a:solidFill>
          </a:ln>
        </p:spPr>
      </p:pic>
    </p:spTree>
    <p:extLst>
      <p:ext uri="{BB962C8B-B14F-4D97-AF65-F5344CB8AC3E}">
        <p14:creationId xmlns:p14="http://schemas.microsoft.com/office/powerpoint/2010/main" val="233829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610600" cy="857250"/>
          </a:xfrm>
        </p:spPr>
        <p:txBody>
          <a:bodyPr>
            <a:normAutofit fontScale="90000"/>
          </a:bodyPr>
          <a:lstStyle/>
          <a:p>
            <a:r>
              <a:rPr lang="en-US" dirty="0"/>
              <a:t>4.  Peeking through SSL:  traffic analysis</a:t>
            </a:r>
          </a:p>
        </p:txBody>
      </p:sp>
      <p:sp>
        <p:nvSpPr>
          <p:cNvPr id="3" name="Content Placeholder 2"/>
          <p:cNvSpPr>
            <a:spLocks noGrp="1"/>
          </p:cNvSpPr>
          <p:nvPr>
            <p:ph idx="1"/>
          </p:nvPr>
        </p:nvSpPr>
        <p:spPr>
          <a:xfrm>
            <a:off x="228600" y="1123950"/>
            <a:ext cx="8686800" cy="2914650"/>
          </a:xfrm>
        </p:spPr>
        <p:txBody>
          <a:bodyPr>
            <a:normAutofit/>
          </a:bodyPr>
          <a:lstStyle/>
          <a:p>
            <a:r>
              <a:rPr lang="en-US" b="0" dirty="0"/>
              <a:t>Network traffic reveals length of HTTPS packets</a:t>
            </a:r>
          </a:p>
          <a:p>
            <a:pPr lvl="1">
              <a:spcAft>
                <a:spcPts val="3000"/>
              </a:spcAft>
            </a:pPr>
            <a:r>
              <a:rPr lang="en-US" dirty="0"/>
              <a:t>TLS supports up to 256 bytes of padding</a:t>
            </a:r>
          </a:p>
          <a:p>
            <a:pPr>
              <a:spcAft>
                <a:spcPts val="3000"/>
              </a:spcAft>
            </a:pPr>
            <a:r>
              <a:rPr lang="en-US" b="0" dirty="0"/>
              <a:t>AJAX-rich pages have lots and lots of interactions with the server</a:t>
            </a:r>
          </a:p>
          <a:p>
            <a:r>
              <a:rPr lang="en-US" b="0" dirty="0"/>
              <a:t>These interactions expose specific internal state of the page</a:t>
            </a:r>
          </a:p>
        </p:txBody>
      </p:sp>
      <p:sp>
        <p:nvSpPr>
          <p:cNvPr id="4" name="Explosion 2 3"/>
          <p:cNvSpPr/>
          <p:nvPr/>
        </p:nvSpPr>
        <p:spPr>
          <a:xfrm>
            <a:off x="2438400" y="4171950"/>
            <a:ext cx="2438400" cy="857250"/>
          </a:xfrm>
          <a:prstGeom prst="irregularSeal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BAM!</a:t>
            </a:r>
          </a:p>
        </p:txBody>
      </p:sp>
      <p:sp>
        <p:nvSpPr>
          <p:cNvPr id="5" name="TextBox 4"/>
          <p:cNvSpPr txBox="1"/>
          <p:nvPr/>
        </p:nvSpPr>
        <p:spPr>
          <a:xfrm>
            <a:off x="5029200" y="4500517"/>
            <a:ext cx="39624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a:t>Chen, Wang, Wang, Zhang, 2010</a:t>
            </a:r>
          </a:p>
        </p:txBody>
      </p:sp>
    </p:spTree>
    <p:extLst>
      <p:ext uri="{BB962C8B-B14F-4D97-AF65-F5344CB8AC3E}">
        <p14:creationId xmlns:p14="http://schemas.microsoft.com/office/powerpoint/2010/main" val="3141428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7150"/>
            <a:ext cx="8915400" cy="708422"/>
          </a:xfrm>
        </p:spPr>
        <p:txBody>
          <a:bodyPr>
            <a:normAutofit fontScale="90000"/>
          </a:bodyPr>
          <a:lstStyle/>
          <a:p>
            <a:r>
              <a:rPr lang="en-US" dirty="0"/>
              <a:t>Peeking through SSL: an example  </a:t>
            </a:r>
            <a:r>
              <a:rPr lang="en-US" sz="2000" dirty="0"/>
              <a:t>[CWWZ’10]</a:t>
            </a:r>
          </a:p>
        </p:txBody>
      </p:sp>
      <p:pic>
        <p:nvPicPr>
          <p:cNvPr id="4" name="Picture 3" descr="statemachine.png"/>
          <p:cNvPicPr>
            <a:picLocks noChangeAspect="1"/>
          </p:cNvPicPr>
          <p:nvPr/>
        </p:nvPicPr>
        <p:blipFill>
          <a:blip r:embed="rId2" cstate="print"/>
          <a:stretch>
            <a:fillRect/>
          </a:stretch>
        </p:blipFill>
        <p:spPr>
          <a:xfrm>
            <a:off x="878360" y="1028700"/>
            <a:ext cx="6375358" cy="2500583"/>
          </a:xfrm>
          <a:prstGeom prst="rect">
            <a:avLst/>
          </a:prstGeom>
        </p:spPr>
      </p:pic>
      <p:sp>
        <p:nvSpPr>
          <p:cNvPr id="5" name="Rounded Rectangle 4"/>
          <p:cNvSpPr/>
          <p:nvPr/>
        </p:nvSpPr>
        <p:spPr>
          <a:xfrm>
            <a:off x="838200" y="3943350"/>
            <a:ext cx="78486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spcAft>
                <a:spcPts val="1200"/>
              </a:spcAft>
            </a:pPr>
            <a:r>
              <a:rPr lang="en-US" sz="2400" dirty="0"/>
              <a:t>	Vulnerabilities in an online tax application</a:t>
            </a:r>
          </a:p>
          <a:p>
            <a:r>
              <a:rPr lang="en-US" dirty="0"/>
              <a:t>	</a:t>
            </a:r>
            <a:r>
              <a:rPr lang="en-US" sz="2400" dirty="0"/>
              <a:t>No easy fix.    Can also be used to ID Tor traffic</a:t>
            </a:r>
          </a:p>
        </p:txBody>
      </p:sp>
    </p:spTree>
    <p:extLst>
      <p:ext uri="{BB962C8B-B14F-4D97-AF65-F5344CB8AC3E}">
        <p14:creationId xmlns:p14="http://schemas.microsoft.com/office/powerpoint/2010/main" val="45494279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381"/>
</p:tagLst>
</file>

<file path=ppt/theme/theme1.xml><?xml version="1.0" encoding="utf-8"?>
<a:theme xmlns:a="http://schemas.openxmlformats.org/drawingml/2006/main" name="1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Template>
  <TotalTime>6730</TotalTime>
  <Words>2310</Words>
  <Application>Microsoft Macintosh PowerPoint</Application>
  <PresentationFormat>On-screen Show (16:9)</PresentationFormat>
  <Paragraphs>370</Paragraphs>
  <Slides>47</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47</vt:i4>
      </vt:variant>
    </vt:vector>
  </HeadingPairs>
  <TitlesOfParts>
    <vt:vector size="55" baseType="lpstr">
      <vt:lpstr>Arial</vt:lpstr>
      <vt:lpstr>Calibri</vt:lpstr>
      <vt:lpstr>Tahoma</vt:lpstr>
      <vt:lpstr>Times New Roman</vt:lpstr>
      <vt:lpstr>Wingdings</vt:lpstr>
      <vt:lpstr>1_Lecture</vt:lpstr>
      <vt:lpstr>2_Office Theme</vt:lpstr>
      <vt:lpstr>3_Office Theme</vt:lpstr>
      <vt:lpstr>Session Management and User Authentication on the Web</vt:lpstr>
      <vt:lpstr>… but first, finishing up HTTPS</vt:lpstr>
      <vt:lpstr>Problems with HTTPS and the Lock Icon</vt:lpstr>
      <vt:lpstr>2.  Certificates: wrong issuance</vt:lpstr>
      <vt:lpstr>Man in the middle attack using rogue cert</vt:lpstr>
      <vt:lpstr>What to do?      (many good ideas)</vt:lpstr>
      <vt:lpstr>CT requirements </vt:lpstr>
      <vt:lpstr>4.  Peeking through SSL:  traffic analysis</vt:lpstr>
      <vt:lpstr>Peeking through SSL: an example  [CWWZ’10]</vt:lpstr>
      <vt:lpstr>Even worse:  the CRIME and BREACH attacks  </vt:lpstr>
      <vt:lpstr>PowerPoint Presentation</vt:lpstr>
      <vt:lpstr>PowerPoint Presentation</vt:lpstr>
      <vt:lpstr>PowerPoint Presentation</vt:lpstr>
      <vt:lpstr>PowerPoint Presentation</vt:lpstr>
      <vt:lpstr>PowerPoint Presentation</vt:lpstr>
      <vt:lpstr>PowerPoint Presentation</vt:lpstr>
      <vt:lpstr>What to do?</vt:lpstr>
      <vt:lpstr>Interlude: Designing  Security Prompts</vt:lpstr>
      <vt:lpstr>Users are faced with a lot of challenging trust-related decisions</vt:lpstr>
      <vt:lpstr>An example problem:   IE6 mixed context</vt:lpstr>
      <vt:lpstr>Better</vt:lpstr>
      <vt:lpstr>Guidelines</vt:lpstr>
      <vt:lpstr>Example 1:  bad explanation</vt:lpstr>
      <vt:lpstr>Better explanation</vt:lpstr>
      <vt:lpstr>In Chrome (2019)</vt:lpstr>
      <vt:lpstr>In Chrome (2019)</vt:lpstr>
      <vt:lpstr>Example 2:  bad explanation</vt:lpstr>
      <vt:lpstr>A better design</vt:lpstr>
      <vt:lpstr>Session Management and User Authentication on the Web</vt:lpstr>
      <vt:lpstr>Sessions</vt:lpstr>
      <vt:lpstr>Pre-history:   HTTP auth</vt:lpstr>
      <vt:lpstr>HTTP auth problems</vt:lpstr>
      <vt:lpstr>Session tokens</vt:lpstr>
      <vt:lpstr>Storing session tokens:    Lots of options   (but none are perfect)</vt:lpstr>
      <vt:lpstr>Storing session tokens:   problems</vt:lpstr>
      <vt:lpstr>The HTTP referer header</vt:lpstr>
      <vt:lpstr>The Logout Process</vt:lpstr>
      <vt:lpstr>The Logout Process (cont.)</vt:lpstr>
      <vt:lpstr>Session hijacking</vt:lpstr>
      <vt:lpstr>Session hijacking</vt:lpstr>
      <vt:lpstr>Beware:    Predictable tokens</vt:lpstr>
      <vt:lpstr>PowerPoint Presentation</vt:lpstr>
      <vt:lpstr>Beware:  Session token theft</vt:lpstr>
      <vt:lpstr>Mitigating SessionToken theft by binding    SessionToken to client’s computer</vt:lpstr>
      <vt:lpstr>Session fixation attacks</vt:lpstr>
      <vt:lpstr>Session fixation:  lesson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creator>OpenClassroom</dc:creator>
  <cp:lastModifiedBy>Dan Boneh</cp:lastModifiedBy>
  <cp:revision>691</cp:revision>
  <cp:lastPrinted>2017-05-11T02:41:31Z</cp:lastPrinted>
  <dcterms:created xsi:type="dcterms:W3CDTF">2010-11-06T18:36:35Z</dcterms:created>
  <dcterms:modified xsi:type="dcterms:W3CDTF">2019-05-07T17:00:37Z</dcterms:modified>
</cp:coreProperties>
</file>