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1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317" r:id="rId18"/>
    <p:sldId id="318" r:id="rId19"/>
    <p:sldId id="323" r:id="rId20"/>
    <p:sldId id="324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407" r:id="rId32"/>
    <p:sldId id="362" r:id="rId33"/>
    <p:sldId id="363" r:id="rId34"/>
    <p:sldId id="364" r:id="rId35"/>
    <p:sldId id="365" r:id="rId36"/>
    <p:sldId id="367" r:id="rId37"/>
    <p:sldId id="389" r:id="rId38"/>
    <p:sldId id="394" r:id="rId39"/>
    <p:sldId id="391" r:id="rId40"/>
    <p:sldId id="371" r:id="rId41"/>
    <p:sldId id="372" r:id="rId42"/>
    <p:sldId id="373" r:id="rId43"/>
    <p:sldId id="408" r:id="rId44"/>
    <p:sldId id="387" r:id="rId45"/>
    <p:sldId id="392" r:id="rId46"/>
    <p:sldId id="388" r:id="rId47"/>
    <p:sldId id="376" r:id="rId48"/>
    <p:sldId id="377" r:id="rId49"/>
    <p:sldId id="384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5" autoAdjust="0"/>
    <p:restoredTop sz="94771"/>
  </p:normalViewPr>
  <p:slideViewPr>
    <p:cSldViewPr>
      <p:cViewPr varScale="1">
        <p:scale>
          <a:sx n="127" d="100"/>
          <a:sy n="127" d="100"/>
        </p:scale>
        <p:origin x="2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7/6/19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45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47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30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31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32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33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0798" cy="153888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3DES: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	for  3DES (n=48),      for AES-128  (n=10)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1" y="-19050"/>
            <a:ext cx="820896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Performance</a:t>
            </a:r>
            <a:endParaRPr lang="en-US" sz="1600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10600" cy="3886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/>
              <a:t>OpenSSL on Intel Haswell,   2.3 GHz     </a:t>
            </a:r>
            <a:r>
              <a:rPr lang="en-US" sz="1600" dirty="0"/>
              <a:t>( Linux)</a:t>
            </a:r>
          </a:p>
          <a:p>
            <a:pPr eaLnBrk="1" hangingPunct="1">
              <a:lnSpc>
                <a:spcPct val="90000"/>
              </a:lnSpc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</a:t>
            </a:r>
            <a:r>
              <a:rPr lang="en-US" u="sng" dirty="0"/>
              <a:t>Block/key size</a:t>
            </a:r>
            <a:r>
              <a:rPr lang="en-US" dirty="0"/>
              <a:t>	</a:t>
            </a:r>
            <a:r>
              <a:rPr lang="en-US" u="sng" dirty="0"/>
              <a:t>Speed  </a:t>
            </a:r>
            <a:r>
              <a:rPr lang="en-US" sz="2000" u="sng" dirty="0"/>
              <a:t>(MB/sec)</a:t>
            </a:r>
            <a:endParaRPr lang="en-US" u="sng" dirty="0"/>
          </a:p>
          <a:p>
            <a:pPr marL="0" indent="0">
              <a:lnSpc>
                <a:spcPct val="90000"/>
              </a:lnSpc>
              <a:spcBef>
                <a:spcPts val="30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</a:t>
            </a:r>
            <a:r>
              <a:rPr lang="en-US" dirty="0" err="1"/>
              <a:t>ChaCha</a:t>
            </a:r>
            <a:r>
              <a:rPr lang="en-US" dirty="0"/>
              <a:t>			 	408</a:t>
            </a:r>
            <a:endParaRPr lang="en-US" b="0" dirty="0"/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				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64/168	 	30</a:t>
            </a:r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AES128	128/128		176</a:t>
            </a:r>
          </a:p>
          <a:p>
            <a:pPr marL="0" indent="0">
              <a:spcBef>
                <a:spcPts val="6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AES256	128/256		135</a:t>
            </a:r>
          </a:p>
        </p:txBody>
      </p:sp>
      <p:sp>
        <p:nvSpPr>
          <p:cNvPr id="2" name="Left Brace 1"/>
          <p:cNvSpPr/>
          <p:nvPr/>
        </p:nvSpPr>
        <p:spPr>
          <a:xfrm>
            <a:off x="1143000" y="2114550"/>
            <a:ext cx="76200" cy="609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143000" y="3181350"/>
            <a:ext cx="76200" cy="1295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463532" y="36448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83267" y="2234684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87846-E1C1-FA44-BD85-2125D13E0F7C}"/>
              </a:ext>
            </a:extLst>
          </p:cNvPr>
          <p:cNvSpPr txBox="1"/>
          <p:nvPr/>
        </p:nvSpPr>
        <p:spPr>
          <a:xfrm>
            <a:off x="1595333" y="4488418"/>
            <a:ext cx="13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(w/o AES-NI)</a:t>
            </a:r>
          </a:p>
        </p:txBody>
      </p:sp>
    </p:spTree>
    <p:extLst>
      <p:ext uri="{BB962C8B-B14F-4D97-AF65-F5344CB8AC3E}">
        <p14:creationId xmlns:p14="http://schemas.microsoft.com/office/powerpoint/2010/main" val="367270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H(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)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</a:t>
            </a:r>
            <a:r>
              <a:rPr lang="en-US" sz="2000" dirty="0" err="1"/>
              <a:t>IPsec</a:t>
            </a:r>
            <a:r>
              <a:rPr lang="en-US" sz="2000" dirty="0"/>
              <a:t>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AES-GCM encryption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/>
              <a:t>encrypt</a:t>
            </a:r>
            <a:r>
              <a:rPr lang="en-US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key</a:t>
            </a:r>
            <a:r>
              <a:rPr lang="en-US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iv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iv_len</a:t>
            </a:r>
            <a:r>
              <a:rPr lang="en-US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plaintext</a:t>
            </a:r>
            <a:r>
              <a:rPr lang="en-US" dirty="0"/>
              <a:t>,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plaintext_len</a:t>
            </a:r>
            <a:r>
              <a:rPr lang="en-US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 err="1"/>
              <a:t>aad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aad_len</a:t>
            </a:r>
            <a:r>
              <a:rPr lang="en-US" dirty="0"/>
              <a:t>, 		// assoc. data</a:t>
            </a:r>
          </a:p>
          <a:p>
            <a:pPr marL="0" indent="0">
              <a:spcBef>
                <a:spcPts val="1776"/>
              </a:spcBef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ciphertext</a:t>
            </a:r>
            <a:r>
              <a:rPr lang="en-US" dirty="0"/>
              <a:t>			// output </a:t>
            </a:r>
            <a:r>
              <a:rPr lang="en-US" dirty="0" err="1"/>
              <a:t>ct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stream ciphers,  CTR with fixed IV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CTR  with random IV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 dirty="0"/>
              <a:t>:   HMAC    or    CW-MAC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  encrypt-then-MAC using 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990600" y="18859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SK – </a:t>
            </a:r>
            <a:r>
              <a:rPr lang="en-US" u="sng" dirty="0"/>
              <a:t>Private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10366" y="1714500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21827" y="2001441"/>
            <a:ext cx="1363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35752" y="2658666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/>
              <a:t>1.  </a:t>
            </a:r>
            <a:r>
              <a:rPr lang="en-US" dirty="0" err="1"/>
              <a:t>KeyGen</a:t>
            </a:r>
            <a:r>
              <a:rPr lang="en-US" dirty="0"/>
              <a:t>:	</a:t>
            </a:r>
            <a:r>
              <a:rPr lang="en-US" b="0" dirty="0"/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/>
              <a:t>	   set    N </a:t>
            </a:r>
            <a:r>
              <a:rPr lang="en-US" b="0" dirty="0">
                <a:sym typeface="Symbol" charset="0"/>
              </a:rPr>
              <a:t>  </a:t>
            </a:r>
            <a:r>
              <a:rPr lang="en-US" b="0" dirty="0" err="1">
                <a:sym typeface="Symbol" charset="0"/>
              </a:rPr>
              <a:t>pq</a:t>
            </a:r>
            <a:r>
              <a:rPr lang="en-US" b="0" dirty="0">
                <a:sym typeface="Symbol" charset="0"/>
              </a:rPr>
              <a:t>           </a:t>
            </a:r>
            <a:r>
              <a:rPr lang="en-US" sz="2000" b="0" dirty="0"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ym typeface="Symbol" charset="0"/>
              </a:rPr>
              <a:t>	</a:t>
            </a:r>
            <a:r>
              <a:rPr lang="en-US" sz="2000" b="0" dirty="0">
                <a:sym typeface="Symbol" charset="0"/>
              </a:rPr>
              <a:t>    </a:t>
            </a:r>
            <a:r>
              <a:rPr lang="en-US" b="0" dirty="0">
                <a:sym typeface="Symbol" charset="0"/>
              </a:rPr>
              <a:t>set    e </a:t>
            </a:r>
            <a:r>
              <a:rPr lang="en-US" sz="2800" b="0" dirty="0">
                <a:sym typeface="Symbol" charset="0"/>
              </a:rPr>
              <a:t> </a:t>
            </a:r>
            <a:r>
              <a:rPr lang="en-US" b="0" dirty="0">
                <a:sym typeface="Symbol" charset="0"/>
              </a:rPr>
              <a:t>2</a:t>
            </a:r>
            <a:r>
              <a:rPr lang="en-US" b="0" baseline="30000" dirty="0">
                <a:sym typeface="Symbol" charset="0"/>
              </a:rPr>
              <a:t>16</a:t>
            </a:r>
            <a:r>
              <a:rPr lang="en-US" b="0" dirty="0">
                <a:sym typeface="Symbol" charset="0"/>
              </a:rPr>
              <a:t>+1 = 65537     ;      d </a:t>
            </a:r>
            <a:r>
              <a:rPr lang="en-US" sz="2800" b="0" dirty="0">
                <a:sym typeface="Symbol" charset="0"/>
              </a:rPr>
              <a:t> </a:t>
            </a:r>
            <a:r>
              <a:rPr lang="en-US" b="0" dirty="0">
                <a:sym typeface="Symbol" charset="0"/>
              </a:rPr>
              <a:t>e</a:t>
            </a:r>
            <a:r>
              <a:rPr lang="en-US" sz="2000" b="0" baseline="60000" dirty="0">
                <a:sym typeface="Symbol" charset="0"/>
              </a:rPr>
              <a:t>-1</a:t>
            </a:r>
            <a:r>
              <a:rPr lang="en-US" b="0" dirty="0"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ym typeface="Symbol" charset="0"/>
              </a:rPr>
              <a:t>	</a:t>
            </a:r>
            <a:r>
              <a:rPr lang="en-US" dirty="0" err="1">
                <a:sym typeface="Symbol" charset="0"/>
              </a:rPr>
              <a:t>pk</a:t>
            </a:r>
            <a:r>
              <a:rPr lang="en-US" b="0" dirty="0">
                <a:sym typeface="Symbol" charset="0"/>
              </a:rPr>
              <a:t> = (N, e)        ;       </a:t>
            </a:r>
            <a:r>
              <a:rPr lang="en-US" dirty="0" err="1">
                <a:sym typeface="Symbol" charset="0"/>
              </a:rPr>
              <a:t>sk</a:t>
            </a:r>
            <a:r>
              <a:rPr lang="en-US" b="0" dirty="0"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/>
              <a:t>2.  RSA(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accent2"/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ym typeface="Symbol" charset="0"/>
              </a:rPr>
              <a:t>3.  RSA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accent2"/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32772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trapdoor functions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his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29251" cy="1218008"/>
            <a:chOff x="1218" y="875"/>
            <a:chExt cx="3420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442" y="1602"/>
              <a:ext cx="3063" cy="3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20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632" y="1292"/>
              <a:ext cx="300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 lvl="1" eaLnBrk="1" hangingPunct="1">
              <a:spcBef>
                <a:spcPts val="1176"/>
              </a:spcBef>
              <a:buFont typeface="Times" pitchFamily="18" charset="0"/>
              <a:buNone/>
            </a:pPr>
            <a:r>
              <a:rPr lang="en-US" sz="2400" b="1" dirty="0"/>
              <a:t>	</a:t>
            </a:r>
            <a:r>
              <a:rPr lang="en-US" sz="2400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Rarely used:  requires a client </a:t>
            </a:r>
            <a:r>
              <a:rPr lang="en-US" dirty="0" err="1"/>
              <a:t>pk</a:t>
            </a:r>
            <a:r>
              <a:rPr lang="en-US" dirty="0"/>
              <a:t>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46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used to encrypt multiple messages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  same key used to encrypt many packets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3685</TotalTime>
  <Words>1792</Words>
  <Application>Microsoft Macintosh PowerPoint</Application>
  <PresentationFormat>On-screen Show (16:9)</PresentationFormat>
  <Paragraphs>613</Paragraphs>
  <Slides>47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Incorrect use of block ciphers</vt:lpstr>
      <vt:lpstr>In pictures</vt:lpstr>
      <vt:lpstr>CTR mode encryption (eavesdropping security)</vt:lpstr>
      <vt:lpstr>Performance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encryption function</vt:lpstr>
      <vt:lpstr>Generating Randomness    (e.g. keys, nonces)</vt:lpstr>
      <vt:lpstr>Summary</vt:lpstr>
      <vt:lpstr>Public key cryptography</vt:lpstr>
      <vt:lpstr>Public-key encryption</vt:lpstr>
      <vt:lpstr>Building block:   trapdoor permutations</vt:lpstr>
      <vt:lpstr>Example:   RSA</vt:lpstr>
      <vt:lpstr>Public Key Encryption with a TDF</vt:lpstr>
      <vt:lpstr>Digital signatures</vt:lpstr>
      <vt:lpstr>Digital Sigs. from a Trapdoor Permutation</vt:lpstr>
      <vt:lpstr>Certificates:   bind Bob’s ID to his PK</vt:lpstr>
      <vt:lpstr>PowerPoint Presentation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354</cp:revision>
  <dcterms:created xsi:type="dcterms:W3CDTF">2010-11-06T18:36:35Z</dcterms:created>
  <dcterms:modified xsi:type="dcterms:W3CDTF">2019-07-06T22:01:11Z</dcterms:modified>
</cp:coreProperties>
</file>